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0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italic r:id="rId27"/>
    </p:embeddedFont>
    <p:embeddedFont>
      <p:font typeface="Inter Medium" panose="020B0600070205080204"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66524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7560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24396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77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636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97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12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1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07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07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5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542310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40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54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867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3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967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868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603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810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53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7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414681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458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06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5123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46286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92757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706880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68441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86360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9/9/2025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39620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14162" y="899313"/>
            <a:ext cx="7224236" cy="2142649"/>
          </a:xfrm>
          <a:prstGeom prst="rect">
            <a:avLst/>
          </a:prstGeom>
          <a:noFill/>
          <a:ln/>
        </p:spPr>
        <p:txBody>
          <a:bodyPr wrap="square" lIns="0" tIns="0" rIns="0" bIns="0" rtlCol="0" anchor="t"/>
          <a:lstStyle/>
          <a:p>
            <a:pPr marL="0" indent="0" algn="l">
              <a:lnSpc>
                <a:spcPts val="8400"/>
              </a:lnSpc>
              <a:buNone/>
            </a:pPr>
            <a:r>
              <a:rPr lang="ja-JP" alt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rPr>
              <a:t>精神看護学概論　第１回</a:t>
            </a:r>
            <a:endParaRPr lang="en-US" sz="44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8400"/>
              </a:lnSpc>
              <a:buNone/>
            </a:pPr>
            <a:r>
              <a:rPr lang="en-US" sz="44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精神看護の目的・対象・特徴</a:t>
            </a:r>
            <a:endParaRPr lang="en-US" sz="44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959882" y="3882765"/>
            <a:ext cx="7224236" cy="2742009"/>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的な健康に困難を抱える人々とその家族、さらには地域社会を対象に、心身両面にわたる支援を行う看護である。人間の尊厳・自立・生活の質を守り育てる看護実践として、治療的関係を基盤とした援助を展開する。</a:t>
            </a:r>
            <a:endParaRPr lang="en-US" sz="2800" dirty="0"/>
          </a:p>
        </p:txBody>
      </p:sp>
      <p:pic>
        <p:nvPicPr>
          <p:cNvPr id="10" name="図 9" descr="コラージュ レインボー">
            <a:extLst>
              <a:ext uri="{FF2B5EF4-FFF2-40B4-BE49-F238E27FC236}">
                <a16:creationId xmlns:a16="http://schemas.microsoft.com/office/drawing/2014/main" id="{35D82F5B-1EDC-1B48-C863-152DDC58DA3F}"/>
              </a:ext>
            </a:extLst>
          </p:cNvPr>
          <p:cNvPicPr>
            <a:picLocks noChangeAspect="1"/>
          </p:cNvPicPr>
          <p:nvPr/>
        </p:nvPicPr>
        <p:blipFill>
          <a:blip r:embed="rId3"/>
          <a:srcRect l="52539"/>
          <a:stretch>
            <a:fillRect/>
          </a:stretch>
        </p:blipFill>
        <p:spPr>
          <a:xfrm>
            <a:off x="8769297" y="0"/>
            <a:ext cx="5861103"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6073" y="1186577"/>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家族への支援</a:t>
            </a:r>
            <a:endParaRPr lang="en-US" sz="6750" dirty="0"/>
          </a:p>
        </p:txBody>
      </p:sp>
      <p:sp>
        <p:nvSpPr>
          <p:cNvPr id="3" name="Text 1"/>
          <p:cNvSpPr/>
          <p:nvPr/>
        </p:nvSpPr>
        <p:spPr>
          <a:xfrm>
            <a:off x="966073" y="2954893"/>
            <a:ext cx="12698254"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精神疾患を有する人の家族もまた、看護の重要な対象である。家族は日常的なサポートの担い手であり、心理的・経済的・社会的な負担を抱えやすい。</a:t>
            </a:r>
            <a:endParaRPr lang="en-US" sz="2800" dirty="0"/>
          </a:p>
        </p:txBody>
      </p:sp>
      <p:sp>
        <p:nvSpPr>
          <p:cNvPr id="4" name="Text 2"/>
          <p:cNvSpPr/>
          <p:nvPr/>
        </p:nvSpPr>
        <p:spPr>
          <a:xfrm>
            <a:off x="966073" y="4446984"/>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症状による混乱、不安、対応の難しさから、ケア疲れや孤独感、無力感に陥ることがある。精神看護では、家族に対しても情報提供・心理的支援・相談の場の提供を行い、協働的な支援体制を築くことが重要である。</a:t>
            </a:r>
            <a:endParaRPr lang="en-US" sz="2800" dirty="0"/>
          </a:p>
        </p:txBody>
      </p:sp>
      <p:sp>
        <p:nvSpPr>
          <p:cNvPr id="5" name="Text 3"/>
          <p:cNvSpPr/>
          <p:nvPr/>
        </p:nvSpPr>
        <p:spPr>
          <a:xfrm>
            <a:off x="966073" y="6491049"/>
            <a:ext cx="12698254" cy="551974"/>
          </a:xfrm>
          <a:prstGeom prst="rect">
            <a:avLst/>
          </a:prstGeom>
          <a:noFill/>
          <a:ln/>
        </p:spPr>
        <p:txBody>
          <a:bodyPr wrap="non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家族の安定は、対象者の回復や再発予防にも大きく寄与する。</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94040" y="881539"/>
            <a:ext cx="798326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地域社会への働きかけ</a:t>
            </a:r>
            <a:endParaRPr lang="en-US" sz="6250" dirty="0"/>
          </a:p>
        </p:txBody>
      </p:sp>
      <p:sp>
        <p:nvSpPr>
          <p:cNvPr id="3" name="Text 1"/>
          <p:cNvSpPr/>
          <p:nvPr/>
        </p:nvSpPr>
        <p:spPr>
          <a:xfrm>
            <a:off x="894040" y="2518053"/>
            <a:ext cx="13355398" cy="107010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精神看護の対象は、地域社会にも広がる。精神疾患に対する誤解や偏見（スティグマ）が、本人の生活を制限し、回復を妨げる要因となるからである。</a:t>
            </a:r>
            <a:endParaRPr lang="en-US" sz="2800" dirty="0"/>
          </a:p>
        </p:txBody>
      </p:sp>
      <p:sp>
        <p:nvSpPr>
          <p:cNvPr id="4" name="Shape 2"/>
          <p:cNvSpPr/>
          <p:nvPr/>
        </p:nvSpPr>
        <p:spPr>
          <a:xfrm>
            <a:off x="894040" y="3899059"/>
            <a:ext cx="4230410" cy="3612084"/>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51465" y="4256484"/>
            <a:ext cx="3486999" cy="52258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啓発活動</a:t>
            </a:r>
            <a:endParaRPr lang="en-US" sz="3200" dirty="0"/>
          </a:p>
        </p:txBody>
      </p:sp>
      <p:sp>
        <p:nvSpPr>
          <p:cNvPr id="6" name="Text 4"/>
          <p:cNvSpPr/>
          <p:nvPr/>
        </p:nvSpPr>
        <p:spPr>
          <a:xfrm>
            <a:off x="1251465" y="4947046"/>
            <a:ext cx="3486999" cy="1605163"/>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地域住民や関係機関に対して、精神障害に関する正しい理解を促す</a:t>
            </a:r>
            <a:endParaRPr lang="en-US" sz="2800" dirty="0"/>
          </a:p>
        </p:txBody>
      </p:sp>
      <p:sp>
        <p:nvSpPr>
          <p:cNvPr id="7" name="Shape 5"/>
          <p:cNvSpPr/>
          <p:nvPr/>
        </p:nvSpPr>
        <p:spPr>
          <a:xfrm>
            <a:off x="5281255" y="3899059"/>
            <a:ext cx="4230410" cy="3612084"/>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38680" y="4256484"/>
            <a:ext cx="3486999" cy="52258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偏見の軽減</a:t>
            </a:r>
            <a:endParaRPr lang="en-US" sz="3200" dirty="0"/>
          </a:p>
        </p:txBody>
      </p:sp>
      <p:sp>
        <p:nvSpPr>
          <p:cNvPr id="9" name="Text 7"/>
          <p:cNvSpPr/>
          <p:nvPr/>
        </p:nvSpPr>
        <p:spPr>
          <a:xfrm>
            <a:off x="5638680" y="4947047"/>
            <a:ext cx="3486999" cy="2140217"/>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スティグマの軽減、偏見のない関係づくりを通じて共生社会の実現を目指す</a:t>
            </a:r>
            <a:endParaRPr lang="en-US" sz="2800" dirty="0"/>
          </a:p>
        </p:txBody>
      </p:sp>
      <p:sp>
        <p:nvSpPr>
          <p:cNvPr id="10" name="Shape 8"/>
          <p:cNvSpPr/>
          <p:nvPr/>
        </p:nvSpPr>
        <p:spPr>
          <a:xfrm>
            <a:off x="9668470" y="3899059"/>
            <a:ext cx="4230410" cy="3612084"/>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5895" y="4256484"/>
            <a:ext cx="3486999" cy="52258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支援体制整備</a:t>
            </a:r>
            <a:endParaRPr lang="en-US" sz="3200" dirty="0"/>
          </a:p>
        </p:txBody>
      </p:sp>
      <p:sp>
        <p:nvSpPr>
          <p:cNvPr id="12" name="Text 10"/>
          <p:cNvSpPr/>
          <p:nvPr/>
        </p:nvSpPr>
        <p:spPr>
          <a:xfrm>
            <a:off x="10025895" y="4947046"/>
            <a:ext cx="3486999" cy="1605163"/>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地域包括ケア、地域移行支援など地域に根差した支援体制の構築</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1932623"/>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精神看護の特徴</a:t>
            </a:r>
            <a:endParaRPr lang="en-US" sz="6750" dirty="0"/>
          </a:p>
        </p:txBody>
      </p:sp>
      <p:sp>
        <p:nvSpPr>
          <p:cNvPr id="3" name="Text 1"/>
          <p:cNvSpPr/>
          <p:nvPr/>
        </p:nvSpPr>
        <p:spPr>
          <a:xfrm>
            <a:off x="966073" y="3700939"/>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精神看護は、身体的な処置や疾患管理が中心となる身体看護とは異なり、目に見えにくい"こころ"への支援を重視する独自の特徴をもっている。</a:t>
            </a:r>
            <a:endParaRPr lang="en-US" sz="3200" dirty="0"/>
          </a:p>
        </p:txBody>
      </p:sp>
      <p:sp>
        <p:nvSpPr>
          <p:cNvPr id="4" name="Text 2"/>
          <p:cNvSpPr/>
          <p:nvPr/>
        </p:nvSpPr>
        <p:spPr>
          <a:xfrm>
            <a:off x="966073" y="5745004"/>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対話的援助、非身体的ケアの重視、継続的関係の重要性という3つの側面が、精神看護に特有の特徴として挙げられる。</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43320" y="1068705"/>
            <a:ext cx="7529870" cy="941189"/>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対話的援助の重要性</a:t>
            </a:r>
            <a:endParaRPr lang="en-US" sz="5900" dirty="0"/>
          </a:p>
        </p:txBody>
      </p:sp>
      <p:sp>
        <p:nvSpPr>
          <p:cNvPr id="3" name="Text 1"/>
          <p:cNvSpPr/>
          <p:nvPr/>
        </p:nvSpPr>
        <p:spPr>
          <a:xfrm>
            <a:off x="895571" y="2292190"/>
            <a:ext cx="13254423" cy="1143583"/>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精神看護においては、「語ること」そのものが治療的であると考えられる。対象者の語りを丁寧に引き出し、共感的に受け止めることが、支援の第一歩である。</a:t>
            </a:r>
            <a:endParaRPr lang="en-US" sz="2800" dirty="0"/>
          </a:p>
        </p:txBody>
      </p:sp>
      <p:sp>
        <p:nvSpPr>
          <p:cNvPr id="4" name="Shape 2"/>
          <p:cNvSpPr/>
          <p:nvPr/>
        </p:nvSpPr>
        <p:spPr>
          <a:xfrm>
            <a:off x="895571" y="3594854"/>
            <a:ext cx="4212584" cy="3850975"/>
          </a:xfrm>
          <a:prstGeom prst="roundRect">
            <a:avLst>
              <a:gd name="adj" fmla="val 3897"/>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234780" y="3934063"/>
            <a:ext cx="3517882" cy="1116462"/>
          </a:xfrm>
          <a:prstGeom prst="rect">
            <a:avLst/>
          </a:prstGeom>
          <a:noFill/>
          <a:ln/>
        </p:spPr>
        <p:txBody>
          <a:bodyPr wrap="squar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否定しない・遮らない・評価しない姿勢</a:t>
            </a:r>
            <a:endParaRPr lang="en-US" sz="3600" dirty="0"/>
          </a:p>
        </p:txBody>
      </p:sp>
      <p:sp>
        <p:nvSpPr>
          <p:cNvPr id="6" name="Text 4"/>
          <p:cNvSpPr/>
          <p:nvPr/>
        </p:nvSpPr>
        <p:spPr>
          <a:xfrm>
            <a:off x="1242922" y="5520341"/>
            <a:ext cx="3517882" cy="171537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対象の体験や感情に焦点をあて、ありのままを受け入れる</a:t>
            </a:r>
            <a:endParaRPr lang="en-US" sz="2800" dirty="0"/>
          </a:p>
        </p:txBody>
      </p:sp>
      <p:sp>
        <p:nvSpPr>
          <p:cNvPr id="7" name="Shape 5"/>
          <p:cNvSpPr/>
          <p:nvPr/>
        </p:nvSpPr>
        <p:spPr>
          <a:xfrm>
            <a:off x="5310527" y="3594854"/>
            <a:ext cx="4212584" cy="3850975"/>
          </a:xfrm>
          <a:prstGeom prst="roundRect">
            <a:avLst>
              <a:gd name="adj" fmla="val 3897"/>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649736" y="3934063"/>
            <a:ext cx="3517882" cy="558231"/>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安心感と受容の態度</a:t>
            </a:r>
            <a:endParaRPr lang="en-US" sz="3200" dirty="0"/>
          </a:p>
        </p:txBody>
      </p:sp>
      <p:sp>
        <p:nvSpPr>
          <p:cNvPr id="9" name="Text 7"/>
          <p:cNvSpPr/>
          <p:nvPr/>
        </p:nvSpPr>
        <p:spPr>
          <a:xfrm>
            <a:off x="5649736" y="4585216"/>
            <a:ext cx="3517882" cy="171537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看護師自身が安心感を保ち、対象が自由に語れる関係性を築く</a:t>
            </a:r>
            <a:endParaRPr lang="en-US" sz="2800" dirty="0"/>
          </a:p>
        </p:txBody>
      </p:sp>
      <p:sp>
        <p:nvSpPr>
          <p:cNvPr id="10" name="Shape 8"/>
          <p:cNvSpPr/>
          <p:nvPr/>
        </p:nvSpPr>
        <p:spPr>
          <a:xfrm>
            <a:off x="9725484" y="3594854"/>
            <a:ext cx="4212584" cy="3850975"/>
          </a:xfrm>
          <a:prstGeom prst="roundRect">
            <a:avLst>
              <a:gd name="adj" fmla="val 3897"/>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64693" y="3934063"/>
            <a:ext cx="3517882" cy="1116462"/>
          </a:xfrm>
          <a:prstGeom prst="rect">
            <a:avLst/>
          </a:prstGeom>
          <a:noFill/>
          <a:ln/>
        </p:spPr>
        <p:txBody>
          <a:bodyPr wrap="squar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気づきと自己理解の促進</a:t>
            </a:r>
            <a:endParaRPr lang="en-US" sz="3600" dirty="0"/>
          </a:p>
        </p:txBody>
      </p:sp>
      <p:sp>
        <p:nvSpPr>
          <p:cNvPr id="12" name="Text 10"/>
          <p:cNvSpPr/>
          <p:nvPr/>
        </p:nvSpPr>
        <p:spPr>
          <a:xfrm>
            <a:off x="10064693" y="5055751"/>
            <a:ext cx="3517882" cy="171537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対話を通じて、対象の気づきや自己理解が深まり、回復への力となる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186577"/>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非身体的ケアの重視</a:t>
            </a:r>
            <a:endParaRPr lang="en-US" sz="6750" dirty="0"/>
          </a:p>
        </p:txBody>
      </p:sp>
      <p:sp>
        <p:nvSpPr>
          <p:cNvPr id="3" name="Text 1"/>
          <p:cNvSpPr/>
          <p:nvPr/>
        </p:nvSpPr>
        <p:spPr>
          <a:xfrm>
            <a:off x="966073" y="2654447"/>
            <a:ext cx="12698254"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精神看護では、注射や処置といった「目に見えるケア」だけでなく、感情への共感・環境への配慮・生活の整えなど、非身体的なケアが中核をなす。</a:t>
            </a:r>
            <a:endParaRPr lang="en-US" sz="2800" dirty="0"/>
          </a:p>
        </p:txBody>
      </p:sp>
      <p:sp>
        <p:nvSpPr>
          <p:cNvPr id="4" name="Text 2"/>
          <p:cNvSpPr/>
          <p:nvPr/>
        </p:nvSpPr>
        <p:spPr>
          <a:xfrm>
            <a:off x="966073" y="4146538"/>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不安が強い対象に対しては、穏やかな声かけや安全な空間の提供が安心感を生み出す。入院中の環境調整（静かな場所、他者との距離の確保など）も、精神的安定を保つ上で重要である。</a:t>
            </a:r>
            <a:endParaRPr lang="en-US" sz="2800" dirty="0"/>
          </a:p>
        </p:txBody>
      </p:sp>
      <p:sp>
        <p:nvSpPr>
          <p:cNvPr id="5" name="Text 3"/>
          <p:cNvSpPr/>
          <p:nvPr/>
        </p:nvSpPr>
        <p:spPr>
          <a:xfrm>
            <a:off x="966073" y="6190603"/>
            <a:ext cx="12698254" cy="551974"/>
          </a:xfrm>
          <a:prstGeom prst="rect">
            <a:avLst/>
          </a:prstGeom>
          <a:noFill/>
          <a:ln/>
        </p:spPr>
        <p:txBody>
          <a:bodyPr wrap="non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こうしたケアは、対象の尊厳を守り、自信や希望を育む支援に繋がる。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57263" y="940118"/>
            <a:ext cx="8547259" cy="1068348"/>
          </a:xfrm>
          <a:prstGeom prst="rect">
            <a:avLst/>
          </a:prstGeom>
          <a:noFill/>
          <a:ln/>
        </p:spPr>
        <p:txBody>
          <a:bodyPr wrap="none" lIns="0" tIns="0" rIns="0" bIns="0" rtlCol="0" anchor="t"/>
          <a:lstStyle/>
          <a:p>
            <a:pPr marL="0" indent="0" algn="l">
              <a:lnSpc>
                <a:spcPts val="8400"/>
              </a:lnSpc>
              <a:buNone/>
            </a:pPr>
            <a:r>
              <a:rPr lang="en-US" sz="6700" dirty="0">
                <a:solidFill>
                  <a:srgbClr val="1B1B27"/>
                </a:solidFill>
                <a:latin typeface="Inter Medium" pitchFamily="34" charset="0"/>
                <a:ea typeface="Inter Medium" pitchFamily="34" charset="-122"/>
                <a:cs typeface="Inter Medium" pitchFamily="34" charset="-120"/>
              </a:rPr>
              <a:t>継続的関係の重要性</a:t>
            </a:r>
            <a:endParaRPr lang="en-US" sz="6700" dirty="0"/>
          </a:p>
        </p:txBody>
      </p:sp>
      <p:sp>
        <p:nvSpPr>
          <p:cNvPr id="3" name="Text 1"/>
          <p:cNvSpPr/>
          <p:nvPr/>
        </p:nvSpPr>
        <p:spPr>
          <a:xfrm>
            <a:off x="957263" y="2457110"/>
            <a:ext cx="12715875" cy="1094184"/>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精神的な回復は時間がかかり、一時的な関わりだけでは信頼関係を築くことが難しい。そのため、精神看護では、長期的・継続的な関係構築が求められる。</a:t>
            </a:r>
            <a:endParaRPr lang="en-US" sz="2800" dirty="0"/>
          </a:p>
        </p:txBody>
      </p:sp>
      <p:sp>
        <p:nvSpPr>
          <p:cNvPr id="4" name="Text 2"/>
          <p:cNvSpPr/>
          <p:nvPr/>
        </p:nvSpPr>
        <p:spPr>
          <a:xfrm>
            <a:off x="957263" y="3935867"/>
            <a:ext cx="12715875" cy="1641277"/>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症状の波や再発などにより、対象の状態は変化しやすく、柔軟に対応しながら関係を保つ姿勢が必要である。小さな変化や前進を丁寧に捉え、対象の力を信じて支える姿勢が、希望の回復を促す。</a:t>
            </a:r>
            <a:endParaRPr lang="en-US" sz="2800" dirty="0"/>
          </a:p>
        </p:txBody>
      </p:sp>
      <p:sp>
        <p:nvSpPr>
          <p:cNvPr id="5" name="Text 3"/>
          <p:cNvSpPr/>
          <p:nvPr/>
        </p:nvSpPr>
        <p:spPr>
          <a:xfrm>
            <a:off x="957263" y="5961715"/>
            <a:ext cx="12715875" cy="1094184"/>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継続的な関係を通じて、対象の生活歴や価値観を理解し、より個別性のある看護を実践することが可能になる。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88683" y="872847"/>
            <a:ext cx="7935635" cy="991910"/>
          </a:xfrm>
          <a:prstGeom prst="rect">
            <a:avLst/>
          </a:prstGeom>
          <a:noFill/>
          <a:ln/>
        </p:spPr>
        <p:txBody>
          <a:bodyPr wrap="none" lIns="0" tIns="0" rIns="0" bIns="0" rtlCol="0" anchor="t"/>
          <a:lstStyle/>
          <a:p>
            <a:pPr marL="0" indent="0" algn="l">
              <a:lnSpc>
                <a:spcPts val="7800"/>
              </a:lnSpc>
              <a:buNone/>
            </a:pPr>
            <a:r>
              <a:rPr lang="en-US" sz="6200" dirty="0">
                <a:solidFill>
                  <a:srgbClr val="1B1B27"/>
                </a:solidFill>
                <a:latin typeface="Inter Medium" pitchFamily="34" charset="0"/>
                <a:ea typeface="Inter Medium" pitchFamily="34" charset="-122"/>
                <a:cs typeface="Inter Medium" pitchFamily="34" charset="-120"/>
              </a:rPr>
              <a:t>身体看護との違い</a:t>
            </a:r>
            <a:endParaRPr lang="en-US" sz="6200" dirty="0"/>
          </a:p>
        </p:txBody>
      </p:sp>
      <p:sp>
        <p:nvSpPr>
          <p:cNvPr id="3" name="Text 1"/>
          <p:cNvSpPr/>
          <p:nvPr/>
        </p:nvSpPr>
        <p:spPr>
          <a:xfrm>
            <a:off x="888683" y="2658308"/>
            <a:ext cx="3967758" cy="496014"/>
          </a:xfrm>
          <a:prstGeom prst="rect">
            <a:avLst/>
          </a:prstGeom>
          <a:noFill/>
          <a:ln/>
        </p:spPr>
        <p:txBody>
          <a:bodyPr wrap="none" lIns="0" tIns="0" rIns="0" bIns="0" rtlCol="0" anchor="t"/>
          <a:lstStyle/>
          <a:p>
            <a:pPr marL="0" indent="0" algn="l">
              <a:lnSpc>
                <a:spcPts val="3900"/>
              </a:lnSpc>
              <a:buNone/>
            </a:pPr>
            <a:r>
              <a:rPr lang="en-US" sz="4400" dirty="0">
                <a:solidFill>
                  <a:srgbClr val="1B1B27"/>
                </a:solidFill>
                <a:latin typeface="Inter Medium" pitchFamily="34" charset="0"/>
                <a:ea typeface="Inter Medium" pitchFamily="34" charset="-122"/>
                <a:cs typeface="Inter Medium" pitchFamily="34" charset="-120"/>
              </a:rPr>
              <a:t>身体看護</a:t>
            </a:r>
            <a:endParaRPr lang="en-US" sz="4400" dirty="0"/>
          </a:p>
        </p:txBody>
      </p:sp>
      <p:sp>
        <p:nvSpPr>
          <p:cNvPr id="4" name="Text 2"/>
          <p:cNvSpPr/>
          <p:nvPr/>
        </p:nvSpPr>
        <p:spPr>
          <a:xfrm>
            <a:off x="888683" y="3471743"/>
            <a:ext cx="6039326" cy="1015603"/>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体温、血圧、心電図、CTやMRIなど客観的データで評価</a:t>
            </a:r>
            <a:endParaRPr lang="en-US" sz="2800" dirty="0"/>
          </a:p>
        </p:txBody>
      </p:sp>
      <p:sp>
        <p:nvSpPr>
          <p:cNvPr id="5" name="Text 3"/>
          <p:cNvSpPr/>
          <p:nvPr/>
        </p:nvSpPr>
        <p:spPr>
          <a:xfrm>
            <a:off x="888683" y="4598432"/>
            <a:ext cx="6039326" cy="1015603"/>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注射、処置、創傷管理など具体的な身体的援助が中心</a:t>
            </a:r>
            <a:endParaRPr lang="en-US" sz="2800" dirty="0"/>
          </a:p>
        </p:txBody>
      </p:sp>
      <p:sp>
        <p:nvSpPr>
          <p:cNvPr id="6" name="Text 4"/>
          <p:cNvSpPr/>
          <p:nvPr/>
        </p:nvSpPr>
        <p:spPr>
          <a:xfrm>
            <a:off x="888683" y="5725120"/>
            <a:ext cx="6039326" cy="1015603"/>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情報提供や指導を中心とした一方向的なコミュニケーション</a:t>
            </a:r>
            <a:endParaRPr lang="en-US" sz="2800" dirty="0"/>
          </a:p>
        </p:txBody>
      </p:sp>
      <p:sp>
        <p:nvSpPr>
          <p:cNvPr id="7" name="Text 5"/>
          <p:cNvSpPr/>
          <p:nvPr/>
        </p:nvSpPr>
        <p:spPr>
          <a:xfrm>
            <a:off x="7710011" y="2658308"/>
            <a:ext cx="3967758" cy="496014"/>
          </a:xfrm>
          <a:prstGeom prst="rect">
            <a:avLst/>
          </a:prstGeom>
          <a:noFill/>
          <a:ln/>
        </p:spPr>
        <p:txBody>
          <a:bodyPr wrap="none" lIns="0" tIns="0" rIns="0" bIns="0" rtlCol="0" anchor="t"/>
          <a:lstStyle/>
          <a:p>
            <a:pPr marL="0" indent="0" algn="l">
              <a:lnSpc>
                <a:spcPts val="3900"/>
              </a:lnSpc>
              <a:buNone/>
            </a:pPr>
            <a:r>
              <a:rPr lang="en-US" sz="4400" dirty="0">
                <a:solidFill>
                  <a:srgbClr val="1B1B27"/>
                </a:solidFill>
                <a:latin typeface="Inter Medium" pitchFamily="34" charset="0"/>
                <a:ea typeface="Inter Medium" pitchFamily="34" charset="-122"/>
                <a:cs typeface="Inter Medium" pitchFamily="34" charset="-120"/>
              </a:rPr>
              <a:t>精神看護</a:t>
            </a:r>
            <a:endParaRPr lang="en-US" sz="4400" dirty="0"/>
          </a:p>
        </p:txBody>
      </p:sp>
      <p:sp>
        <p:nvSpPr>
          <p:cNvPr id="8" name="Text 6"/>
          <p:cNvSpPr/>
          <p:nvPr/>
        </p:nvSpPr>
        <p:spPr>
          <a:xfrm>
            <a:off x="7710011" y="3471743"/>
            <a:ext cx="6039326" cy="1523405"/>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表情、話し方、行動、感情の表出など主観的・言語的・非言語的情報から把握</a:t>
            </a:r>
            <a:endParaRPr lang="en-US" sz="2800" dirty="0"/>
          </a:p>
        </p:txBody>
      </p:sp>
      <p:sp>
        <p:nvSpPr>
          <p:cNvPr id="9" name="Text 7"/>
          <p:cNvSpPr/>
          <p:nvPr/>
        </p:nvSpPr>
        <p:spPr>
          <a:xfrm>
            <a:off x="7710011" y="5106233"/>
            <a:ext cx="6039326" cy="1015603"/>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安心できる環境の整備、感情の安定を促す会話、活動への参加支援</a:t>
            </a:r>
            <a:endParaRPr lang="en-US" sz="2800" dirty="0"/>
          </a:p>
        </p:txBody>
      </p:sp>
      <p:sp>
        <p:nvSpPr>
          <p:cNvPr id="10" name="Text 8"/>
          <p:cNvSpPr/>
          <p:nvPr/>
        </p:nvSpPr>
        <p:spPr>
          <a:xfrm>
            <a:off x="7710011" y="6232922"/>
            <a:ext cx="6039326" cy="1015603"/>
          </a:xfrm>
          <a:prstGeom prst="rect">
            <a:avLst/>
          </a:prstGeom>
          <a:noFill/>
          <a:ln/>
        </p:spPr>
        <p:txBody>
          <a:bodyPr wrap="squar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共感しながら関係性を築く対話的なコミュニケーション</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86658" y="800269"/>
            <a:ext cx="11065550" cy="989528"/>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治療的コミュニケーションとは</a:t>
            </a:r>
            <a:endParaRPr lang="en-US" sz="6200" dirty="0"/>
          </a:p>
        </p:txBody>
      </p:sp>
      <p:sp>
        <p:nvSpPr>
          <p:cNvPr id="3" name="Text 1"/>
          <p:cNvSpPr/>
          <p:nvPr/>
        </p:nvSpPr>
        <p:spPr>
          <a:xfrm>
            <a:off x="886658" y="2423090"/>
            <a:ext cx="13168976" cy="1833949"/>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治療的コミュニケーションとは、看護師が対象の回復や成長、気づきを促すことを目的に行う対話である。ただの雑談ではなく、「どのように関われば対象の思いや考えを引き出し、安心して話せる関係が築けるか」を考えながら行う点が特徴である。</a:t>
            </a:r>
            <a:endParaRPr lang="en-US" sz="2800" dirty="0"/>
          </a:p>
        </p:txBody>
      </p:sp>
      <p:sp>
        <p:nvSpPr>
          <p:cNvPr id="4" name="Shape 2"/>
          <p:cNvSpPr/>
          <p:nvPr/>
        </p:nvSpPr>
        <p:spPr>
          <a:xfrm>
            <a:off x="886658" y="4645681"/>
            <a:ext cx="13168976" cy="2845866"/>
          </a:xfrm>
          <a:prstGeom prst="roundRect">
            <a:avLst>
              <a:gd name="adj" fmla="val 5638"/>
            </a:avLst>
          </a:prstGeom>
          <a:solidFill>
            <a:srgbClr val="B6D6FC"/>
          </a:solidFill>
          <a:ln/>
        </p:spPr>
        <p:txBody>
          <a:bodyPr/>
          <a:lstStyle/>
          <a:p>
            <a:endParaRPr lang="ja-JP" altLang="en-US" sz="2000"/>
          </a:p>
        </p:txBody>
      </p:sp>
      <p:pic>
        <p:nvPicPr>
          <p:cNvPr id="5" name="Image 0" descr="preencoded.png"/>
          <p:cNvPicPr>
            <a:picLocks noChangeAspect="1"/>
          </p:cNvPicPr>
          <p:nvPr/>
        </p:nvPicPr>
        <p:blipFill>
          <a:blip r:embed="rId3"/>
          <a:stretch>
            <a:fillRect/>
          </a:stretch>
        </p:blipFill>
        <p:spPr>
          <a:xfrm>
            <a:off x="1203246" y="5137648"/>
            <a:ext cx="477448" cy="381929"/>
          </a:xfrm>
          <a:prstGeom prst="rect">
            <a:avLst/>
          </a:prstGeom>
        </p:spPr>
      </p:pic>
      <p:sp>
        <p:nvSpPr>
          <p:cNvPr id="6" name="Text 3"/>
          <p:cNvSpPr/>
          <p:nvPr/>
        </p:nvSpPr>
        <p:spPr>
          <a:xfrm>
            <a:off x="1915596" y="5041325"/>
            <a:ext cx="11790811" cy="1833949"/>
          </a:xfrm>
          <a:prstGeom prst="rect">
            <a:avLst/>
          </a:prstGeom>
          <a:noFill/>
          <a:ln/>
        </p:spPr>
        <p:txBody>
          <a:bodyPr wrap="square" lIns="0" tIns="0" rIns="0" bIns="0" rtlCol="0" anchor="t"/>
          <a:lstStyle/>
          <a:p>
            <a:pPr marL="0" indent="0" algn="l">
              <a:lnSpc>
                <a:spcPts val="3950"/>
              </a:lnSpc>
              <a:buNone/>
            </a:pPr>
            <a:r>
              <a:rPr lang="en-US" sz="2800" dirty="0">
                <a:solidFill>
                  <a:srgbClr val="000000"/>
                </a:solidFill>
                <a:latin typeface="IBM Plex Sans Medium" pitchFamily="34" charset="0"/>
                <a:ea typeface="IBM Plex Sans Medium" pitchFamily="34" charset="-122"/>
                <a:cs typeface="IBM Plex Sans Medium" pitchFamily="34" charset="-120"/>
              </a:rPr>
              <a:t>例：入院に不安を抱えている患者に対し、「ここでの生活で、いちばん気がかりなことは何ですか？」「つらいと感じたときは、どんなふうに過ごしていますか？」といった開かれた質問を用いて、自由に語れる環境をつく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71644" y="1253490"/>
            <a:ext cx="11697533" cy="861179"/>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治療的コミュニケーションの基本姿勢</a:t>
            </a:r>
            <a:endParaRPr lang="en-US" sz="5400" dirty="0"/>
          </a:p>
        </p:txBody>
      </p:sp>
      <p:sp>
        <p:nvSpPr>
          <p:cNvPr id="3" name="Shape 1"/>
          <p:cNvSpPr/>
          <p:nvPr/>
        </p:nvSpPr>
        <p:spPr>
          <a:xfrm>
            <a:off x="809744" y="2228202"/>
            <a:ext cx="4225392" cy="5152311"/>
          </a:xfrm>
          <a:prstGeom prst="roundRect">
            <a:avLst>
              <a:gd name="adj" fmla="val 4377"/>
            </a:avLst>
          </a:prstGeom>
          <a:solidFill>
            <a:srgbClr val="FFFFFF">
              <a:alpha val="95000"/>
            </a:srgbClr>
          </a:solidFill>
          <a:ln w="38100">
            <a:solidFill>
              <a:srgbClr val="CCCCCC"/>
            </a:solidFill>
            <a:prstDash val="solid"/>
          </a:ln>
        </p:spPr>
        <p:txBody>
          <a:bodyPr/>
          <a:lstStyle/>
          <a:p>
            <a:endParaRPr lang="ja-JP" altLang="en-US" sz="2000"/>
          </a:p>
        </p:txBody>
      </p:sp>
      <p:sp>
        <p:nvSpPr>
          <p:cNvPr id="4" name="Shape 2"/>
          <p:cNvSpPr/>
          <p:nvPr/>
        </p:nvSpPr>
        <p:spPr>
          <a:xfrm>
            <a:off x="771644" y="2228202"/>
            <a:ext cx="154106" cy="5152311"/>
          </a:xfrm>
          <a:prstGeom prst="roundRect">
            <a:avLst>
              <a:gd name="adj" fmla="val 75956"/>
            </a:avLst>
          </a:prstGeom>
          <a:solidFill>
            <a:srgbClr val="030303"/>
          </a:solidFill>
          <a:ln/>
        </p:spPr>
        <p:txBody>
          <a:bodyPr/>
          <a:lstStyle/>
          <a:p>
            <a:endParaRPr lang="ja-JP" altLang="en-US" sz="2000"/>
          </a:p>
        </p:txBody>
      </p:sp>
      <p:sp>
        <p:nvSpPr>
          <p:cNvPr id="5" name="Text 3"/>
          <p:cNvSpPr/>
          <p:nvPr/>
        </p:nvSpPr>
        <p:spPr>
          <a:xfrm>
            <a:off x="1237655" y="2541814"/>
            <a:ext cx="3475570" cy="514790"/>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判断せずに聴く姿勢</a:t>
            </a:r>
            <a:endParaRPr lang="en-US" sz="2800" dirty="0"/>
          </a:p>
        </p:txBody>
      </p:sp>
      <p:sp>
        <p:nvSpPr>
          <p:cNvPr id="6" name="Text 4"/>
          <p:cNvSpPr/>
          <p:nvPr/>
        </p:nvSpPr>
        <p:spPr>
          <a:xfrm>
            <a:off x="1237655" y="3137722"/>
            <a:ext cx="3475570" cy="2108688"/>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対象の話の内容や価値観に対して否定的な評価をせず、ありのままを受け入れる姿勢が大切である。</a:t>
            </a:r>
            <a:endParaRPr lang="en-US" sz="2400" dirty="0"/>
          </a:p>
        </p:txBody>
      </p:sp>
      <p:sp>
        <p:nvSpPr>
          <p:cNvPr id="7" name="Shape 5"/>
          <p:cNvSpPr/>
          <p:nvPr/>
        </p:nvSpPr>
        <p:spPr>
          <a:xfrm>
            <a:off x="5263872" y="2228202"/>
            <a:ext cx="4225512" cy="5152311"/>
          </a:xfrm>
          <a:prstGeom prst="roundRect">
            <a:avLst>
              <a:gd name="adj" fmla="val 4376"/>
            </a:avLst>
          </a:prstGeom>
          <a:solidFill>
            <a:srgbClr val="FFFFFF">
              <a:alpha val="95000"/>
            </a:srgbClr>
          </a:solidFill>
          <a:ln w="38100">
            <a:solidFill>
              <a:srgbClr val="CCCCCC"/>
            </a:solidFill>
            <a:prstDash val="solid"/>
          </a:ln>
        </p:spPr>
        <p:txBody>
          <a:bodyPr/>
          <a:lstStyle/>
          <a:p>
            <a:endParaRPr lang="ja-JP" altLang="en-US" sz="2000"/>
          </a:p>
        </p:txBody>
      </p:sp>
      <p:sp>
        <p:nvSpPr>
          <p:cNvPr id="8" name="Shape 6"/>
          <p:cNvSpPr/>
          <p:nvPr/>
        </p:nvSpPr>
        <p:spPr>
          <a:xfrm>
            <a:off x="5225772" y="2228202"/>
            <a:ext cx="154106" cy="5152311"/>
          </a:xfrm>
          <a:prstGeom prst="roundRect">
            <a:avLst>
              <a:gd name="adj" fmla="val 75956"/>
            </a:avLst>
          </a:prstGeom>
          <a:solidFill>
            <a:srgbClr val="030303"/>
          </a:solidFill>
          <a:ln/>
        </p:spPr>
        <p:txBody>
          <a:bodyPr/>
          <a:lstStyle/>
          <a:p>
            <a:endParaRPr lang="ja-JP" altLang="en-US" sz="2000"/>
          </a:p>
        </p:txBody>
      </p:sp>
      <p:sp>
        <p:nvSpPr>
          <p:cNvPr id="9" name="Text 7"/>
          <p:cNvSpPr/>
          <p:nvPr/>
        </p:nvSpPr>
        <p:spPr>
          <a:xfrm>
            <a:off x="5691783" y="2541814"/>
            <a:ext cx="3475690" cy="514790"/>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沈黙を恐れない</a:t>
            </a:r>
            <a:endParaRPr lang="en-US" sz="2800" dirty="0"/>
          </a:p>
        </p:txBody>
      </p:sp>
      <p:sp>
        <p:nvSpPr>
          <p:cNvPr id="10" name="Text 8"/>
          <p:cNvSpPr/>
          <p:nvPr/>
        </p:nvSpPr>
        <p:spPr>
          <a:xfrm>
            <a:off x="5691783" y="3137722"/>
            <a:ext cx="3475690" cy="3690205"/>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会話の中で生まれる沈黙には、対象が自分の思いを整理したり、感情を感じたりする大切な時間が含まれている。沈黙を埋めようと焦らず、安心して待つ姿勢が信頼感につながる。</a:t>
            </a:r>
            <a:endParaRPr lang="en-US" sz="2400" dirty="0"/>
          </a:p>
        </p:txBody>
      </p:sp>
      <p:sp>
        <p:nvSpPr>
          <p:cNvPr id="11" name="Shape 9"/>
          <p:cNvSpPr/>
          <p:nvPr/>
        </p:nvSpPr>
        <p:spPr>
          <a:xfrm>
            <a:off x="9718119" y="2228202"/>
            <a:ext cx="4225392" cy="5152311"/>
          </a:xfrm>
          <a:prstGeom prst="roundRect">
            <a:avLst>
              <a:gd name="adj" fmla="val 4377"/>
            </a:avLst>
          </a:prstGeom>
          <a:solidFill>
            <a:srgbClr val="FFFFFF">
              <a:alpha val="95000"/>
            </a:srgbClr>
          </a:solidFill>
          <a:ln w="38100">
            <a:solidFill>
              <a:srgbClr val="CCCCCC"/>
            </a:solidFill>
            <a:prstDash val="solid"/>
          </a:ln>
        </p:spPr>
        <p:txBody>
          <a:bodyPr/>
          <a:lstStyle/>
          <a:p>
            <a:endParaRPr lang="ja-JP" altLang="en-US" sz="2000"/>
          </a:p>
        </p:txBody>
      </p:sp>
      <p:sp>
        <p:nvSpPr>
          <p:cNvPr id="12" name="Shape 10"/>
          <p:cNvSpPr/>
          <p:nvPr/>
        </p:nvSpPr>
        <p:spPr>
          <a:xfrm>
            <a:off x="9680019" y="2228202"/>
            <a:ext cx="154106" cy="5152311"/>
          </a:xfrm>
          <a:prstGeom prst="roundRect">
            <a:avLst>
              <a:gd name="adj" fmla="val 75956"/>
            </a:avLst>
          </a:prstGeom>
          <a:solidFill>
            <a:srgbClr val="030303"/>
          </a:solidFill>
          <a:ln/>
        </p:spPr>
        <p:txBody>
          <a:bodyPr/>
          <a:lstStyle/>
          <a:p>
            <a:endParaRPr lang="ja-JP" altLang="en-US" sz="2000"/>
          </a:p>
        </p:txBody>
      </p:sp>
      <p:sp>
        <p:nvSpPr>
          <p:cNvPr id="13" name="Text 11"/>
          <p:cNvSpPr/>
          <p:nvPr/>
        </p:nvSpPr>
        <p:spPr>
          <a:xfrm>
            <a:off x="10146030" y="2541814"/>
            <a:ext cx="3475570" cy="514790"/>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nter Medium" pitchFamily="34" charset="0"/>
                <a:ea typeface="Inter Medium" pitchFamily="34" charset="-122"/>
                <a:cs typeface="Inter Medium" pitchFamily="34" charset="-120"/>
              </a:rPr>
              <a:t>開かれた質問の活用</a:t>
            </a:r>
            <a:endParaRPr lang="en-US" sz="2800" dirty="0"/>
          </a:p>
        </p:txBody>
      </p:sp>
      <p:sp>
        <p:nvSpPr>
          <p:cNvPr id="14" name="Text 12"/>
          <p:cNvSpPr/>
          <p:nvPr/>
        </p:nvSpPr>
        <p:spPr>
          <a:xfrm>
            <a:off x="10146030" y="3137722"/>
            <a:ext cx="3475570" cy="3690205"/>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「はい」「いいえ」で答えられる質問ではなく、自由に語れるような開放的な質問（オープンクエスチョン）を用いることで、対象の気持ちを引き出すことができる。</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966073" y="110466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信頼関係の意義</a:t>
            </a:r>
            <a:endParaRPr lang="en-US" sz="6750" dirty="0"/>
          </a:p>
        </p:txBody>
      </p:sp>
      <p:sp>
        <p:nvSpPr>
          <p:cNvPr id="3" name="Text 1"/>
          <p:cNvSpPr/>
          <p:nvPr/>
        </p:nvSpPr>
        <p:spPr>
          <a:xfrm>
            <a:off x="966073" y="2428841"/>
            <a:ext cx="12698254" cy="2207895"/>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では、信頼関係の構築がすべての援助の出発点である。症状の特性やこれまでの体験によって、他者への不信感を強くもつ対象も多いため、看護師はまず「この人は自分を傷つけない」「この人になら話してもよい」と思ってもらえるような安心・安全な関係性をつくることが必要である。</a:t>
            </a:r>
            <a:endParaRPr lang="en-US" sz="2800" dirty="0"/>
          </a:p>
        </p:txBody>
      </p:sp>
      <p:sp>
        <p:nvSpPr>
          <p:cNvPr id="4" name="Text 2"/>
          <p:cNvSpPr/>
          <p:nvPr/>
        </p:nvSpPr>
        <p:spPr>
          <a:xfrm>
            <a:off x="966073" y="5024880"/>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信頼関係は一朝一夕にできるものではなく、丁寧な関わりの積み重ねによって築かれる。そのため、看護師は日々の小さなやりとりを大切にし、言葉だけでなく表情・態度・行動すべてにおいて一貫した関わりを心がけることが求められ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42499" y="927140"/>
            <a:ext cx="8415933" cy="1052036"/>
          </a:xfrm>
          <a:prstGeom prst="rect">
            <a:avLst/>
          </a:prstGeom>
          <a:noFill/>
          <a:ln/>
        </p:spPr>
        <p:txBody>
          <a:bodyPr wrap="none" lIns="0" tIns="0" rIns="0" bIns="0" rtlCol="0" anchor="t"/>
          <a:lstStyle/>
          <a:p>
            <a:pPr marL="0" indent="0" algn="l">
              <a:lnSpc>
                <a:spcPts val="8250"/>
              </a:lnSpc>
              <a:buNone/>
            </a:pPr>
            <a:r>
              <a:rPr lang="en-US" sz="6600" dirty="0">
                <a:solidFill>
                  <a:srgbClr val="1B1B27"/>
                </a:solidFill>
                <a:latin typeface="Inter Medium" pitchFamily="34" charset="0"/>
                <a:ea typeface="Inter Medium" pitchFamily="34" charset="-122"/>
                <a:cs typeface="Inter Medium" pitchFamily="34" charset="-120"/>
              </a:rPr>
              <a:t>精神看護とは何か</a:t>
            </a:r>
            <a:endParaRPr lang="en-US" sz="6600" dirty="0"/>
          </a:p>
        </p:txBody>
      </p:sp>
      <p:sp>
        <p:nvSpPr>
          <p:cNvPr id="3" name="Shape 1"/>
          <p:cNvSpPr/>
          <p:nvPr/>
        </p:nvSpPr>
        <p:spPr>
          <a:xfrm>
            <a:off x="942499" y="2652355"/>
            <a:ext cx="4024074" cy="4649986"/>
          </a:xfrm>
          <a:prstGeom prst="roundRect">
            <a:avLst>
              <a:gd name="adj" fmla="val 3514"/>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294328" y="3004185"/>
            <a:ext cx="3320415" cy="1051798"/>
          </a:xfrm>
          <a:prstGeom prst="rect">
            <a:avLst/>
          </a:prstGeom>
          <a:noFill/>
          <a:ln/>
        </p:spPr>
        <p:txBody>
          <a:bodyPr wrap="squar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精神的側面の援助</a:t>
            </a:r>
            <a:endParaRPr lang="en-US" sz="3600" dirty="0"/>
          </a:p>
        </p:txBody>
      </p:sp>
      <p:sp>
        <p:nvSpPr>
          <p:cNvPr id="5" name="Text 3"/>
          <p:cNvSpPr/>
          <p:nvPr/>
        </p:nvSpPr>
        <p:spPr>
          <a:xfrm>
            <a:off x="1294328" y="4257913"/>
            <a:ext cx="3320415" cy="2692598"/>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不安、抑うつ、幻覚、妄想などの精神症状に対して、傾聴や対話を通じて心理的安定を図る。</a:t>
            </a:r>
            <a:endParaRPr lang="en-US" sz="2800" dirty="0"/>
          </a:p>
        </p:txBody>
      </p:sp>
      <p:sp>
        <p:nvSpPr>
          <p:cNvPr id="6" name="Shape 4"/>
          <p:cNvSpPr/>
          <p:nvPr/>
        </p:nvSpPr>
        <p:spPr>
          <a:xfrm>
            <a:off x="5303163" y="2652355"/>
            <a:ext cx="4024074" cy="4649986"/>
          </a:xfrm>
          <a:prstGeom prst="roundRect">
            <a:avLst>
              <a:gd name="adj" fmla="val 3514"/>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654993" y="3004185"/>
            <a:ext cx="3320415" cy="1051798"/>
          </a:xfrm>
          <a:prstGeom prst="rect">
            <a:avLst/>
          </a:prstGeom>
          <a:noFill/>
          <a:ln/>
        </p:spPr>
        <p:txBody>
          <a:bodyPr wrap="squar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社会的側面の援助</a:t>
            </a:r>
            <a:endParaRPr lang="en-US" sz="3600" dirty="0"/>
          </a:p>
        </p:txBody>
      </p:sp>
      <p:sp>
        <p:nvSpPr>
          <p:cNvPr id="8" name="Text 6"/>
          <p:cNvSpPr/>
          <p:nvPr/>
        </p:nvSpPr>
        <p:spPr>
          <a:xfrm>
            <a:off x="5654993" y="4257913"/>
            <a:ext cx="3320415" cy="2154079"/>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対象者の社会的孤立や偏見への対応、就労や地域生活への復帰支援などを行う。</a:t>
            </a:r>
            <a:endParaRPr lang="en-US" sz="2800" dirty="0"/>
          </a:p>
        </p:txBody>
      </p:sp>
      <p:sp>
        <p:nvSpPr>
          <p:cNvPr id="9" name="Shape 7"/>
          <p:cNvSpPr/>
          <p:nvPr/>
        </p:nvSpPr>
        <p:spPr>
          <a:xfrm>
            <a:off x="9663827" y="2652355"/>
            <a:ext cx="4024074" cy="4649986"/>
          </a:xfrm>
          <a:prstGeom prst="roundRect">
            <a:avLst>
              <a:gd name="adj" fmla="val 3514"/>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10015657" y="3004185"/>
            <a:ext cx="3320415" cy="1051798"/>
          </a:xfrm>
          <a:prstGeom prst="rect">
            <a:avLst/>
          </a:prstGeom>
          <a:noFill/>
          <a:ln/>
        </p:spPr>
        <p:txBody>
          <a:bodyPr wrap="squar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身体的側面の援助</a:t>
            </a:r>
            <a:endParaRPr lang="en-US" sz="3600" dirty="0"/>
          </a:p>
        </p:txBody>
      </p:sp>
      <p:sp>
        <p:nvSpPr>
          <p:cNvPr id="11" name="Text 9"/>
          <p:cNvSpPr/>
          <p:nvPr/>
        </p:nvSpPr>
        <p:spPr>
          <a:xfrm>
            <a:off x="10015657" y="4257913"/>
            <a:ext cx="3320415" cy="2692598"/>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服薬管理や生活リズムの調整、睡眠や栄養状態の確認など、身体の健康維持も支援する。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84741" y="1306269"/>
            <a:ext cx="7006828" cy="875824"/>
          </a:xfrm>
          <a:prstGeom prst="rect">
            <a:avLst/>
          </a:prstGeom>
          <a:noFill/>
          <a:ln/>
        </p:spPr>
        <p:txBody>
          <a:bodyPr wrap="none" lIns="0" tIns="0" rIns="0" bIns="0" rtlCol="0" anchor="t"/>
          <a:lstStyle/>
          <a:p>
            <a:pPr marL="0" indent="0" algn="l">
              <a:lnSpc>
                <a:spcPts val="6850"/>
              </a:lnSpc>
              <a:buNone/>
            </a:pPr>
            <a:r>
              <a:rPr lang="en-US" sz="7200" dirty="0">
                <a:solidFill>
                  <a:srgbClr val="1B1B27"/>
                </a:solidFill>
                <a:latin typeface="Inter Medium" pitchFamily="34" charset="0"/>
                <a:ea typeface="Inter Medium" pitchFamily="34" charset="-122"/>
                <a:cs typeface="Inter Medium" pitchFamily="34" charset="-120"/>
              </a:rPr>
              <a:t>精神看護の本質</a:t>
            </a:r>
            <a:endParaRPr lang="en-US" sz="7200" dirty="0"/>
          </a:p>
        </p:txBody>
      </p:sp>
      <p:sp>
        <p:nvSpPr>
          <p:cNvPr id="4" name="Text 2"/>
          <p:cNvSpPr/>
          <p:nvPr/>
        </p:nvSpPr>
        <p:spPr>
          <a:xfrm>
            <a:off x="725958" y="3088805"/>
            <a:ext cx="13060918" cy="1345168"/>
          </a:xfrm>
          <a:prstGeom prst="rect">
            <a:avLst/>
          </a:prstGeom>
          <a:noFill/>
          <a:ln/>
        </p:spPr>
        <p:txBody>
          <a:bodyPr wrap="square" lIns="0" tIns="0" rIns="0" bIns="0" rtlCol="0" anchor="t"/>
          <a:lstStyle/>
          <a:p>
            <a:pPr marL="0" indent="0" algn="l">
              <a:lnSpc>
                <a:spcPts val="35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精神看護は、身体的な看護とは異なり</a:t>
            </a:r>
            <a:r>
              <a:rPr lang="en-US" sz="3200" dirty="0">
                <a:solidFill>
                  <a:srgbClr val="030303"/>
                </a:solidFill>
                <a:latin typeface="IBM Plex Sans Medium" pitchFamily="34" charset="0"/>
                <a:ea typeface="IBM Plex Sans Medium" pitchFamily="34" charset="-122"/>
                <a:cs typeface="IBM Plex Sans Medium" pitchFamily="34" charset="-120"/>
              </a:rPr>
              <a:t>、「見えにくい苦しみ」に寄り添いながら、対象の人間性の回復と自立を支える実践である。その基盤には、治療的な対話と信頼関係があり、看護師としての姿勢が問われる援助分野である。</a:t>
            </a:r>
            <a:endParaRPr lang="en-US" sz="3200" dirty="0"/>
          </a:p>
        </p:txBody>
      </p:sp>
      <p:sp>
        <p:nvSpPr>
          <p:cNvPr id="5" name="Text 3"/>
          <p:cNvSpPr/>
          <p:nvPr/>
        </p:nvSpPr>
        <p:spPr>
          <a:xfrm>
            <a:off x="725958" y="5500365"/>
            <a:ext cx="13060918" cy="896779"/>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BM Plex Sans Medium" pitchFamily="34" charset="0"/>
                <a:ea typeface="IBM Plex Sans Medium" pitchFamily="34" charset="-122"/>
                <a:cs typeface="IBM Plex Sans Medium" pitchFamily="34" charset="-120"/>
              </a:rPr>
              <a:t>人間の尊厳・自立・生活の質を守り育てる看護実践として、これからの学習においても、この基本的な理念を大切にしてほしい。</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1932623"/>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治療的関係の重要性</a:t>
            </a:r>
            <a:endParaRPr lang="en-US" sz="6750" dirty="0"/>
          </a:p>
        </p:txBody>
      </p:sp>
      <p:sp>
        <p:nvSpPr>
          <p:cNvPr id="3" name="Text 1"/>
          <p:cNvSpPr/>
          <p:nvPr/>
        </p:nvSpPr>
        <p:spPr>
          <a:xfrm>
            <a:off x="966073" y="3700939"/>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精神看護の基盤となるのが「治療的関係」である。これは、看護師と対象者の間に築かれる信頼に基づいた、回復を目的とした関係性である。</a:t>
            </a:r>
            <a:endParaRPr lang="en-US" sz="3200" dirty="0"/>
          </a:p>
        </p:txBody>
      </p:sp>
      <p:sp>
        <p:nvSpPr>
          <p:cNvPr id="4" name="Text 2"/>
          <p:cNvSpPr/>
          <p:nvPr/>
        </p:nvSpPr>
        <p:spPr>
          <a:xfrm>
            <a:off x="966073" y="5494973"/>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対象者の感情や思考の変化、対人関係の背景、生活環境や社会的立場などを理解しながら援助を行う。この関係性こそが、すべての看護援助の出発点となる。</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06542" y="891064"/>
            <a:ext cx="8094226" cy="1011674"/>
          </a:xfrm>
          <a:prstGeom prst="rect">
            <a:avLst/>
          </a:prstGeom>
          <a:noFill/>
          <a:ln/>
        </p:spPr>
        <p:txBody>
          <a:bodyPr wrap="none" lIns="0" tIns="0" rIns="0" bIns="0" rtlCol="0" anchor="t"/>
          <a:lstStyle/>
          <a:p>
            <a:pPr marL="0" indent="0" algn="l">
              <a:lnSpc>
                <a:spcPts val="7950"/>
              </a:lnSpc>
              <a:buNone/>
            </a:pPr>
            <a:r>
              <a:rPr lang="en-US" sz="6350" dirty="0">
                <a:solidFill>
                  <a:srgbClr val="1B1B27"/>
                </a:solidFill>
                <a:latin typeface="Inter Medium" pitchFamily="34" charset="0"/>
                <a:ea typeface="Inter Medium" pitchFamily="34" charset="-122"/>
                <a:cs typeface="Inter Medium" pitchFamily="34" charset="-120"/>
              </a:rPr>
              <a:t>精神看護の3つの目標</a:t>
            </a:r>
            <a:endParaRPr lang="en-US" sz="6350" dirty="0"/>
          </a:p>
        </p:txBody>
      </p:sp>
      <p:sp>
        <p:nvSpPr>
          <p:cNvPr id="3" name="Text 1"/>
          <p:cNvSpPr/>
          <p:nvPr/>
        </p:nvSpPr>
        <p:spPr>
          <a:xfrm>
            <a:off x="906542" y="2550200"/>
            <a:ext cx="323731" cy="404693"/>
          </a:xfrm>
          <a:prstGeom prst="rect">
            <a:avLst/>
          </a:prstGeom>
          <a:noFill/>
          <a:ln/>
        </p:spPr>
        <p:txBody>
          <a:bodyPr wrap="none" lIns="0" tIns="0" rIns="0" bIns="0" rtlCol="0" anchor="t"/>
          <a:lstStyle/>
          <a:p>
            <a:pPr marL="0" indent="0" algn="l">
              <a:lnSpc>
                <a:spcPts val="405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4" name="Shape 2"/>
          <p:cNvSpPr/>
          <p:nvPr/>
        </p:nvSpPr>
        <p:spPr>
          <a:xfrm>
            <a:off x="906542" y="3062288"/>
            <a:ext cx="4056578" cy="38100"/>
          </a:xfrm>
          <a:prstGeom prst="rect">
            <a:avLst/>
          </a:prstGeom>
          <a:solidFill>
            <a:srgbClr val="030303"/>
          </a:solidFill>
          <a:ln/>
        </p:spPr>
        <p:txBody>
          <a:bodyPr/>
          <a:lstStyle/>
          <a:p>
            <a:endParaRPr lang="ja-JP" altLang="en-US" sz="2000"/>
          </a:p>
        </p:txBody>
      </p:sp>
      <p:sp>
        <p:nvSpPr>
          <p:cNvPr id="5" name="Text 3"/>
          <p:cNvSpPr/>
          <p:nvPr/>
        </p:nvSpPr>
        <p:spPr>
          <a:xfrm>
            <a:off x="906542" y="3300293"/>
            <a:ext cx="4056578" cy="1011555"/>
          </a:xfrm>
          <a:prstGeom prst="rect">
            <a:avLst/>
          </a:prstGeom>
          <a:noFill/>
          <a:ln/>
        </p:spPr>
        <p:txBody>
          <a:bodyPr wrap="square" lIns="0" tIns="0" rIns="0" bIns="0" rtlCol="0" anchor="t"/>
          <a:lstStyle/>
          <a:p>
            <a:pPr marL="0" indent="0" algn="l">
              <a:lnSpc>
                <a:spcPts val="3950"/>
              </a:lnSpc>
              <a:buNone/>
            </a:pPr>
            <a:r>
              <a:rPr lang="en-US" sz="3600" dirty="0">
                <a:solidFill>
                  <a:srgbClr val="030303"/>
                </a:solidFill>
                <a:latin typeface="Inter Medium" pitchFamily="34" charset="0"/>
                <a:ea typeface="Inter Medium" pitchFamily="34" charset="-122"/>
                <a:cs typeface="Inter Medium" pitchFamily="34" charset="-120"/>
              </a:rPr>
              <a:t>人間としての尊厳の回復</a:t>
            </a:r>
            <a:endParaRPr lang="en-US" sz="3600" dirty="0"/>
          </a:p>
        </p:txBody>
      </p:sp>
      <p:sp>
        <p:nvSpPr>
          <p:cNvPr id="6" name="Text 4"/>
          <p:cNvSpPr/>
          <p:nvPr/>
        </p:nvSpPr>
        <p:spPr>
          <a:xfrm>
            <a:off x="906542" y="4506039"/>
            <a:ext cx="4056578" cy="2071688"/>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その人らしく生きる力を取り戻せるように支える。個別性や存在価値を大切にした援助を行う。</a:t>
            </a:r>
            <a:endParaRPr lang="en-US" sz="2800" dirty="0"/>
          </a:p>
        </p:txBody>
      </p:sp>
      <p:sp>
        <p:nvSpPr>
          <p:cNvPr id="7" name="Text 5"/>
          <p:cNvSpPr/>
          <p:nvPr/>
        </p:nvSpPr>
        <p:spPr>
          <a:xfrm>
            <a:off x="5286851" y="2550200"/>
            <a:ext cx="323731" cy="404693"/>
          </a:xfrm>
          <a:prstGeom prst="rect">
            <a:avLst/>
          </a:prstGeom>
          <a:noFill/>
          <a:ln/>
        </p:spPr>
        <p:txBody>
          <a:bodyPr wrap="none" lIns="0" tIns="0" rIns="0" bIns="0" rtlCol="0" anchor="t"/>
          <a:lstStyle/>
          <a:p>
            <a:pPr marL="0" indent="0" algn="l">
              <a:lnSpc>
                <a:spcPts val="405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8" name="Shape 6"/>
          <p:cNvSpPr/>
          <p:nvPr/>
        </p:nvSpPr>
        <p:spPr>
          <a:xfrm>
            <a:off x="5286851" y="3062288"/>
            <a:ext cx="4056578" cy="38100"/>
          </a:xfrm>
          <a:prstGeom prst="rect">
            <a:avLst/>
          </a:prstGeom>
          <a:solidFill>
            <a:srgbClr val="030303"/>
          </a:solidFill>
          <a:ln/>
        </p:spPr>
        <p:txBody>
          <a:bodyPr/>
          <a:lstStyle/>
          <a:p>
            <a:endParaRPr lang="ja-JP" altLang="en-US" sz="2000"/>
          </a:p>
        </p:txBody>
      </p:sp>
      <p:sp>
        <p:nvSpPr>
          <p:cNvPr id="9" name="Text 7"/>
          <p:cNvSpPr/>
          <p:nvPr/>
        </p:nvSpPr>
        <p:spPr>
          <a:xfrm>
            <a:off x="5286851" y="3300293"/>
            <a:ext cx="4047053" cy="505778"/>
          </a:xfrm>
          <a:prstGeom prst="rect">
            <a:avLst/>
          </a:prstGeom>
          <a:noFill/>
          <a:ln/>
        </p:spPr>
        <p:txBody>
          <a:bodyPr wrap="none" lIns="0" tIns="0" rIns="0" bIns="0" rtlCol="0" anchor="t"/>
          <a:lstStyle/>
          <a:p>
            <a:pPr marL="0" indent="0" algn="l">
              <a:lnSpc>
                <a:spcPts val="3950"/>
              </a:lnSpc>
              <a:buNone/>
            </a:pPr>
            <a:r>
              <a:rPr lang="en-US" sz="3600" dirty="0">
                <a:solidFill>
                  <a:srgbClr val="030303"/>
                </a:solidFill>
                <a:latin typeface="Inter Medium" pitchFamily="34" charset="0"/>
                <a:ea typeface="Inter Medium" pitchFamily="34" charset="-122"/>
                <a:cs typeface="Inter Medium" pitchFamily="34" charset="-120"/>
              </a:rPr>
              <a:t>自立した生活の支援</a:t>
            </a:r>
            <a:endParaRPr lang="en-US" sz="3600" dirty="0"/>
          </a:p>
        </p:txBody>
      </p:sp>
      <p:sp>
        <p:nvSpPr>
          <p:cNvPr id="10" name="Text 8"/>
          <p:cNvSpPr/>
          <p:nvPr/>
        </p:nvSpPr>
        <p:spPr>
          <a:xfrm>
            <a:off x="5286851" y="4000262"/>
            <a:ext cx="4056578" cy="2071688"/>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自分で決め、自分で生きる力を引き出す。意思決定能力や生活能力を尊重した支援を提供する。</a:t>
            </a:r>
            <a:endParaRPr lang="en-US" sz="2800" dirty="0"/>
          </a:p>
        </p:txBody>
      </p:sp>
      <p:sp>
        <p:nvSpPr>
          <p:cNvPr id="11" name="Text 9"/>
          <p:cNvSpPr/>
          <p:nvPr/>
        </p:nvSpPr>
        <p:spPr>
          <a:xfrm>
            <a:off x="9667161" y="2550200"/>
            <a:ext cx="323731" cy="404693"/>
          </a:xfrm>
          <a:prstGeom prst="rect">
            <a:avLst/>
          </a:prstGeom>
          <a:noFill/>
          <a:ln/>
        </p:spPr>
        <p:txBody>
          <a:bodyPr wrap="none" lIns="0" tIns="0" rIns="0" bIns="0" rtlCol="0" anchor="t"/>
          <a:lstStyle/>
          <a:p>
            <a:pPr marL="0" indent="0" algn="l">
              <a:lnSpc>
                <a:spcPts val="405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2" name="Shape 10"/>
          <p:cNvSpPr/>
          <p:nvPr/>
        </p:nvSpPr>
        <p:spPr>
          <a:xfrm>
            <a:off x="9667161" y="3062288"/>
            <a:ext cx="4056578" cy="38100"/>
          </a:xfrm>
          <a:prstGeom prst="rect">
            <a:avLst/>
          </a:prstGeom>
          <a:solidFill>
            <a:srgbClr val="030303"/>
          </a:solidFill>
          <a:ln/>
        </p:spPr>
        <p:txBody>
          <a:bodyPr/>
          <a:lstStyle/>
          <a:p>
            <a:endParaRPr lang="ja-JP" altLang="en-US" sz="2000"/>
          </a:p>
        </p:txBody>
      </p:sp>
      <p:sp>
        <p:nvSpPr>
          <p:cNvPr id="13" name="Text 11"/>
          <p:cNvSpPr/>
          <p:nvPr/>
        </p:nvSpPr>
        <p:spPr>
          <a:xfrm>
            <a:off x="9667161" y="3300293"/>
            <a:ext cx="4056578" cy="1011555"/>
          </a:xfrm>
          <a:prstGeom prst="rect">
            <a:avLst/>
          </a:prstGeom>
          <a:noFill/>
          <a:ln/>
        </p:spPr>
        <p:txBody>
          <a:bodyPr wrap="square" lIns="0" tIns="0" rIns="0" bIns="0" rtlCol="0" anchor="t"/>
          <a:lstStyle/>
          <a:p>
            <a:pPr marL="0" indent="0" algn="l">
              <a:lnSpc>
                <a:spcPts val="3950"/>
              </a:lnSpc>
              <a:buNone/>
            </a:pPr>
            <a:r>
              <a:rPr lang="en-US" sz="3600" dirty="0">
                <a:solidFill>
                  <a:srgbClr val="030303"/>
                </a:solidFill>
                <a:latin typeface="Inter Medium" pitchFamily="34" charset="0"/>
                <a:ea typeface="Inter Medium" pitchFamily="34" charset="-122"/>
                <a:cs typeface="Inter Medium" pitchFamily="34" charset="-120"/>
              </a:rPr>
              <a:t>生活の質（QOL）の向上</a:t>
            </a:r>
            <a:endParaRPr lang="en-US" sz="3600" dirty="0"/>
          </a:p>
        </p:txBody>
      </p:sp>
      <p:sp>
        <p:nvSpPr>
          <p:cNvPr id="14" name="Text 12"/>
          <p:cNvSpPr/>
          <p:nvPr/>
        </p:nvSpPr>
        <p:spPr>
          <a:xfrm>
            <a:off x="9667161" y="4506039"/>
            <a:ext cx="4056578" cy="2589609"/>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安心して暮らせる日常を築くことができるように支える。身体的・精神的・社会的側面を含めた全人的な支援を行う。</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38064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人間性の回復</a:t>
            </a:r>
            <a:endParaRPr lang="en-US" sz="6750" dirty="0"/>
          </a:p>
        </p:txBody>
      </p:sp>
      <p:sp>
        <p:nvSpPr>
          <p:cNvPr id="3" name="Text 1"/>
          <p:cNvSpPr/>
          <p:nvPr/>
        </p:nvSpPr>
        <p:spPr>
          <a:xfrm>
            <a:off x="966073" y="2898696"/>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精神障害によって損なわれがちな「その人らしさ」や「社会的なつながり」を回復することが目標である。精神疾患により、自己肯定感や社会的役割が失われることがある。</a:t>
            </a:r>
            <a:endParaRPr lang="en-US" sz="2800" dirty="0"/>
          </a:p>
        </p:txBody>
      </p:sp>
      <p:sp>
        <p:nvSpPr>
          <p:cNvPr id="4" name="Text 2"/>
          <p:cNvSpPr/>
          <p:nvPr/>
        </p:nvSpPr>
        <p:spPr>
          <a:xfrm>
            <a:off x="966073" y="4942761"/>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精神看護では、対象者の個別性や尊厳を大切にし、「人としての存在価値」を取り戻す支援を行う。日常会話を通じて感情表現を促し、本人の興味関心に基づいた活動への参加を勧める。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32378" y="1180267"/>
            <a:ext cx="8325683" cy="1040725"/>
          </a:xfrm>
          <a:prstGeom prst="rect">
            <a:avLst/>
          </a:prstGeom>
          <a:noFill/>
          <a:ln/>
        </p:spPr>
        <p:txBody>
          <a:bodyPr wrap="none" lIns="0" tIns="0" rIns="0" bIns="0" rtlCol="0" anchor="t"/>
          <a:lstStyle/>
          <a:p>
            <a:pPr marL="0" indent="0" algn="l">
              <a:lnSpc>
                <a:spcPts val="8150"/>
              </a:lnSpc>
              <a:buNone/>
            </a:pPr>
            <a:r>
              <a:rPr lang="en-US" sz="6550" dirty="0">
                <a:solidFill>
                  <a:srgbClr val="1B1B27"/>
                </a:solidFill>
                <a:latin typeface="Inter Medium" pitchFamily="34" charset="0"/>
                <a:ea typeface="Inter Medium" pitchFamily="34" charset="-122"/>
                <a:cs typeface="Inter Medium" pitchFamily="34" charset="-120"/>
              </a:rPr>
              <a:t>自立支援の理念</a:t>
            </a:r>
            <a:endParaRPr lang="en-US" sz="6550" dirty="0"/>
          </a:p>
        </p:txBody>
      </p:sp>
      <p:sp>
        <p:nvSpPr>
          <p:cNvPr id="3" name="Text 1"/>
          <p:cNvSpPr/>
          <p:nvPr/>
        </p:nvSpPr>
        <p:spPr>
          <a:xfrm>
            <a:off x="1431846" y="3261598"/>
            <a:ext cx="12266176" cy="532805"/>
          </a:xfrm>
          <a:prstGeom prst="rect">
            <a:avLst/>
          </a:prstGeom>
          <a:noFill/>
          <a:ln/>
        </p:spPr>
        <p:txBody>
          <a:bodyPr wrap="non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「してあげる看護」ではなく、「自分でできるように支える看護」が基本である。</a:t>
            </a:r>
            <a:endParaRPr lang="en-US" sz="2800" dirty="0"/>
          </a:p>
        </p:txBody>
      </p:sp>
      <p:sp>
        <p:nvSpPr>
          <p:cNvPr id="4" name="Shape 2"/>
          <p:cNvSpPr/>
          <p:nvPr/>
        </p:nvSpPr>
        <p:spPr>
          <a:xfrm>
            <a:off x="932378" y="2887028"/>
            <a:ext cx="38100" cy="1281946"/>
          </a:xfrm>
          <a:prstGeom prst="rect">
            <a:avLst/>
          </a:prstGeom>
          <a:solidFill>
            <a:srgbClr val="030303"/>
          </a:solidFill>
          <a:ln/>
        </p:spPr>
        <p:txBody>
          <a:bodyPr/>
          <a:lstStyle/>
          <a:p>
            <a:endParaRPr lang="ja-JP" altLang="en-US" sz="2000"/>
          </a:p>
        </p:txBody>
      </p:sp>
      <p:sp>
        <p:nvSpPr>
          <p:cNvPr id="5" name="Text 3"/>
          <p:cNvSpPr/>
          <p:nvPr/>
        </p:nvSpPr>
        <p:spPr>
          <a:xfrm>
            <a:off x="932378" y="4543544"/>
            <a:ext cx="12765643" cy="1598414"/>
          </a:xfrm>
          <a:prstGeom prst="rect">
            <a:avLst/>
          </a:prstGeom>
          <a:noFill/>
          <a:ln/>
        </p:spPr>
        <p:txBody>
          <a:bodyPr wrap="squar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意思決定能力や生活能力を尊重し、できる限り自分自身の力で生活できるよう支援することを目的とする。服薬管理や金銭管理、買い物や通院など、日常生活に関わるスキルの獲得・維持を援助する。</a:t>
            </a:r>
            <a:endParaRPr lang="en-US" sz="2800" dirty="0"/>
          </a:p>
        </p:txBody>
      </p:sp>
      <p:sp>
        <p:nvSpPr>
          <p:cNvPr id="6" name="Text 4"/>
          <p:cNvSpPr/>
          <p:nvPr/>
        </p:nvSpPr>
        <p:spPr>
          <a:xfrm>
            <a:off x="932378" y="6516529"/>
            <a:ext cx="12765643" cy="532805"/>
          </a:xfrm>
          <a:prstGeom prst="rect">
            <a:avLst/>
          </a:prstGeom>
          <a:noFill/>
          <a:ln/>
        </p:spPr>
        <p:txBody>
          <a:bodyPr wrap="none" lIns="0" tIns="0" rIns="0" bIns="0" rtlCol="0" anchor="t"/>
          <a:lstStyle/>
          <a:p>
            <a:pPr marL="0" indent="0" algn="l">
              <a:lnSpc>
                <a:spcPts val="4150"/>
              </a:lnSpc>
              <a:buNone/>
            </a:pPr>
            <a:r>
              <a:rPr lang="en-US" sz="2800" dirty="0">
                <a:solidFill>
                  <a:srgbClr val="030303"/>
                </a:solidFill>
                <a:latin typeface="IBM Plex Sans Medium" pitchFamily="34" charset="0"/>
                <a:ea typeface="IBM Plex Sans Medium" pitchFamily="34" charset="-122"/>
                <a:cs typeface="IBM Plex Sans Medium" pitchFamily="34" charset="-120"/>
              </a:rPr>
              <a:t>失敗した経験も否定せず、再挑戦できる関係性の構築が求められる。</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57263" y="940118"/>
            <a:ext cx="9486900" cy="1068348"/>
          </a:xfrm>
          <a:prstGeom prst="rect">
            <a:avLst/>
          </a:prstGeom>
          <a:noFill/>
          <a:ln/>
        </p:spPr>
        <p:txBody>
          <a:bodyPr wrap="none" lIns="0" tIns="0" rIns="0" bIns="0" rtlCol="0" anchor="t"/>
          <a:lstStyle/>
          <a:p>
            <a:pPr marL="0" indent="0" algn="l">
              <a:lnSpc>
                <a:spcPts val="8400"/>
              </a:lnSpc>
              <a:buNone/>
            </a:pPr>
            <a:r>
              <a:rPr lang="en-US" sz="6700" dirty="0">
                <a:solidFill>
                  <a:srgbClr val="1B1B27"/>
                </a:solidFill>
                <a:latin typeface="Inter Medium" pitchFamily="34" charset="0"/>
                <a:ea typeface="Inter Medium" pitchFamily="34" charset="-122"/>
                <a:cs typeface="Inter Medium" pitchFamily="34" charset="-120"/>
              </a:rPr>
              <a:t>QOL（生活の質）の向上</a:t>
            </a:r>
            <a:endParaRPr lang="en-US" sz="6700" dirty="0"/>
          </a:p>
        </p:txBody>
      </p:sp>
      <p:sp>
        <p:nvSpPr>
          <p:cNvPr id="3" name="Text 1"/>
          <p:cNvSpPr/>
          <p:nvPr/>
        </p:nvSpPr>
        <p:spPr>
          <a:xfrm>
            <a:off x="957263" y="2692241"/>
            <a:ext cx="12715875" cy="1094184"/>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対象者の生活の中にある「快適さ」「意味」「楽しさ」を支え、身体的・精神的・社会的側面を含めた全人的な生活の質の向上を目指す。</a:t>
            </a:r>
            <a:endParaRPr lang="en-US" sz="2650" dirty="0"/>
          </a:p>
        </p:txBody>
      </p:sp>
      <p:sp>
        <p:nvSpPr>
          <p:cNvPr id="4" name="Text 2"/>
          <p:cNvSpPr/>
          <p:nvPr/>
        </p:nvSpPr>
        <p:spPr>
          <a:xfrm>
            <a:off x="957263" y="4170998"/>
            <a:ext cx="12715875" cy="1641277"/>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精神的な安定を保つだけでなく、「誰と」「どこで」「どのように」生活するかを重視する。安心できる居住環境の整備、人間関係の再構築、社会参加の機会づくりなどが含まれる。</a:t>
            </a:r>
            <a:endParaRPr lang="en-US" sz="2650" dirty="0"/>
          </a:p>
        </p:txBody>
      </p:sp>
      <p:sp>
        <p:nvSpPr>
          <p:cNvPr id="5" name="Text 3"/>
          <p:cNvSpPr/>
          <p:nvPr/>
        </p:nvSpPr>
        <p:spPr>
          <a:xfrm>
            <a:off x="957263" y="6196846"/>
            <a:ext cx="12715875" cy="1094184"/>
          </a:xfrm>
          <a:prstGeom prst="rect">
            <a:avLst/>
          </a:prstGeom>
          <a:noFill/>
          <a:ln/>
        </p:spPr>
        <p:txBody>
          <a:bodyPr wrap="square" lIns="0" tIns="0" rIns="0" bIns="0" rtlCol="0" anchor="t"/>
          <a:lstStyle/>
          <a:p>
            <a:pPr marL="0" indent="0" algn="l">
              <a:lnSpc>
                <a:spcPts val="4300"/>
              </a:lnSpc>
              <a:buNone/>
            </a:pPr>
            <a:r>
              <a:rPr lang="en-US" sz="2650" dirty="0">
                <a:solidFill>
                  <a:srgbClr val="030303"/>
                </a:solidFill>
                <a:latin typeface="IBM Plex Sans Medium" pitchFamily="34" charset="0"/>
                <a:ea typeface="IBM Plex Sans Medium" pitchFamily="34" charset="-122"/>
                <a:cs typeface="IBM Plex Sans Medium" pitchFamily="34" charset="-120"/>
              </a:rPr>
              <a:t>精神看護は、単なる症状のコントロールにとどまらず、その人らしい生き方の実現を支えるものである。</a:t>
            </a:r>
            <a:endParaRPr lang="en-US" sz="2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6409" y="782241"/>
            <a:ext cx="7111246" cy="888921"/>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精神看護の対象</a:t>
            </a:r>
            <a:endParaRPr lang="en-US" sz="5550" dirty="0"/>
          </a:p>
        </p:txBody>
      </p:sp>
      <p:sp>
        <p:nvSpPr>
          <p:cNvPr id="3" name="Text 1"/>
          <p:cNvSpPr/>
          <p:nvPr/>
        </p:nvSpPr>
        <p:spPr>
          <a:xfrm>
            <a:off x="796408" y="1874281"/>
            <a:ext cx="13466502" cy="1024233"/>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精神看護は、精神疾患を持つ個人に加え、その家族や地域社会全体を対象とし、多角的な支援を提供します。</a:t>
            </a:r>
            <a:endParaRPr lang="en-US" sz="2800" dirty="0"/>
          </a:p>
        </p:txBody>
      </p:sp>
      <p:sp>
        <p:nvSpPr>
          <p:cNvPr id="4" name="Shape 2"/>
          <p:cNvSpPr/>
          <p:nvPr/>
        </p:nvSpPr>
        <p:spPr>
          <a:xfrm>
            <a:off x="796407" y="3104317"/>
            <a:ext cx="4292969" cy="4478672"/>
          </a:xfrm>
          <a:prstGeom prst="roundRect">
            <a:avLst>
              <a:gd name="adj" fmla="val 3002"/>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18948" y="3426856"/>
            <a:ext cx="3626666" cy="1000113"/>
          </a:xfrm>
          <a:prstGeom prst="rect">
            <a:avLst/>
          </a:prstGeom>
          <a:noFill/>
          <a:ln/>
        </p:spPr>
        <p:txBody>
          <a:bodyPr wrap="squar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精神疾患を有する人への支援</a:t>
            </a:r>
            <a:endParaRPr lang="en-US" sz="3200" dirty="0"/>
          </a:p>
        </p:txBody>
      </p:sp>
      <p:sp>
        <p:nvSpPr>
          <p:cNvPr id="6" name="Text 4"/>
          <p:cNvSpPr/>
          <p:nvPr/>
        </p:nvSpPr>
        <p:spPr>
          <a:xfrm>
            <a:off x="1118948" y="4486155"/>
            <a:ext cx="3626666" cy="2560581"/>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精神症状の緩和、日常生活能力の向上、服薬管理、社会復帰支援を通し、自己管理能力を高め、その人らしい生活をサポート。</a:t>
            </a:r>
            <a:endParaRPr lang="en-US" sz="2800" dirty="0"/>
          </a:p>
        </p:txBody>
      </p:sp>
      <p:sp>
        <p:nvSpPr>
          <p:cNvPr id="7" name="Shape 5"/>
          <p:cNvSpPr/>
          <p:nvPr/>
        </p:nvSpPr>
        <p:spPr>
          <a:xfrm>
            <a:off x="5237081" y="3104317"/>
            <a:ext cx="4292969" cy="4478672"/>
          </a:xfrm>
          <a:prstGeom prst="roundRect">
            <a:avLst>
              <a:gd name="adj" fmla="val 3002"/>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59622" y="3426857"/>
            <a:ext cx="3626666" cy="500057"/>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家族への支援</a:t>
            </a:r>
            <a:endParaRPr lang="en-US" sz="3200" dirty="0"/>
          </a:p>
        </p:txBody>
      </p:sp>
      <p:sp>
        <p:nvSpPr>
          <p:cNvPr id="9" name="Text 7"/>
          <p:cNvSpPr/>
          <p:nvPr/>
        </p:nvSpPr>
        <p:spPr>
          <a:xfrm>
            <a:off x="5559622" y="4041814"/>
            <a:ext cx="3626666" cy="2560581"/>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疾患理解の促進、介護負担の軽減、精神的健康のサポート、コミュニケーションの助言により、家族全体の回復を支援。</a:t>
            </a:r>
            <a:endParaRPr lang="en-US" sz="2800" dirty="0"/>
          </a:p>
        </p:txBody>
      </p:sp>
      <p:sp>
        <p:nvSpPr>
          <p:cNvPr id="10" name="Shape 8"/>
          <p:cNvSpPr/>
          <p:nvPr/>
        </p:nvSpPr>
        <p:spPr>
          <a:xfrm>
            <a:off x="9677755" y="3104317"/>
            <a:ext cx="4292969" cy="4478672"/>
          </a:xfrm>
          <a:prstGeom prst="roundRect">
            <a:avLst>
              <a:gd name="adj" fmla="val 3002"/>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00297" y="3426856"/>
            <a:ext cx="3626666" cy="1000113"/>
          </a:xfrm>
          <a:prstGeom prst="rect">
            <a:avLst/>
          </a:prstGeom>
          <a:noFill/>
          <a:ln/>
        </p:spPr>
        <p:txBody>
          <a:bodyPr wrap="squar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地域社会への働きかけ</a:t>
            </a:r>
            <a:endParaRPr lang="en-US" sz="3200" dirty="0"/>
          </a:p>
        </p:txBody>
      </p:sp>
      <p:sp>
        <p:nvSpPr>
          <p:cNvPr id="12" name="Text 10"/>
          <p:cNvSpPr/>
          <p:nvPr/>
        </p:nvSpPr>
        <p:spPr>
          <a:xfrm>
            <a:off x="10000297" y="4486155"/>
            <a:ext cx="3626666" cy="2048465"/>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偏見解消のための啓発活動、地域資源との連携強化により、安心して社会参加できる環境づくりを促進。</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2112" y="697230"/>
            <a:ext cx="8149233" cy="783669"/>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精神疾患を有する人への支援</a:t>
            </a:r>
            <a:endParaRPr lang="en-US" sz="4900" dirty="0"/>
          </a:p>
        </p:txBody>
      </p:sp>
      <p:sp>
        <p:nvSpPr>
          <p:cNvPr id="3" name="Shape 1"/>
          <p:cNvSpPr/>
          <p:nvPr/>
        </p:nvSpPr>
        <p:spPr>
          <a:xfrm>
            <a:off x="702112" y="1982391"/>
            <a:ext cx="4241483" cy="2308027"/>
          </a:xfrm>
          <a:prstGeom prst="roundRect">
            <a:avLst>
              <a:gd name="adj" fmla="val 4564"/>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983337" y="2263616"/>
            <a:ext cx="3134916" cy="391835"/>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統合失調症</a:t>
            </a:r>
            <a:endParaRPr lang="en-US" sz="3200" dirty="0"/>
          </a:p>
        </p:txBody>
      </p:sp>
      <p:sp>
        <p:nvSpPr>
          <p:cNvPr id="5" name="Text 3"/>
          <p:cNvSpPr/>
          <p:nvPr/>
        </p:nvSpPr>
        <p:spPr>
          <a:xfrm>
            <a:off x="983337" y="2805827"/>
            <a:ext cx="3679031" cy="80224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幻覚・妄想・社会的引きこもりなどが見られる疾患</a:t>
            </a:r>
            <a:endParaRPr lang="en-US" sz="2400" dirty="0"/>
          </a:p>
        </p:txBody>
      </p:sp>
      <p:sp>
        <p:nvSpPr>
          <p:cNvPr id="6" name="Shape 4"/>
          <p:cNvSpPr/>
          <p:nvPr/>
        </p:nvSpPr>
        <p:spPr>
          <a:xfrm>
            <a:off x="5194340" y="1982391"/>
            <a:ext cx="4241602" cy="2308027"/>
          </a:xfrm>
          <a:prstGeom prst="roundRect">
            <a:avLst>
              <a:gd name="adj" fmla="val 4564"/>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5475565" y="2263616"/>
            <a:ext cx="3134916" cy="391835"/>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うつ病</a:t>
            </a:r>
            <a:endParaRPr lang="en-US" sz="3200" dirty="0"/>
          </a:p>
        </p:txBody>
      </p:sp>
      <p:sp>
        <p:nvSpPr>
          <p:cNvPr id="8" name="Text 6"/>
          <p:cNvSpPr/>
          <p:nvPr/>
        </p:nvSpPr>
        <p:spPr>
          <a:xfrm>
            <a:off x="5475565" y="2805827"/>
            <a:ext cx="3679150" cy="12033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抑うつ気分、興味・喜びの喪失、自責感、自殺念慮などを伴う</a:t>
            </a:r>
            <a:endParaRPr lang="en-US" sz="2400" dirty="0"/>
          </a:p>
        </p:txBody>
      </p:sp>
      <p:sp>
        <p:nvSpPr>
          <p:cNvPr id="9" name="Shape 7"/>
          <p:cNvSpPr/>
          <p:nvPr/>
        </p:nvSpPr>
        <p:spPr>
          <a:xfrm>
            <a:off x="9686687" y="1982391"/>
            <a:ext cx="4241483" cy="2308027"/>
          </a:xfrm>
          <a:prstGeom prst="roundRect">
            <a:avLst>
              <a:gd name="adj" fmla="val 4564"/>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9967913" y="2263616"/>
            <a:ext cx="3134916" cy="391835"/>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双極性障害</a:t>
            </a:r>
            <a:endParaRPr lang="en-US" sz="3200" dirty="0"/>
          </a:p>
        </p:txBody>
      </p:sp>
      <p:sp>
        <p:nvSpPr>
          <p:cNvPr id="11" name="Text 9"/>
          <p:cNvSpPr/>
          <p:nvPr/>
        </p:nvSpPr>
        <p:spPr>
          <a:xfrm>
            <a:off x="9967913" y="2805827"/>
            <a:ext cx="3679031" cy="80224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気分の大きな波（躁状態と抑うつ状態）を繰り返す</a:t>
            </a:r>
            <a:endParaRPr lang="en-US" sz="2400" dirty="0"/>
          </a:p>
        </p:txBody>
      </p:sp>
      <p:sp>
        <p:nvSpPr>
          <p:cNvPr id="12" name="Shape 10"/>
          <p:cNvSpPr/>
          <p:nvPr/>
        </p:nvSpPr>
        <p:spPr>
          <a:xfrm>
            <a:off x="702112" y="4541163"/>
            <a:ext cx="6487597" cy="1906905"/>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983337" y="4822388"/>
            <a:ext cx="3134916" cy="391835"/>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認知症</a:t>
            </a:r>
            <a:endParaRPr lang="en-US" sz="3200" dirty="0"/>
          </a:p>
        </p:txBody>
      </p:sp>
      <p:sp>
        <p:nvSpPr>
          <p:cNvPr id="14" name="Text 12"/>
          <p:cNvSpPr/>
          <p:nvPr/>
        </p:nvSpPr>
        <p:spPr>
          <a:xfrm>
            <a:off x="983337" y="5364599"/>
            <a:ext cx="5925145" cy="80224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記憶障害、見当識障害、行動の変化などが進行性に現れる</a:t>
            </a:r>
            <a:endParaRPr lang="en-US" sz="2400" dirty="0"/>
          </a:p>
        </p:txBody>
      </p:sp>
      <p:sp>
        <p:nvSpPr>
          <p:cNvPr id="15" name="Shape 13"/>
          <p:cNvSpPr/>
          <p:nvPr/>
        </p:nvSpPr>
        <p:spPr>
          <a:xfrm>
            <a:off x="7440454" y="4541163"/>
            <a:ext cx="6487716" cy="1906905"/>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sz="2400"/>
          </a:p>
        </p:txBody>
      </p:sp>
      <p:sp>
        <p:nvSpPr>
          <p:cNvPr id="16" name="Text 14"/>
          <p:cNvSpPr/>
          <p:nvPr/>
        </p:nvSpPr>
        <p:spPr>
          <a:xfrm>
            <a:off x="7721679" y="4822388"/>
            <a:ext cx="3134916" cy="391835"/>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依存症</a:t>
            </a:r>
            <a:endParaRPr lang="en-US" sz="3200" dirty="0"/>
          </a:p>
        </p:txBody>
      </p:sp>
      <p:sp>
        <p:nvSpPr>
          <p:cNvPr id="17" name="Text 15"/>
          <p:cNvSpPr/>
          <p:nvPr/>
        </p:nvSpPr>
        <p:spPr>
          <a:xfrm>
            <a:off x="7721679" y="5364599"/>
            <a:ext cx="5925264" cy="80224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アルコール・薬物・ギャンブル等で自己コントロールが困難となる</a:t>
            </a:r>
            <a:endParaRPr lang="en-US" sz="2400" dirty="0"/>
          </a:p>
        </p:txBody>
      </p:sp>
      <p:sp>
        <p:nvSpPr>
          <p:cNvPr id="18" name="Text 16"/>
          <p:cNvSpPr/>
          <p:nvPr/>
        </p:nvSpPr>
        <p:spPr>
          <a:xfrm>
            <a:off x="702112" y="6730127"/>
            <a:ext cx="13226177" cy="802243"/>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これらの人々は、精神的な症状だけでなく、社会的孤立・経済的不安・偏見への苦痛も抱えており、個別性に配慮した支援が必要である。</a:t>
            </a:r>
            <a:endParaRPr lang="en-US" sz="24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648</Words>
  <Application>Microsoft Office PowerPoint</Application>
  <PresentationFormat>ユーザー設定</PresentationFormat>
  <Paragraphs>130</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Abadi</vt:lpstr>
      <vt:lpstr>Inter Medium</vt:lpstr>
      <vt:lpstr>Calibri</vt:lpstr>
      <vt:lpstr>BIZ UDPゴシック</vt:lpstr>
      <vt:lpstr>Arial</vt:lpstr>
      <vt:lpstr>IBM Plex Sans Medium</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2025-09-09T05:15:44Z</dcterms:created>
  <dcterms:modified xsi:type="dcterms:W3CDTF">2025-09-09T06:11:54Z</dcterms:modified>
</cp:coreProperties>
</file>