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8936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20624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61050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6646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13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66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46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4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74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03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239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6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67024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724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905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41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68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638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65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99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401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33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13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275830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28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2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09560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631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11829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9959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32464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7213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9/19/2025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435945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840105" y="4818625"/>
            <a:ext cx="7501176" cy="937617"/>
          </a:xfrm>
          <a:prstGeom prst="rect">
            <a:avLst/>
          </a:prstGeom>
          <a:noFill/>
          <a:ln/>
        </p:spPr>
        <p:txBody>
          <a:bodyPr wrap="none" lIns="0" tIns="0" rIns="0" bIns="0" rtlCol="0" anchor="t"/>
          <a:lstStyle/>
          <a:p>
            <a:pPr>
              <a:lnSpc>
                <a:spcPts val="7350"/>
              </a:lnSpc>
            </a:pPr>
            <a:r>
              <a:rPr lang="en-US" sz="44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母性看護学概論</a:t>
            </a:r>
            <a:r>
              <a:rPr lang="ja-JP" alt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rPr>
              <a:t>　第１回　母性看護とは何か</a:t>
            </a:r>
            <a:endParaRPr lang="en-US" sz="44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840105" y="5989968"/>
            <a:ext cx="12950190" cy="1440180"/>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女性のライフサイクルを通じた包括的な看護支援の基盤を築く導入的科目である。妊娠・出産・育児という人生の重要なイベントを支援し、母体と胎児・新生児の健康と安全を守る専門的な看護領域について学習する。</a:t>
            </a:r>
            <a:endParaRPr lang="en-US" sz="2800" dirty="0"/>
          </a:p>
        </p:txBody>
      </p:sp>
      <p:pic>
        <p:nvPicPr>
          <p:cNvPr id="6" name="図 5" descr="多色のキャンバス上のさまざまな色の絵具入れ">
            <a:extLst>
              <a:ext uri="{FF2B5EF4-FFF2-40B4-BE49-F238E27FC236}">
                <a16:creationId xmlns:a16="http://schemas.microsoft.com/office/drawing/2014/main" id="{87567A8F-F25B-577A-F99F-1A484207EFEC}"/>
              </a:ext>
            </a:extLst>
          </p:cNvPr>
          <p:cNvPicPr>
            <a:picLocks noChangeAspect="1"/>
          </p:cNvPicPr>
          <p:nvPr/>
        </p:nvPicPr>
        <p:blipFill>
          <a:blip r:embed="rId3"/>
          <a:srcRect t="55569"/>
          <a:stretch>
            <a:fillRect/>
          </a:stretch>
        </p:blipFill>
        <p:spPr>
          <a:xfrm>
            <a:off x="11606" y="0"/>
            <a:ext cx="14618794" cy="4330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6073" y="1362908"/>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胎児と新生児への看護</a:t>
            </a:r>
            <a:endParaRPr lang="en-US" sz="6750" dirty="0"/>
          </a:p>
        </p:txBody>
      </p:sp>
      <p:sp>
        <p:nvSpPr>
          <p:cNvPr id="3" name="Shape 1"/>
          <p:cNvSpPr/>
          <p:nvPr/>
        </p:nvSpPr>
        <p:spPr>
          <a:xfrm>
            <a:off x="966073" y="2804654"/>
            <a:ext cx="6176605" cy="3974969"/>
          </a:xfrm>
          <a:prstGeom prst="roundRect">
            <a:avLst>
              <a:gd name="adj" fmla="val 3880"/>
            </a:avLst>
          </a:prstGeom>
          <a:solidFill>
            <a:srgbClr val="FFFFFF">
              <a:alpha val="95000"/>
            </a:srgbClr>
          </a:solidFill>
          <a:ln w="45720">
            <a:solidFill>
              <a:srgbClr val="CCCCCC"/>
            </a:solidFill>
            <a:prstDash val="solid"/>
          </a:ln>
        </p:spPr>
        <p:txBody>
          <a:bodyPr/>
          <a:lstStyle/>
          <a:p>
            <a:endParaRPr lang="ja-JP" altLang="en-US" sz="2000"/>
          </a:p>
        </p:txBody>
      </p:sp>
      <p:sp>
        <p:nvSpPr>
          <p:cNvPr id="4" name="Text 2"/>
          <p:cNvSpPr/>
          <p:nvPr/>
        </p:nvSpPr>
        <p:spPr>
          <a:xfrm>
            <a:off x="1897737" y="3195417"/>
            <a:ext cx="4313158" cy="573681"/>
          </a:xfrm>
          <a:prstGeom prst="rect">
            <a:avLst/>
          </a:prstGeom>
          <a:noFill/>
          <a:ln/>
        </p:spPr>
        <p:txBody>
          <a:bodyPr wrap="none" lIns="0" tIns="0" rIns="0" bIns="0" rtlCol="0" anchor="t"/>
          <a:lstStyle/>
          <a:p>
            <a:pPr marL="0" indent="0" algn="ctr">
              <a:lnSpc>
                <a:spcPts val="4200"/>
              </a:lnSpc>
              <a:buNone/>
            </a:pPr>
            <a:r>
              <a:rPr lang="en-US" sz="3600" dirty="0">
                <a:solidFill>
                  <a:srgbClr val="030303"/>
                </a:solidFill>
                <a:latin typeface="Inter Medium" pitchFamily="34" charset="0"/>
                <a:ea typeface="Inter Medium" pitchFamily="34" charset="-122"/>
                <a:cs typeface="Inter Medium" pitchFamily="34" charset="-120"/>
              </a:rPr>
              <a:t>胎児への間接的支援</a:t>
            </a:r>
            <a:endParaRPr lang="en-US" sz="3600" dirty="0"/>
          </a:p>
        </p:txBody>
      </p:sp>
      <p:sp>
        <p:nvSpPr>
          <p:cNvPr id="5" name="Text 3"/>
          <p:cNvSpPr/>
          <p:nvPr/>
        </p:nvSpPr>
        <p:spPr>
          <a:xfrm>
            <a:off x="1356836" y="3941462"/>
            <a:ext cx="5395079" cy="2349456"/>
          </a:xfrm>
          <a:prstGeom prst="rect">
            <a:avLst/>
          </a:prstGeom>
          <a:noFill/>
          <a:ln/>
        </p:spPr>
        <p:txBody>
          <a:bodyPr wrap="square" lIns="0" tIns="0" rIns="0" bIns="0" rtlCol="0" anchor="t"/>
          <a:lstStyle/>
          <a:p>
            <a:pPr marL="0" indent="0" algn="ctr">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看護の対象でありながら、直接的な関わりができない存在である。母体の健康状態を通して間接的に支援する必要がある。</a:t>
            </a:r>
            <a:endParaRPr lang="en-US" sz="2800" dirty="0"/>
          </a:p>
        </p:txBody>
      </p:sp>
      <p:sp>
        <p:nvSpPr>
          <p:cNvPr id="6" name="Shape 4"/>
          <p:cNvSpPr/>
          <p:nvPr/>
        </p:nvSpPr>
        <p:spPr>
          <a:xfrm>
            <a:off x="7487722" y="2804654"/>
            <a:ext cx="6176605" cy="3974969"/>
          </a:xfrm>
          <a:prstGeom prst="roundRect">
            <a:avLst>
              <a:gd name="adj" fmla="val 3880"/>
            </a:avLst>
          </a:prstGeom>
          <a:solidFill>
            <a:srgbClr val="FFFFFF">
              <a:alpha val="95000"/>
            </a:srgbClr>
          </a:solidFill>
          <a:ln w="45720">
            <a:solidFill>
              <a:srgbClr val="CCCCCC"/>
            </a:solidFill>
            <a:prstDash val="solid"/>
          </a:ln>
        </p:spPr>
        <p:txBody>
          <a:bodyPr/>
          <a:lstStyle/>
          <a:p>
            <a:endParaRPr lang="ja-JP" altLang="en-US" sz="2000"/>
          </a:p>
        </p:txBody>
      </p:sp>
      <p:sp>
        <p:nvSpPr>
          <p:cNvPr id="7" name="Text 5"/>
          <p:cNvSpPr/>
          <p:nvPr/>
        </p:nvSpPr>
        <p:spPr>
          <a:xfrm>
            <a:off x="8419386" y="3195417"/>
            <a:ext cx="4313158" cy="573681"/>
          </a:xfrm>
          <a:prstGeom prst="rect">
            <a:avLst/>
          </a:prstGeom>
          <a:noFill/>
          <a:ln/>
        </p:spPr>
        <p:txBody>
          <a:bodyPr wrap="none" lIns="0" tIns="0" rIns="0" bIns="0" rtlCol="0" anchor="t"/>
          <a:lstStyle/>
          <a:p>
            <a:pPr marL="0" indent="0" algn="ctr">
              <a:lnSpc>
                <a:spcPts val="4200"/>
              </a:lnSpc>
              <a:buNone/>
            </a:pPr>
            <a:r>
              <a:rPr lang="en-US" sz="3600" dirty="0">
                <a:solidFill>
                  <a:srgbClr val="030303"/>
                </a:solidFill>
                <a:latin typeface="Inter Medium" pitchFamily="34" charset="0"/>
                <a:ea typeface="Inter Medium" pitchFamily="34" charset="-122"/>
                <a:cs typeface="Inter Medium" pitchFamily="34" charset="-120"/>
              </a:rPr>
              <a:t>新生児への直接的ケア</a:t>
            </a:r>
            <a:endParaRPr lang="en-US" sz="3600" dirty="0"/>
          </a:p>
        </p:txBody>
      </p:sp>
      <p:sp>
        <p:nvSpPr>
          <p:cNvPr id="8" name="Text 6"/>
          <p:cNvSpPr/>
          <p:nvPr/>
        </p:nvSpPr>
        <p:spPr>
          <a:xfrm>
            <a:off x="7878485" y="3941462"/>
            <a:ext cx="5395079" cy="2349456"/>
          </a:xfrm>
          <a:prstGeom prst="rect">
            <a:avLst/>
          </a:prstGeom>
          <a:noFill/>
          <a:ln/>
        </p:spPr>
        <p:txBody>
          <a:bodyPr wrap="square" lIns="0" tIns="0" rIns="0" bIns="0" rtlCol="0" anchor="t"/>
          <a:lstStyle/>
          <a:p>
            <a:pPr marL="0" indent="0" algn="ctr">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生後まもないため、生理的特徴や発達的ニーズに応じた観察とケアが必要である。母子関係の形成を促す看護的支援が重要となる。</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24032" y="809387"/>
            <a:ext cx="7358063" cy="919758"/>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家族への包括的支援</a:t>
            </a:r>
            <a:endParaRPr lang="en-US" sz="5750" dirty="0"/>
          </a:p>
        </p:txBody>
      </p:sp>
      <p:sp>
        <p:nvSpPr>
          <p:cNvPr id="3" name="Shape 1"/>
          <p:cNvSpPr/>
          <p:nvPr/>
        </p:nvSpPr>
        <p:spPr>
          <a:xfrm>
            <a:off x="824032" y="2317790"/>
            <a:ext cx="4131231" cy="2243018"/>
          </a:xfrm>
          <a:prstGeom prst="roundRect">
            <a:avLst>
              <a:gd name="adj" fmla="val 5511"/>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156454" y="2650212"/>
            <a:ext cx="3466386" cy="459819"/>
          </a:xfrm>
          <a:prstGeom prst="rect">
            <a:avLst/>
          </a:prstGeom>
          <a:noFill/>
          <a:ln/>
        </p:spPr>
        <p:txBody>
          <a:bodyPr wrap="none" lIns="0" tIns="0" rIns="0" bIns="0" rtlCol="0" anchor="t"/>
          <a:lstStyle/>
          <a:p>
            <a:pPr marL="0" indent="0" algn="l">
              <a:lnSpc>
                <a:spcPts val="3600"/>
              </a:lnSpc>
              <a:buNone/>
            </a:pPr>
            <a:r>
              <a:rPr lang="en-US" sz="3600" dirty="0">
                <a:solidFill>
                  <a:srgbClr val="030303"/>
                </a:solidFill>
                <a:latin typeface="Inter Medium" pitchFamily="34" charset="0"/>
                <a:ea typeface="Inter Medium" pitchFamily="34" charset="-122"/>
                <a:cs typeface="Inter Medium" pitchFamily="34" charset="-120"/>
              </a:rPr>
              <a:t>パートナー</a:t>
            </a:r>
            <a:endParaRPr lang="en-US" sz="3600" dirty="0"/>
          </a:p>
        </p:txBody>
      </p:sp>
      <p:sp>
        <p:nvSpPr>
          <p:cNvPr id="5" name="Text 3"/>
          <p:cNvSpPr/>
          <p:nvPr/>
        </p:nvSpPr>
        <p:spPr>
          <a:xfrm>
            <a:off x="1156454" y="3286601"/>
            <a:ext cx="3466386" cy="941784"/>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父性の獲得支援と育児参加の促進</a:t>
            </a:r>
            <a:endParaRPr lang="en-US" sz="2800" dirty="0"/>
          </a:p>
        </p:txBody>
      </p:sp>
      <p:sp>
        <p:nvSpPr>
          <p:cNvPr id="6" name="Shape 4"/>
          <p:cNvSpPr/>
          <p:nvPr/>
        </p:nvSpPr>
        <p:spPr>
          <a:xfrm>
            <a:off x="5249585" y="2317790"/>
            <a:ext cx="4131231" cy="2243018"/>
          </a:xfrm>
          <a:prstGeom prst="roundRect">
            <a:avLst>
              <a:gd name="adj" fmla="val 5511"/>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82007" y="2650212"/>
            <a:ext cx="3466386" cy="459819"/>
          </a:xfrm>
          <a:prstGeom prst="rect">
            <a:avLst/>
          </a:prstGeom>
          <a:noFill/>
          <a:ln/>
        </p:spPr>
        <p:txBody>
          <a:bodyPr wrap="none" lIns="0" tIns="0" rIns="0" bIns="0" rtlCol="0" anchor="t"/>
          <a:lstStyle/>
          <a:p>
            <a:pPr marL="0" indent="0" algn="l">
              <a:lnSpc>
                <a:spcPts val="3600"/>
              </a:lnSpc>
              <a:buNone/>
            </a:pPr>
            <a:r>
              <a:rPr lang="en-US" sz="3600" dirty="0">
                <a:solidFill>
                  <a:srgbClr val="030303"/>
                </a:solidFill>
                <a:latin typeface="Inter Medium" pitchFamily="34" charset="0"/>
                <a:ea typeface="Inter Medium" pitchFamily="34" charset="-122"/>
                <a:cs typeface="Inter Medium" pitchFamily="34" charset="-120"/>
              </a:rPr>
              <a:t>きょうだい</a:t>
            </a:r>
            <a:endParaRPr lang="en-US" sz="3600" dirty="0"/>
          </a:p>
        </p:txBody>
      </p:sp>
      <p:sp>
        <p:nvSpPr>
          <p:cNvPr id="8" name="Text 6"/>
          <p:cNvSpPr/>
          <p:nvPr/>
        </p:nvSpPr>
        <p:spPr>
          <a:xfrm>
            <a:off x="5582007" y="3286601"/>
            <a:ext cx="3466386" cy="941784"/>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新しい家族構成への適応支援</a:t>
            </a:r>
            <a:endParaRPr lang="en-US" sz="2800" dirty="0"/>
          </a:p>
        </p:txBody>
      </p:sp>
      <p:sp>
        <p:nvSpPr>
          <p:cNvPr id="9" name="Shape 7"/>
          <p:cNvSpPr/>
          <p:nvPr/>
        </p:nvSpPr>
        <p:spPr>
          <a:xfrm>
            <a:off x="9675138" y="2317790"/>
            <a:ext cx="4131231" cy="2243018"/>
          </a:xfrm>
          <a:prstGeom prst="roundRect">
            <a:avLst>
              <a:gd name="adj" fmla="val 5511"/>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10007560" y="2650212"/>
            <a:ext cx="3466386" cy="459819"/>
          </a:xfrm>
          <a:prstGeom prst="rect">
            <a:avLst/>
          </a:prstGeom>
          <a:noFill/>
          <a:ln/>
        </p:spPr>
        <p:txBody>
          <a:bodyPr wrap="none" lIns="0" tIns="0" rIns="0" bIns="0" rtlCol="0" anchor="t"/>
          <a:lstStyle/>
          <a:p>
            <a:pPr marL="0" indent="0" algn="l">
              <a:lnSpc>
                <a:spcPts val="3600"/>
              </a:lnSpc>
              <a:buNone/>
            </a:pPr>
            <a:r>
              <a:rPr lang="en-US" sz="3600" dirty="0">
                <a:solidFill>
                  <a:srgbClr val="030303"/>
                </a:solidFill>
                <a:latin typeface="Inter Medium" pitchFamily="34" charset="0"/>
                <a:ea typeface="Inter Medium" pitchFamily="34" charset="-122"/>
                <a:cs typeface="Inter Medium" pitchFamily="34" charset="-120"/>
              </a:rPr>
              <a:t>祖父母</a:t>
            </a:r>
            <a:endParaRPr lang="en-US" sz="3600" dirty="0"/>
          </a:p>
        </p:txBody>
      </p:sp>
      <p:sp>
        <p:nvSpPr>
          <p:cNvPr id="11" name="Text 9"/>
          <p:cNvSpPr/>
          <p:nvPr/>
        </p:nvSpPr>
        <p:spPr>
          <a:xfrm>
            <a:off x="10007560" y="3286601"/>
            <a:ext cx="3466386" cy="941784"/>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世代間の育児観の調整と支援</a:t>
            </a:r>
            <a:endParaRPr lang="en-US" sz="2800" dirty="0"/>
          </a:p>
        </p:txBody>
      </p:sp>
      <p:sp>
        <p:nvSpPr>
          <p:cNvPr id="12" name="Shape 10"/>
          <p:cNvSpPr/>
          <p:nvPr/>
        </p:nvSpPr>
        <p:spPr>
          <a:xfrm>
            <a:off x="824032" y="4855131"/>
            <a:ext cx="12982337" cy="1772126"/>
          </a:xfrm>
          <a:prstGeom prst="roundRect">
            <a:avLst>
              <a:gd name="adj" fmla="val 6976"/>
            </a:avLst>
          </a:prstGeom>
          <a:solidFill>
            <a:srgbClr val="FFFFFF">
              <a:alpha val="95000"/>
            </a:srgbClr>
          </a:solidFill>
          <a:ln w="38100">
            <a:solidFill>
              <a:srgbClr val="CCCCCC"/>
            </a:solidFill>
            <a:prstDash val="solid"/>
          </a:ln>
        </p:spPr>
        <p:txBody>
          <a:bodyPr/>
          <a:lstStyle/>
          <a:p>
            <a:endParaRPr lang="ja-JP" altLang="en-US" sz="2400"/>
          </a:p>
        </p:txBody>
      </p:sp>
      <p:sp>
        <p:nvSpPr>
          <p:cNvPr id="13" name="Text 11"/>
          <p:cNvSpPr/>
          <p:nvPr/>
        </p:nvSpPr>
        <p:spPr>
          <a:xfrm>
            <a:off x="1156454" y="5187553"/>
            <a:ext cx="3679031" cy="459819"/>
          </a:xfrm>
          <a:prstGeom prst="rect">
            <a:avLst/>
          </a:prstGeom>
          <a:noFill/>
          <a:ln/>
        </p:spPr>
        <p:txBody>
          <a:bodyPr wrap="none" lIns="0" tIns="0" rIns="0" bIns="0" rtlCol="0" anchor="t"/>
          <a:lstStyle/>
          <a:p>
            <a:pPr marL="0" indent="0" algn="l">
              <a:lnSpc>
                <a:spcPts val="3600"/>
              </a:lnSpc>
              <a:buNone/>
            </a:pPr>
            <a:r>
              <a:rPr lang="en-US" sz="3600" dirty="0">
                <a:solidFill>
                  <a:srgbClr val="030303"/>
                </a:solidFill>
                <a:latin typeface="Inter Medium" pitchFamily="34" charset="0"/>
                <a:ea typeface="Inter Medium" pitchFamily="34" charset="-122"/>
                <a:cs typeface="Inter Medium" pitchFamily="34" charset="-120"/>
              </a:rPr>
              <a:t>家族機能</a:t>
            </a:r>
            <a:endParaRPr lang="en-US" sz="3600" dirty="0"/>
          </a:p>
        </p:txBody>
      </p:sp>
      <p:sp>
        <p:nvSpPr>
          <p:cNvPr id="14" name="Text 12"/>
          <p:cNvSpPr/>
          <p:nvPr/>
        </p:nvSpPr>
        <p:spPr>
          <a:xfrm>
            <a:off x="1156454" y="5823942"/>
            <a:ext cx="12317492" cy="470892"/>
          </a:xfrm>
          <a:prstGeom prst="rect">
            <a:avLst/>
          </a:prstGeom>
          <a:noFill/>
          <a:ln/>
        </p:spPr>
        <p:txBody>
          <a:bodyPr wrap="non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育児環境と社会的資源へのアクセス支援</a:t>
            </a:r>
            <a:endParaRPr lang="en-US" sz="2800" dirty="0"/>
          </a:p>
        </p:txBody>
      </p:sp>
      <p:sp>
        <p:nvSpPr>
          <p:cNvPr id="15" name="Text 13"/>
          <p:cNvSpPr/>
          <p:nvPr/>
        </p:nvSpPr>
        <p:spPr>
          <a:xfrm>
            <a:off x="824032" y="6958370"/>
            <a:ext cx="12982337" cy="470892"/>
          </a:xfrm>
          <a:prstGeom prst="rect">
            <a:avLst/>
          </a:prstGeom>
          <a:noFill/>
          <a:ln/>
        </p:spPr>
        <p:txBody>
          <a:bodyPr wrap="non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妊娠・出産・育児を家族全体の出来事としてとらえた支援が必要である。</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77491" y="866537"/>
            <a:ext cx="7835503" cy="9794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母性看護の歴史的変遷</a:t>
            </a:r>
            <a:endParaRPr lang="en-US" sz="6150" dirty="0"/>
          </a:p>
        </p:txBody>
      </p:sp>
      <p:sp>
        <p:nvSpPr>
          <p:cNvPr id="3" name="Shape 1"/>
          <p:cNvSpPr/>
          <p:nvPr/>
        </p:nvSpPr>
        <p:spPr>
          <a:xfrm>
            <a:off x="877491" y="2161324"/>
            <a:ext cx="4202736" cy="5201739"/>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8962" y="2512797"/>
            <a:ext cx="3479157" cy="1041791"/>
          </a:xfrm>
          <a:prstGeom prst="rect">
            <a:avLst/>
          </a:prstGeom>
          <a:noFill/>
          <a:ln/>
        </p:spPr>
        <p:txBody>
          <a:bodyPr wrap="squar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地域に根ざした産婆中心の支援</a:t>
            </a:r>
            <a:endParaRPr lang="en-US" sz="3200" dirty="0"/>
          </a:p>
        </p:txBody>
      </p:sp>
      <p:sp>
        <p:nvSpPr>
          <p:cNvPr id="5" name="Text 3"/>
          <p:cNvSpPr/>
          <p:nvPr/>
        </p:nvSpPr>
        <p:spPr>
          <a:xfrm>
            <a:off x="1228962" y="3680205"/>
            <a:ext cx="3479157" cy="319984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戦前～戦後初期：出産は家庭で行われ、地域の中で支援されていた。妊娠・出産は生活の一部としてとらえられていた。</a:t>
            </a:r>
            <a:endParaRPr lang="en-US" sz="2800" dirty="0"/>
          </a:p>
        </p:txBody>
      </p:sp>
      <p:sp>
        <p:nvSpPr>
          <p:cNvPr id="6" name="Shape 4"/>
          <p:cNvSpPr/>
          <p:nvPr/>
        </p:nvSpPr>
        <p:spPr>
          <a:xfrm>
            <a:off x="5273754" y="2161324"/>
            <a:ext cx="4202736" cy="5201739"/>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5226" y="2512798"/>
            <a:ext cx="3479157" cy="52089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病院出産の普及</a:t>
            </a:r>
            <a:endParaRPr lang="en-US" sz="3200" dirty="0"/>
          </a:p>
        </p:txBody>
      </p:sp>
      <p:sp>
        <p:nvSpPr>
          <p:cNvPr id="8" name="Text 6"/>
          <p:cNvSpPr/>
          <p:nvPr/>
        </p:nvSpPr>
        <p:spPr>
          <a:xfrm>
            <a:off x="5625226" y="3190501"/>
            <a:ext cx="3479157" cy="3733149"/>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高度経済成長期以降：安全性の向上とともに、医療機関での出産が主流となった。助産師・看護師など専門職による関与が拡大した。</a:t>
            </a:r>
            <a:endParaRPr lang="en-US" sz="2800" dirty="0"/>
          </a:p>
        </p:txBody>
      </p:sp>
      <p:sp>
        <p:nvSpPr>
          <p:cNvPr id="9" name="Shape 7"/>
          <p:cNvSpPr/>
          <p:nvPr/>
        </p:nvSpPr>
        <p:spPr>
          <a:xfrm>
            <a:off x="9670018" y="2161324"/>
            <a:ext cx="4202736" cy="5201739"/>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1490" y="2512798"/>
            <a:ext cx="3479157" cy="52089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看護の多様化</a:t>
            </a:r>
            <a:endParaRPr lang="en-US" sz="3200" dirty="0"/>
          </a:p>
        </p:txBody>
      </p:sp>
      <p:sp>
        <p:nvSpPr>
          <p:cNvPr id="11" name="Text 9"/>
          <p:cNvSpPr/>
          <p:nvPr/>
        </p:nvSpPr>
        <p:spPr>
          <a:xfrm>
            <a:off x="10021490" y="3190501"/>
            <a:ext cx="3479157" cy="319984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現代：核家族化や共働き世帯の増加により、看護は身体面だけでなく、社会的・心理的支援も含むようになった。</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42201" y="1047954"/>
            <a:ext cx="12745998" cy="1327785"/>
          </a:xfrm>
          <a:prstGeom prst="rect">
            <a:avLst/>
          </a:prstGeom>
          <a:noFill/>
          <a:ln/>
        </p:spPr>
        <p:txBody>
          <a:bodyPr wrap="none" lIns="0" tIns="0" rIns="0" bIns="0" rtlCol="0" anchor="t"/>
          <a:lstStyle/>
          <a:p>
            <a:pPr marL="0" indent="0" algn="l">
              <a:lnSpc>
                <a:spcPts val="10450"/>
              </a:lnSpc>
              <a:buNone/>
            </a:pPr>
            <a:r>
              <a:rPr lang="en-US" sz="7200" dirty="0">
                <a:solidFill>
                  <a:srgbClr val="1B1B27"/>
                </a:solidFill>
                <a:latin typeface="Inter Medium" pitchFamily="34" charset="0"/>
                <a:ea typeface="Inter Medium" pitchFamily="34" charset="-122"/>
                <a:cs typeface="Inter Medium" pitchFamily="34" charset="-120"/>
              </a:rPr>
              <a:t>ウェルネス志向の母性看護</a:t>
            </a:r>
            <a:endParaRPr lang="en-US" sz="7200" dirty="0"/>
          </a:p>
        </p:txBody>
      </p:sp>
      <p:sp>
        <p:nvSpPr>
          <p:cNvPr id="3" name="Text 1"/>
          <p:cNvSpPr/>
          <p:nvPr/>
        </p:nvSpPr>
        <p:spPr>
          <a:xfrm>
            <a:off x="942201" y="2991531"/>
            <a:ext cx="12906137" cy="1970246"/>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近年の母性看護では、妊娠・出産・育児において、女性とその家族が主体的に心身の健康を育み、生き生きと生活を送れるよう支援する「ウェルネス」の視点が重視されています。これは、従来の「問題解決」ではなく、「強みの促進」と「リソースの活用」に焦点を当て、対象者自身の</a:t>
            </a:r>
            <a:r>
              <a:rPr lang="en-US" sz="2800" b="1" dirty="0">
                <a:solidFill>
                  <a:srgbClr val="030303"/>
                </a:solidFill>
                <a:latin typeface="IBM Plex Sans Medium" pitchFamily="34" charset="0"/>
                <a:ea typeface="IBM Plex Sans Medium" pitchFamily="34" charset="-122"/>
                <a:cs typeface="IBM Plex Sans Medium" pitchFamily="34" charset="-120"/>
              </a:rPr>
              <a:t>自己決定とエンパワーメント</a:t>
            </a:r>
            <a:r>
              <a:rPr lang="en-US" sz="2800" dirty="0">
                <a:solidFill>
                  <a:srgbClr val="030303"/>
                </a:solidFill>
                <a:latin typeface="IBM Plex Sans Medium" pitchFamily="34" charset="0"/>
                <a:ea typeface="IBM Plex Sans Medium" pitchFamily="34" charset="-122"/>
                <a:cs typeface="IBM Plex Sans Medium" pitchFamily="34" charset="-120"/>
              </a:rPr>
              <a:t>を尊重するアプローチです。</a:t>
            </a:r>
            <a:endParaRPr lang="en-US" sz="2800" dirty="0"/>
          </a:p>
        </p:txBody>
      </p:sp>
      <p:sp>
        <p:nvSpPr>
          <p:cNvPr id="4" name="Text 2"/>
          <p:cNvSpPr/>
          <p:nvPr/>
        </p:nvSpPr>
        <p:spPr>
          <a:xfrm>
            <a:off x="942201" y="5706548"/>
            <a:ext cx="12906137" cy="98512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このアプローチは、女性がライフステージを通じて持続的に健康で幸福な状態を築けるようサポートします。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37498" y="927616"/>
            <a:ext cx="12755404" cy="2092404"/>
          </a:xfrm>
          <a:prstGeom prst="rect">
            <a:avLst/>
          </a:prstGeom>
          <a:noFill/>
          <a:ln/>
        </p:spPr>
        <p:txBody>
          <a:bodyPr wrap="square" lIns="0" tIns="0" rIns="0" bIns="0" rtlCol="0" anchor="t"/>
          <a:lstStyle/>
          <a:p>
            <a:pPr marL="0" indent="0" algn="l">
              <a:lnSpc>
                <a:spcPts val="8200"/>
              </a:lnSpc>
              <a:buNone/>
            </a:pPr>
            <a:r>
              <a:rPr lang="en-US" sz="6000" dirty="0">
                <a:solidFill>
                  <a:srgbClr val="1B1B27"/>
                </a:solidFill>
                <a:latin typeface="Inter Medium" pitchFamily="34" charset="0"/>
                <a:ea typeface="Inter Medium" pitchFamily="34" charset="-122"/>
                <a:cs typeface="Inter Medium" pitchFamily="34" charset="-120"/>
              </a:rPr>
              <a:t>健康なライフイベントとしての支援</a:t>
            </a:r>
            <a:endParaRPr lang="en-US" sz="6000" dirty="0"/>
          </a:p>
        </p:txBody>
      </p:sp>
      <p:sp>
        <p:nvSpPr>
          <p:cNvPr id="3" name="Shape 1"/>
          <p:cNvSpPr/>
          <p:nvPr/>
        </p:nvSpPr>
        <p:spPr>
          <a:xfrm>
            <a:off x="975598" y="2703382"/>
            <a:ext cx="6267144" cy="4265652"/>
          </a:xfrm>
          <a:prstGeom prst="roundRect">
            <a:avLst>
              <a:gd name="adj" fmla="val 5063"/>
            </a:avLst>
          </a:prstGeom>
          <a:solidFill>
            <a:srgbClr val="FFFFFF">
              <a:alpha val="95000"/>
            </a:srgbClr>
          </a:solidFill>
          <a:ln w="38100">
            <a:solidFill>
              <a:srgbClr val="CCCCCC"/>
            </a:solidFill>
            <a:prstDash val="solid"/>
          </a:ln>
        </p:spPr>
        <p:txBody>
          <a:bodyPr/>
          <a:lstStyle/>
          <a:p>
            <a:endParaRPr lang="ja-JP" altLang="en-US" sz="2000"/>
          </a:p>
        </p:txBody>
      </p:sp>
      <p:sp>
        <p:nvSpPr>
          <p:cNvPr id="4" name="Shape 2"/>
          <p:cNvSpPr/>
          <p:nvPr/>
        </p:nvSpPr>
        <p:spPr>
          <a:xfrm>
            <a:off x="937497" y="2703382"/>
            <a:ext cx="153795" cy="4265652"/>
          </a:xfrm>
          <a:prstGeom prst="roundRect">
            <a:avLst>
              <a:gd name="adj" fmla="val 92275"/>
            </a:avLst>
          </a:prstGeom>
          <a:solidFill>
            <a:srgbClr val="030303"/>
          </a:solidFill>
          <a:ln/>
        </p:spPr>
        <p:txBody>
          <a:bodyPr/>
          <a:lstStyle/>
          <a:p>
            <a:endParaRPr lang="ja-JP" altLang="en-US" sz="2000"/>
          </a:p>
        </p:txBody>
      </p:sp>
      <p:sp>
        <p:nvSpPr>
          <p:cNvPr id="5" name="Text 3"/>
          <p:cNvSpPr/>
          <p:nvPr/>
        </p:nvSpPr>
        <p:spPr>
          <a:xfrm>
            <a:off x="1462802" y="3076286"/>
            <a:ext cx="4223594" cy="617634"/>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肯定的な視点</a:t>
            </a:r>
            <a:endParaRPr lang="en-US" sz="3600" dirty="0"/>
          </a:p>
        </p:txBody>
      </p:sp>
      <p:sp>
        <p:nvSpPr>
          <p:cNvPr id="6" name="Text 4"/>
          <p:cNvSpPr/>
          <p:nvPr/>
        </p:nvSpPr>
        <p:spPr>
          <a:xfrm>
            <a:off x="1462802" y="3800186"/>
            <a:ext cx="5399164" cy="2530148"/>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妊娠・出産を「健康なライフイベント」としてとらえ、病気のケアではなく「いのちの営み」を肯定的に支える視点が重要である。</a:t>
            </a:r>
            <a:endParaRPr lang="en-US" sz="2800" dirty="0"/>
          </a:p>
        </p:txBody>
      </p:sp>
      <p:sp>
        <p:nvSpPr>
          <p:cNvPr id="7" name="Shape 5"/>
          <p:cNvSpPr/>
          <p:nvPr/>
        </p:nvSpPr>
        <p:spPr>
          <a:xfrm>
            <a:off x="7520702" y="2703382"/>
            <a:ext cx="6267144" cy="4265652"/>
          </a:xfrm>
          <a:prstGeom prst="roundRect">
            <a:avLst>
              <a:gd name="adj" fmla="val 5063"/>
            </a:avLst>
          </a:prstGeom>
          <a:solidFill>
            <a:srgbClr val="FFFFFF">
              <a:alpha val="95000"/>
            </a:srgbClr>
          </a:solidFill>
          <a:ln w="38100">
            <a:solidFill>
              <a:srgbClr val="CCCCCC"/>
            </a:solidFill>
            <a:prstDash val="solid"/>
          </a:ln>
        </p:spPr>
        <p:txBody>
          <a:bodyPr/>
          <a:lstStyle/>
          <a:p>
            <a:endParaRPr lang="ja-JP" altLang="en-US" sz="2000"/>
          </a:p>
        </p:txBody>
      </p:sp>
      <p:sp>
        <p:nvSpPr>
          <p:cNvPr id="8" name="Shape 6"/>
          <p:cNvSpPr/>
          <p:nvPr/>
        </p:nvSpPr>
        <p:spPr>
          <a:xfrm>
            <a:off x="7482601" y="2703382"/>
            <a:ext cx="153795" cy="4265652"/>
          </a:xfrm>
          <a:prstGeom prst="roundRect">
            <a:avLst>
              <a:gd name="adj" fmla="val 92275"/>
            </a:avLst>
          </a:prstGeom>
          <a:solidFill>
            <a:srgbClr val="030303"/>
          </a:solidFill>
          <a:ln/>
        </p:spPr>
        <p:txBody>
          <a:bodyPr/>
          <a:lstStyle/>
          <a:p>
            <a:endParaRPr lang="ja-JP" altLang="en-US" sz="2000"/>
          </a:p>
        </p:txBody>
      </p:sp>
      <p:sp>
        <p:nvSpPr>
          <p:cNvPr id="9" name="Text 7"/>
          <p:cNvSpPr/>
          <p:nvPr/>
        </p:nvSpPr>
        <p:spPr>
          <a:xfrm>
            <a:off x="8007906" y="3076286"/>
            <a:ext cx="4223594" cy="617634"/>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主体的な健康管理</a:t>
            </a:r>
            <a:endParaRPr lang="en-US" sz="3600" dirty="0"/>
          </a:p>
        </p:txBody>
      </p:sp>
      <p:sp>
        <p:nvSpPr>
          <p:cNvPr id="10" name="Text 8"/>
          <p:cNvSpPr/>
          <p:nvPr/>
        </p:nvSpPr>
        <p:spPr>
          <a:xfrm>
            <a:off x="8007906" y="3800186"/>
            <a:ext cx="5399164" cy="1897611"/>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妊婦本人が主体的に健康を管理する力を育む支援を行い、自己決定権を尊重した看護を実践する。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94040" y="1392436"/>
            <a:ext cx="8780145"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包括的な健康支援の実践</a:t>
            </a:r>
            <a:endParaRPr lang="en-US" sz="6250" dirty="0"/>
          </a:p>
        </p:txBody>
      </p:sp>
      <p:sp>
        <p:nvSpPr>
          <p:cNvPr id="3" name="Shape 1"/>
          <p:cNvSpPr/>
          <p:nvPr/>
        </p:nvSpPr>
        <p:spPr>
          <a:xfrm>
            <a:off x="899755" y="2554649"/>
            <a:ext cx="4145501" cy="348692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57180" y="2912075"/>
            <a:ext cx="3417011" cy="592199"/>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身体的側面</a:t>
            </a:r>
            <a:endParaRPr lang="en-US" sz="3200" dirty="0"/>
          </a:p>
        </p:txBody>
      </p:sp>
      <p:sp>
        <p:nvSpPr>
          <p:cNvPr id="5" name="Text 3"/>
          <p:cNvSpPr/>
          <p:nvPr/>
        </p:nvSpPr>
        <p:spPr>
          <a:xfrm>
            <a:off x="1257180" y="3602636"/>
            <a:ext cx="3417011" cy="121265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妊娠・出産・産褥期の生理的変化への対応</a:t>
            </a:r>
            <a:endParaRPr lang="en-US" sz="2800" dirty="0"/>
          </a:p>
        </p:txBody>
      </p:sp>
      <p:sp>
        <p:nvSpPr>
          <p:cNvPr id="6" name="Shape 4"/>
          <p:cNvSpPr/>
          <p:nvPr/>
        </p:nvSpPr>
        <p:spPr>
          <a:xfrm>
            <a:off x="5286970" y="2554649"/>
            <a:ext cx="4145501" cy="348692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44395" y="2912075"/>
            <a:ext cx="3417011" cy="592199"/>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精神的側面</a:t>
            </a:r>
            <a:endParaRPr lang="en-US" sz="3200" dirty="0"/>
          </a:p>
        </p:txBody>
      </p:sp>
      <p:sp>
        <p:nvSpPr>
          <p:cNvPr id="8" name="Text 6"/>
          <p:cNvSpPr/>
          <p:nvPr/>
        </p:nvSpPr>
        <p:spPr>
          <a:xfrm>
            <a:off x="5644395" y="3602636"/>
            <a:ext cx="3417011" cy="121265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情緒面の変化やストレスへの理解と支援</a:t>
            </a:r>
            <a:endParaRPr lang="en-US" sz="2800" dirty="0"/>
          </a:p>
        </p:txBody>
      </p:sp>
      <p:sp>
        <p:nvSpPr>
          <p:cNvPr id="9" name="Shape 7"/>
          <p:cNvSpPr/>
          <p:nvPr/>
        </p:nvSpPr>
        <p:spPr>
          <a:xfrm>
            <a:off x="9674185" y="2554649"/>
            <a:ext cx="4145501" cy="3486922"/>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31610" y="2912075"/>
            <a:ext cx="3417011" cy="592199"/>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社会的側面</a:t>
            </a:r>
            <a:endParaRPr lang="en-US" sz="3200" dirty="0"/>
          </a:p>
        </p:txBody>
      </p:sp>
      <p:sp>
        <p:nvSpPr>
          <p:cNvPr id="11" name="Text 9"/>
          <p:cNvSpPr/>
          <p:nvPr/>
        </p:nvSpPr>
        <p:spPr>
          <a:xfrm>
            <a:off x="10031610" y="3602636"/>
            <a:ext cx="3417011" cy="181898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パートナーシップ、家族支援、職場・地域とのつながりを支援</a:t>
            </a:r>
            <a:endParaRPr lang="en-US" sz="2800" dirty="0"/>
          </a:p>
        </p:txBody>
      </p:sp>
      <p:sp>
        <p:nvSpPr>
          <p:cNvPr id="12" name="Text 10"/>
          <p:cNvSpPr/>
          <p:nvPr/>
        </p:nvSpPr>
        <p:spPr>
          <a:xfrm>
            <a:off x="528280" y="6326267"/>
            <a:ext cx="13087340" cy="553383"/>
          </a:xfrm>
          <a:prstGeom prst="rect">
            <a:avLst/>
          </a:prstGeom>
          <a:noFill/>
          <a:ln/>
        </p:spPr>
        <p:txBody>
          <a:bodyPr wrap="non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身体的・精神的・社会的側面を含む包括的な健康支援が現代の母性看護の特徴である。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6073" y="992505"/>
            <a:ext cx="10436662"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QOL向上をめざす母性看護</a:t>
            </a:r>
            <a:endParaRPr lang="en-US" sz="6750" dirty="0"/>
          </a:p>
        </p:txBody>
      </p:sp>
      <p:sp>
        <p:nvSpPr>
          <p:cNvPr id="3" name="Text 1"/>
          <p:cNvSpPr/>
          <p:nvPr/>
        </p:nvSpPr>
        <p:spPr>
          <a:xfrm>
            <a:off x="966073" y="2760821"/>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現代の母性看護は、単に生存や無事な出産ではなく、「その人らしい妊娠・出産・育児」の実現が目標となる。個人の価値観や生活スタイルを尊重し、生活の質（QOL）の向上をめざした支援を行う。</a:t>
            </a:r>
            <a:endParaRPr lang="en-US" sz="2800" dirty="0"/>
          </a:p>
        </p:txBody>
      </p:sp>
      <p:sp>
        <p:nvSpPr>
          <p:cNvPr id="4" name="Text 2"/>
          <p:cNvSpPr/>
          <p:nvPr/>
        </p:nvSpPr>
        <p:spPr>
          <a:xfrm>
            <a:off x="1483638" y="5193030"/>
            <a:ext cx="12180689"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歴史を知ることは、現代の母性看護の意味と役割を深く理解するうえで重要である。また、「ウェルネス志向」は、今後の母性看護のあり方を考える上での中心的視点となる。</a:t>
            </a:r>
            <a:endParaRPr lang="en-US" sz="2800" dirty="0"/>
          </a:p>
        </p:txBody>
      </p:sp>
      <p:sp>
        <p:nvSpPr>
          <p:cNvPr id="5" name="Shape 3"/>
          <p:cNvSpPr/>
          <p:nvPr/>
        </p:nvSpPr>
        <p:spPr>
          <a:xfrm>
            <a:off x="966073" y="4804886"/>
            <a:ext cx="45720" cy="2432209"/>
          </a:xfrm>
          <a:prstGeom prst="rect">
            <a:avLst/>
          </a:prstGeom>
          <a:solidFill>
            <a:srgbClr val="030303"/>
          </a:solidFill>
          <a:ln/>
        </p:spPr>
        <p:txBody>
          <a:bodyPr/>
          <a:lstStyle/>
          <a:p>
            <a:endParaRPr lang="ja-JP"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74990" y="1131332"/>
            <a:ext cx="11717655" cy="976551"/>
          </a:xfrm>
          <a:prstGeom prst="rect">
            <a:avLst/>
          </a:prstGeom>
          <a:noFill/>
          <a:ln/>
        </p:spPr>
        <p:txBody>
          <a:bodyPr wrap="none" lIns="0" tIns="0" rIns="0" bIns="0" rtlCol="0" anchor="t"/>
          <a:lstStyle/>
          <a:p>
            <a:pPr marL="0" indent="0" algn="l">
              <a:lnSpc>
                <a:spcPts val="7650"/>
              </a:lnSpc>
              <a:buNone/>
            </a:pPr>
            <a:r>
              <a:rPr lang="en-US" sz="6150" dirty="0">
                <a:solidFill>
                  <a:srgbClr val="1B1B27"/>
                </a:solidFill>
                <a:latin typeface="Inter Medium" pitchFamily="34" charset="0"/>
                <a:ea typeface="Inter Medium" pitchFamily="34" charset="-122"/>
                <a:cs typeface="Inter Medium" pitchFamily="34" charset="-120"/>
              </a:rPr>
              <a:t>現代社会における母性看護の課題</a:t>
            </a:r>
            <a:endParaRPr lang="en-US" sz="6150" dirty="0"/>
          </a:p>
        </p:txBody>
      </p:sp>
      <p:sp>
        <p:nvSpPr>
          <p:cNvPr id="3" name="Shape 1"/>
          <p:cNvSpPr/>
          <p:nvPr/>
        </p:nvSpPr>
        <p:spPr>
          <a:xfrm>
            <a:off x="874990" y="2732842"/>
            <a:ext cx="4085153" cy="4365308"/>
          </a:xfrm>
          <a:prstGeom prst="roundRect">
            <a:avLst>
              <a:gd name="adj" fmla="val 321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25510" y="3083362"/>
            <a:ext cx="3384113" cy="488275"/>
          </a:xfrm>
          <a:prstGeom prst="rect">
            <a:avLst/>
          </a:prstGeom>
          <a:noFill/>
          <a:ln/>
        </p:spPr>
        <p:txBody>
          <a:bodyPr wrap="none" lIns="0" tIns="0" rIns="0" bIns="0" rtlCol="0" anchor="t"/>
          <a:lstStyle/>
          <a:p>
            <a:pPr marL="0" indent="0" algn="l">
              <a:lnSpc>
                <a:spcPts val="3800"/>
              </a:lnSpc>
              <a:buNone/>
            </a:pPr>
            <a:r>
              <a:rPr lang="en-US" sz="3050" dirty="0">
                <a:solidFill>
                  <a:srgbClr val="030303"/>
                </a:solidFill>
                <a:latin typeface="Inter Medium" pitchFamily="34" charset="0"/>
                <a:ea typeface="Inter Medium" pitchFamily="34" charset="-122"/>
                <a:cs typeface="Inter Medium" pitchFamily="34" charset="-120"/>
              </a:rPr>
              <a:t>社会構造の変化</a:t>
            </a:r>
            <a:endParaRPr lang="en-US" sz="3050" dirty="0"/>
          </a:p>
        </p:txBody>
      </p:sp>
      <p:sp>
        <p:nvSpPr>
          <p:cNvPr id="5" name="Text 3"/>
          <p:cNvSpPr/>
          <p:nvPr/>
        </p:nvSpPr>
        <p:spPr>
          <a:xfrm>
            <a:off x="1225510" y="3759041"/>
            <a:ext cx="3384113" cy="2500313"/>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核家族化、共働き世帯の増加、晩婚・晩産化など、社会構造の変化に対応した支援体制の構築が求められる。</a:t>
            </a:r>
            <a:endParaRPr lang="en-US" sz="2450" dirty="0"/>
          </a:p>
        </p:txBody>
      </p:sp>
      <p:sp>
        <p:nvSpPr>
          <p:cNvPr id="6" name="Shape 4"/>
          <p:cNvSpPr/>
          <p:nvPr/>
        </p:nvSpPr>
        <p:spPr>
          <a:xfrm>
            <a:off x="5272564" y="2732842"/>
            <a:ext cx="4085153" cy="4365308"/>
          </a:xfrm>
          <a:prstGeom prst="roundRect">
            <a:avLst>
              <a:gd name="adj" fmla="val 3213"/>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3084" y="3083362"/>
            <a:ext cx="3384113" cy="976551"/>
          </a:xfrm>
          <a:prstGeom prst="rect">
            <a:avLst/>
          </a:prstGeom>
          <a:noFill/>
          <a:ln/>
        </p:spPr>
        <p:txBody>
          <a:bodyPr wrap="square" lIns="0" tIns="0" rIns="0" bIns="0" rtlCol="0" anchor="t"/>
          <a:lstStyle/>
          <a:p>
            <a:pPr marL="0" indent="0" algn="l">
              <a:lnSpc>
                <a:spcPts val="3800"/>
              </a:lnSpc>
              <a:buNone/>
            </a:pPr>
            <a:r>
              <a:rPr lang="en-US" sz="3050" dirty="0">
                <a:solidFill>
                  <a:srgbClr val="030303"/>
                </a:solidFill>
                <a:latin typeface="Inter Medium" pitchFamily="34" charset="0"/>
                <a:ea typeface="Inter Medium" pitchFamily="34" charset="-122"/>
                <a:cs typeface="Inter Medium" pitchFamily="34" charset="-120"/>
              </a:rPr>
              <a:t>多様な価値観への対応</a:t>
            </a:r>
            <a:endParaRPr lang="en-US" sz="3050" dirty="0"/>
          </a:p>
        </p:txBody>
      </p:sp>
      <p:sp>
        <p:nvSpPr>
          <p:cNvPr id="8" name="Text 6"/>
          <p:cNvSpPr/>
          <p:nvPr/>
        </p:nvSpPr>
        <p:spPr>
          <a:xfrm>
            <a:off x="5623084" y="4247317"/>
            <a:ext cx="3384113" cy="2500313"/>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個人の価値観や生活スタイルの多様化に応じた、柔軟で個別性を重視した看護の提供が必要である。</a:t>
            </a:r>
            <a:endParaRPr lang="en-US" sz="2450" dirty="0"/>
          </a:p>
        </p:txBody>
      </p:sp>
      <p:sp>
        <p:nvSpPr>
          <p:cNvPr id="9" name="Shape 7"/>
          <p:cNvSpPr/>
          <p:nvPr/>
        </p:nvSpPr>
        <p:spPr>
          <a:xfrm>
            <a:off x="9670137" y="2732842"/>
            <a:ext cx="4085273" cy="4365308"/>
          </a:xfrm>
          <a:prstGeom prst="roundRect">
            <a:avLst>
              <a:gd name="adj" fmla="val 3213"/>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0657" y="3083362"/>
            <a:ext cx="3384233" cy="488275"/>
          </a:xfrm>
          <a:prstGeom prst="rect">
            <a:avLst/>
          </a:prstGeom>
          <a:noFill/>
          <a:ln/>
        </p:spPr>
        <p:txBody>
          <a:bodyPr wrap="none" lIns="0" tIns="0" rIns="0" bIns="0" rtlCol="0" anchor="t"/>
          <a:lstStyle/>
          <a:p>
            <a:pPr marL="0" indent="0" algn="l">
              <a:lnSpc>
                <a:spcPts val="3800"/>
              </a:lnSpc>
              <a:buNone/>
            </a:pPr>
            <a:r>
              <a:rPr lang="en-US" sz="3050" dirty="0">
                <a:solidFill>
                  <a:srgbClr val="030303"/>
                </a:solidFill>
                <a:latin typeface="Inter Medium" pitchFamily="34" charset="0"/>
                <a:ea typeface="Inter Medium" pitchFamily="34" charset="-122"/>
                <a:cs typeface="Inter Medium" pitchFamily="34" charset="-120"/>
              </a:rPr>
              <a:t>専門性の向上</a:t>
            </a:r>
            <a:endParaRPr lang="en-US" sz="3050" dirty="0"/>
          </a:p>
        </p:txBody>
      </p:sp>
      <p:sp>
        <p:nvSpPr>
          <p:cNvPr id="11" name="Text 9"/>
          <p:cNvSpPr/>
          <p:nvPr/>
        </p:nvSpPr>
        <p:spPr>
          <a:xfrm>
            <a:off x="10020657" y="3759041"/>
            <a:ext cx="3384233" cy="2500313"/>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高度化する医療技術と複雑化する社会的ニーズに対応できる専門的知識と技術の習得が重要である。</a:t>
            </a:r>
            <a:endParaRPr lang="en-US" sz="24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40462" y="1066562"/>
            <a:ext cx="8247459" cy="937974"/>
          </a:xfrm>
          <a:prstGeom prst="rect">
            <a:avLst/>
          </a:prstGeom>
          <a:noFill/>
          <a:ln/>
        </p:spPr>
        <p:txBody>
          <a:bodyPr wrap="none" lIns="0" tIns="0" rIns="0" bIns="0" rtlCol="0" anchor="t"/>
          <a:lstStyle/>
          <a:p>
            <a:pPr marL="0" indent="0" algn="l">
              <a:lnSpc>
                <a:spcPts val="7350"/>
              </a:lnSpc>
              <a:buNone/>
            </a:pPr>
            <a:r>
              <a:rPr lang="en-US" sz="5900" dirty="0">
                <a:solidFill>
                  <a:srgbClr val="1B1B27"/>
                </a:solidFill>
                <a:latin typeface="Inter Medium" pitchFamily="34" charset="0"/>
                <a:ea typeface="Inter Medium" pitchFamily="34" charset="-122"/>
                <a:cs typeface="Inter Medium" pitchFamily="34" charset="-120"/>
              </a:rPr>
              <a:t>他職種との連携の重要性</a:t>
            </a:r>
            <a:endParaRPr lang="en-US" sz="5900" dirty="0"/>
          </a:p>
        </p:txBody>
      </p:sp>
      <p:sp>
        <p:nvSpPr>
          <p:cNvPr id="3" name="Text 1"/>
          <p:cNvSpPr/>
          <p:nvPr/>
        </p:nvSpPr>
        <p:spPr>
          <a:xfrm>
            <a:off x="840462" y="2754987"/>
            <a:ext cx="3752493" cy="469106"/>
          </a:xfrm>
          <a:prstGeom prst="rect">
            <a:avLst/>
          </a:prstGeom>
          <a:noFill/>
          <a:ln/>
        </p:spPr>
        <p:txBody>
          <a:bodyPr wrap="none" lIns="0" tIns="0" rIns="0" bIns="0" rtlCol="0" anchor="t"/>
          <a:lstStyle/>
          <a:p>
            <a:pPr marL="0" indent="0" algn="l">
              <a:lnSpc>
                <a:spcPts val="3650"/>
              </a:lnSpc>
              <a:buNone/>
            </a:pPr>
            <a:r>
              <a:rPr lang="en-US" sz="3600" dirty="0">
                <a:solidFill>
                  <a:srgbClr val="1B1B27"/>
                </a:solidFill>
                <a:latin typeface="Inter Medium" pitchFamily="34" charset="0"/>
                <a:ea typeface="Inter Medium" pitchFamily="34" charset="-122"/>
                <a:cs typeface="Inter Medium" pitchFamily="34" charset="-120"/>
              </a:rPr>
              <a:t>医療チーム</a:t>
            </a:r>
            <a:endParaRPr lang="en-US" sz="3600" dirty="0"/>
          </a:p>
        </p:txBody>
      </p:sp>
      <p:sp>
        <p:nvSpPr>
          <p:cNvPr id="4" name="Text 2"/>
          <p:cNvSpPr/>
          <p:nvPr/>
        </p:nvSpPr>
        <p:spPr>
          <a:xfrm>
            <a:off x="840462" y="3524250"/>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産科医師</a:t>
            </a:r>
            <a:endParaRPr lang="en-US" sz="2800" dirty="0"/>
          </a:p>
        </p:txBody>
      </p:sp>
      <p:sp>
        <p:nvSpPr>
          <p:cNvPr id="5" name="Text 3"/>
          <p:cNvSpPr/>
          <p:nvPr/>
        </p:nvSpPr>
        <p:spPr>
          <a:xfrm>
            <a:off x="840462" y="4109442"/>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小児科医師</a:t>
            </a:r>
            <a:endParaRPr lang="en-US" sz="2800" dirty="0"/>
          </a:p>
        </p:txBody>
      </p:sp>
      <p:sp>
        <p:nvSpPr>
          <p:cNvPr id="6" name="Text 4"/>
          <p:cNvSpPr/>
          <p:nvPr/>
        </p:nvSpPr>
        <p:spPr>
          <a:xfrm>
            <a:off x="840462" y="4694634"/>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助産師</a:t>
            </a:r>
            <a:endParaRPr lang="en-US" sz="2800" dirty="0"/>
          </a:p>
        </p:txBody>
      </p:sp>
      <p:sp>
        <p:nvSpPr>
          <p:cNvPr id="7" name="Text 5"/>
          <p:cNvSpPr/>
          <p:nvPr/>
        </p:nvSpPr>
        <p:spPr>
          <a:xfrm>
            <a:off x="840462" y="5279827"/>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薬剤師</a:t>
            </a:r>
            <a:endParaRPr lang="en-US" sz="2800" dirty="0"/>
          </a:p>
        </p:txBody>
      </p:sp>
      <p:sp>
        <p:nvSpPr>
          <p:cNvPr id="8" name="Text 6"/>
          <p:cNvSpPr/>
          <p:nvPr/>
        </p:nvSpPr>
        <p:spPr>
          <a:xfrm>
            <a:off x="7689056" y="2754987"/>
            <a:ext cx="3752493" cy="469106"/>
          </a:xfrm>
          <a:prstGeom prst="rect">
            <a:avLst/>
          </a:prstGeom>
          <a:noFill/>
          <a:ln/>
        </p:spPr>
        <p:txBody>
          <a:bodyPr wrap="none" lIns="0" tIns="0" rIns="0" bIns="0" rtlCol="0" anchor="t"/>
          <a:lstStyle/>
          <a:p>
            <a:pPr marL="0" indent="0" algn="l">
              <a:lnSpc>
                <a:spcPts val="3650"/>
              </a:lnSpc>
              <a:buNone/>
            </a:pPr>
            <a:r>
              <a:rPr lang="en-US" sz="3600" dirty="0">
                <a:solidFill>
                  <a:srgbClr val="1B1B27"/>
                </a:solidFill>
                <a:latin typeface="Inter Medium" pitchFamily="34" charset="0"/>
                <a:ea typeface="Inter Medium" pitchFamily="34" charset="-122"/>
                <a:cs typeface="Inter Medium" pitchFamily="34" charset="-120"/>
              </a:rPr>
              <a:t>支援チーム</a:t>
            </a:r>
            <a:endParaRPr lang="en-US" sz="3600" dirty="0"/>
          </a:p>
        </p:txBody>
      </p:sp>
      <p:sp>
        <p:nvSpPr>
          <p:cNvPr id="9" name="Text 7"/>
          <p:cNvSpPr/>
          <p:nvPr/>
        </p:nvSpPr>
        <p:spPr>
          <a:xfrm>
            <a:off x="7689056" y="3524250"/>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保健師</a:t>
            </a:r>
            <a:endParaRPr lang="en-US" sz="2800" dirty="0"/>
          </a:p>
        </p:txBody>
      </p:sp>
      <p:sp>
        <p:nvSpPr>
          <p:cNvPr id="10" name="Text 8"/>
          <p:cNvSpPr/>
          <p:nvPr/>
        </p:nvSpPr>
        <p:spPr>
          <a:xfrm>
            <a:off x="7689056" y="4109442"/>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栄養士</a:t>
            </a:r>
            <a:endParaRPr lang="en-US" sz="2800" dirty="0"/>
          </a:p>
        </p:txBody>
      </p:sp>
      <p:sp>
        <p:nvSpPr>
          <p:cNvPr id="11" name="Text 9"/>
          <p:cNvSpPr/>
          <p:nvPr/>
        </p:nvSpPr>
        <p:spPr>
          <a:xfrm>
            <a:off x="7689056" y="4694634"/>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ソーシャルワーカー</a:t>
            </a:r>
            <a:endParaRPr lang="en-US" sz="2800" dirty="0"/>
          </a:p>
        </p:txBody>
      </p:sp>
      <p:sp>
        <p:nvSpPr>
          <p:cNvPr id="12" name="Text 10"/>
          <p:cNvSpPr/>
          <p:nvPr/>
        </p:nvSpPr>
        <p:spPr>
          <a:xfrm>
            <a:off x="7689056" y="5279827"/>
            <a:ext cx="6108502" cy="480179"/>
          </a:xfrm>
          <a:prstGeom prst="rect">
            <a:avLst/>
          </a:prstGeom>
          <a:noFill/>
          <a:ln/>
        </p:spPr>
        <p:txBody>
          <a:bodyPr wrap="none" lIns="0" tIns="0" rIns="0" bIns="0" rtlCol="0" anchor="t"/>
          <a:lstStyle/>
          <a:p>
            <a:pPr marL="342900" indent="-342900" algn="l">
              <a:lnSpc>
                <a:spcPts val="37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心理士</a:t>
            </a:r>
            <a:endParaRPr lang="en-US" sz="2800" dirty="0"/>
          </a:p>
        </p:txBody>
      </p:sp>
      <p:sp>
        <p:nvSpPr>
          <p:cNvPr id="13" name="Text 11"/>
          <p:cNvSpPr/>
          <p:nvPr/>
        </p:nvSpPr>
        <p:spPr>
          <a:xfrm>
            <a:off x="840462" y="6202680"/>
            <a:ext cx="12949476" cy="96035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母性看護は、看護職としての倫理観や専門性が強く求められる分野であり、他職種との連携も不可欠である。チーム医療の一員として、それぞれの専門性を活かした協働が重要となる。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06410" y="800933"/>
            <a:ext cx="7200662" cy="900113"/>
          </a:xfrm>
          <a:prstGeom prst="rect">
            <a:avLst/>
          </a:prstGeom>
          <a:noFill/>
          <a:ln/>
        </p:spPr>
        <p:txBody>
          <a:bodyPr wrap="none" lIns="0" tIns="0" rIns="0" bIns="0" rtlCol="0" anchor="t"/>
          <a:lstStyle/>
          <a:p>
            <a:pPr marL="0" indent="0" algn="l">
              <a:lnSpc>
                <a:spcPts val="7050"/>
              </a:lnSpc>
              <a:buNone/>
            </a:pPr>
            <a:r>
              <a:rPr lang="en-US" sz="5650" dirty="0">
                <a:solidFill>
                  <a:srgbClr val="1B1B27"/>
                </a:solidFill>
                <a:latin typeface="Inter Medium" pitchFamily="34" charset="0"/>
                <a:ea typeface="Inter Medium" pitchFamily="34" charset="-122"/>
                <a:cs typeface="Inter Medium" pitchFamily="34" charset="-120"/>
              </a:rPr>
              <a:t>母性看護実践への準備</a:t>
            </a:r>
            <a:endParaRPr lang="en-US" sz="5650" dirty="0"/>
          </a:p>
        </p:txBody>
      </p:sp>
      <p:sp>
        <p:nvSpPr>
          <p:cNvPr id="3" name="Text 1"/>
          <p:cNvSpPr/>
          <p:nvPr/>
        </p:nvSpPr>
        <p:spPr>
          <a:xfrm>
            <a:off x="734565" y="2166699"/>
            <a:ext cx="288012" cy="35992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4" name="Shape 2"/>
          <p:cNvSpPr/>
          <p:nvPr/>
        </p:nvSpPr>
        <p:spPr>
          <a:xfrm>
            <a:off x="734565" y="2617946"/>
            <a:ext cx="6364724" cy="38100"/>
          </a:xfrm>
          <a:prstGeom prst="rect">
            <a:avLst/>
          </a:prstGeom>
          <a:solidFill>
            <a:srgbClr val="030303"/>
          </a:solidFill>
          <a:ln/>
        </p:spPr>
        <p:txBody>
          <a:bodyPr/>
          <a:lstStyle/>
          <a:p>
            <a:endParaRPr lang="ja-JP" altLang="en-US" sz="2000"/>
          </a:p>
        </p:txBody>
      </p:sp>
      <p:sp>
        <p:nvSpPr>
          <p:cNvPr id="5" name="Text 3"/>
          <p:cNvSpPr/>
          <p:nvPr/>
        </p:nvSpPr>
        <p:spPr>
          <a:xfrm>
            <a:off x="734565" y="2838093"/>
            <a:ext cx="3600331" cy="450056"/>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基礎知識の習得</a:t>
            </a:r>
            <a:endParaRPr lang="en-US" sz="3200" dirty="0"/>
          </a:p>
        </p:txBody>
      </p:sp>
      <p:sp>
        <p:nvSpPr>
          <p:cNvPr id="6" name="Text 4"/>
          <p:cNvSpPr/>
          <p:nvPr/>
        </p:nvSpPr>
        <p:spPr>
          <a:xfrm>
            <a:off x="734565" y="3460909"/>
            <a:ext cx="6364724" cy="921544"/>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女性の身体的・心理的特性、妊娠・出産・産褥期の生理的変化に関する基礎知識を身につける</a:t>
            </a:r>
            <a:endParaRPr lang="en-US" sz="2400" dirty="0"/>
          </a:p>
        </p:txBody>
      </p:sp>
      <p:sp>
        <p:nvSpPr>
          <p:cNvPr id="7" name="Text 5"/>
          <p:cNvSpPr/>
          <p:nvPr/>
        </p:nvSpPr>
        <p:spPr>
          <a:xfrm>
            <a:off x="7387302" y="2166699"/>
            <a:ext cx="288012" cy="35992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8" name="Shape 6"/>
          <p:cNvSpPr/>
          <p:nvPr/>
        </p:nvSpPr>
        <p:spPr>
          <a:xfrm>
            <a:off x="7387302" y="2617946"/>
            <a:ext cx="6364843" cy="38100"/>
          </a:xfrm>
          <a:prstGeom prst="rect">
            <a:avLst/>
          </a:prstGeom>
          <a:solidFill>
            <a:srgbClr val="030303"/>
          </a:solidFill>
          <a:ln/>
        </p:spPr>
        <p:txBody>
          <a:bodyPr/>
          <a:lstStyle/>
          <a:p>
            <a:endParaRPr lang="ja-JP" altLang="en-US" sz="2000"/>
          </a:p>
        </p:txBody>
      </p:sp>
      <p:sp>
        <p:nvSpPr>
          <p:cNvPr id="9" name="Text 7"/>
          <p:cNvSpPr/>
          <p:nvPr/>
        </p:nvSpPr>
        <p:spPr>
          <a:xfrm>
            <a:off x="7387302" y="2838093"/>
            <a:ext cx="3952042" cy="450056"/>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コミュニケーション技術</a:t>
            </a:r>
            <a:endParaRPr lang="en-US" sz="3200" dirty="0"/>
          </a:p>
        </p:txBody>
      </p:sp>
      <p:sp>
        <p:nvSpPr>
          <p:cNvPr id="10" name="Text 8"/>
          <p:cNvSpPr/>
          <p:nvPr/>
        </p:nvSpPr>
        <p:spPr>
          <a:xfrm>
            <a:off x="7387302" y="3460909"/>
            <a:ext cx="6364843" cy="921544"/>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対象者との信頼関係を築き、効果的な支援を行うためのコミュニケーション技術を習得する</a:t>
            </a:r>
            <a:endParaRPr lang="en-US" sz="2400" dirty="0"/>
          </a:p>
        </p:txBody>
      </p:sp>
      <p:sp>
        <p:nvSpPr>
          <p:cNvPr id="11" name="Text 9"/>
          <p:cNvSpPr/>
          <p:nvPr/>
        </p:nvSpPr>
        <p:spPr>
          <a:xfrm>
            <a:off x="734565" y="4886444"/>
            <a:ext cx="288012" cy="35992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2" name="Shape 10"/>
          <p:cNvSpPr/>
          <p:nvPr/>
        </p:nvSpPr>
        <p:spPr>
          <a:xfrm>
            <a:off x="734565" y="5337691"/>
            <a:ext cx="6364724" cy="38100"/>
          </a:xfrm>
          <a:prstGeom prst="rect">
            <a:avLst/>
          </a:prstGeom>
          <a:solidFill>
            <a:srgbClr val="030303"/>
          </a:solidFill>
          <a:ln/>
        </p:spPr>
        <p:txBody>
          <a:bodyPr/>
          <a:lstStyle/>
          <a:p>
            <a:endParaRPr lang="ja-JP" altLang="en-US" sz="2000"/>
          </a:p>
        </p:txBody>
      </p:sp>
      <p:sp>
        <p:nvSpPr>
          <p:cNvPr id="13" name="Text 11"/>
          <p:cNvSpPr/>
          <p:nvPr/>
        </p:nvSpPr>
        <p:spPr>
          <a:xfrm>
            <a:off x="734565" y="5557837"/>
            <a:ext cx="3600331" cy="450056"/>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倫理的思考力</a:t>
            </a:r>
            <a:endParaRPr lang="en-US" sz="3200" dirty="0"/>
          </a:p>
        </p:txBody>
      </p:sp>
      <p:sp>
        <p:nvSpPr>
          <p:cNvPr id="14" name="Text 12"/>
          <p:cNvSpPr/>
          <p:nvPr/>
        </p:nvSpPr>
        <p:spPr>
          <a:xfrm>
            <a:off x="734565" y="6180653"/>
            <a:ext cx="6364724" cy="921544"/>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生命に関わる重要な場面での倫理的判断力と、対象者の尊厳を守る姿勢を養う</a:t>
            </a:r>
            <a:endParaRPr lang="en-US" sz="2400" dirty="0"/>
          </a:p>
        </p:txBody>
      </p:sp>
      <p:sp>
        <p:nvSpPr>
          <p:cNvPr id="15" name="Text 13"/>
          <p:cNvSpPr/>
          <p:nvPr/>
        </p:nvSpPr>
        <p:spPr>
          <a:xfrm>
            <a:off x="7387302" y="4886444"/>
            <a:ext cx="288012" cy="35992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Abadi" panose="020B0604020104020204" pitchFamily="34" charset="0"/>
                <a:ea typeface="Inter Light" pitchFamily="34" charset="-122"/>
                <a:cs typeface="Inter Light" pitchFamily="34" charset="-120"/>
              </a:rPr>
              <a:t>04</a:t>
            </a:r>
            <a:endParaRPr lang="en-US" sz="2400" dirty="0"/>
          </a:p>
        </p:txBody>
      </p:sp>
      <p:sp>
        <p:nvSpPr>
          <p:cNvPr id="16" name="Shape 14"/>
          <p:cNvSpPr/>
          <p:nvPr/>
        </p:nvSpPr>
        <p:spPr>
          <a:xfrm>
            <a:off x="7387302" y="5337691"/>
            <a:ext cx="6364843" cy="38100"/>
          </a:xfrm>
          <a:prstGeom prst="rect">
            <a:avLst/>
          </a:prstGeom>
          <a:solidFill>
            <a:srgbClr val="030303"/>
          </a:solidFill>
          <a:ln/>
        </p:spPr>
        <p:txBody>
          <a:bodyPr/>
          <a:lstStyle/>
          <a:p>
            <a:endParaRPr lang="ja-JP" altLang="en-US" sz="2000"/>
          </a:p>
        </p:txBody>
      </p:sp>
      <p:sp>
        <p:nvSpPr>
          <p:cNvPr id="17" name="Text 15"/>
          <p:cNvSpPr/>
          <p:nvPr/>
        </p:nvSpPr>
        <p:spPr>
          <a:xfrm>
            <a:off x="7387302" y="5557837"/>
            <a:ext cx="3600331" cy="450056"/>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実践的技術</a:t>
            </a:r>
            <a:endParaRPr lang="en-US" sz="3200" dirty="0"/>
          </a:p>
        </p:txBody>
      </p:sp>
      <p:sp>
        <p:nvSpPr>
          <p:cNvPr id="18" name="Text 16"/>
          <p:cNvSpPr/>
          <p:nvPr/>
        </p:nvSpPr>
        <p:spPr>
          <a:xfrm>
            <a:off x="7387302" y="6180653"/>
            <a:ext cx="6364843" cy="921544"/>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母性看護に必要な観察技術、ケア技術、教育指導技術を段階的に習得する</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399818"/>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学習の視点と目的</a:t>
            </a:r>
            <a:endParaRPr lang="en-US" sz="6750" dirty="0"/>
          </a:p>
        </p:txBody>
      </p:sp>
      <p:sp>
        <p:nvSpPr>
          <p:cNvPr id="3" name="Shape 1"/>
          <p:cNvSpPr/>
          <p:nvPr/>
        </p:nvSpPr>
        <p:spPr>
          <a:xfrm>
            <a:off x="966073" y="2684528"/>
            <a:ext cx="4152406" cy="4258100"/>
          </a:xfrm>
          <a:prstGeom prst="roundRect">
            <a:avLst>
              <a:gd name="adj" fmla="val 3958"/>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326356" y="3044810"/>
            <a:ext cx="3404879" cy="1253865"/>
          </a:xfrm>
          <a:prstGeom prst="rect">
            <a:avLst/>
          </a:prstGeom>
          <a:noFill/>
          <a:ln/>
        </p:spPr>
        <p:txBody>
          <a:bodyPr wrap="squar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女性のライフサイクル</a:t>
            </a:r>
            <a:endParaRPr lang="en-US" sz="3600" dirty="0"/>
          </a:p>
        </p:txBody>
      </p:sp>
      <p:sp>
        <p:nvSpPr>
          <p:cNvPr id="5" name="Text 3"/>
          <p:cNvSpPr/>
          <p:nvPr/>
        </p:nvSpPr>
        <p:spPr>
          <a:xfrm>
            <a:off x="1326356" y="4329972"/>
            <a:ext cx="3404879" cy="1925657"/>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思春期から更年期まで、各段階に応じた看護の理解を深める</a:t>
            </a:r>
            <a:endParaRPr lang="en-US" sz="2800" dirty="0"/>
          </a:p>
        </p:txBody>
      </p:sp>
      <p:sp>
        <p:nvSpPr>
          <p:cNvPr id="6" name="Shape 4"/>
          <p:cNvSpPr/>
          <p:nvPr/>
        </p:nvSpPr>
        <p:spPr>
          <a:xfrm>
            <a:off x="5313758" y="2684528"/>
            <a:ext cx="4152529" cy="4258100"/>
          </a:xfrm>
          <a:prstGeom prst="roundRect">
            <a:avLst>
              <a:gd name="adj" fmla="val 3958"/>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674042" y="3044810"/>
            <a:ext cx="3405003" cy="1253865"/>
          </a:xfrm>
          <a:prstGeom prst="rect">
            <a:avLst/>
          </a:prstGeom>
          <a:noFill/>
          <a:ln/>
        </p:spPr>
        <p:txBody>
          <a:bodyPr wrap="squar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マタニティサイクル</a:t>
            </a:r>
            <a:endParaRPr lang="en-US" sz="3600" dirty="0"/>
          </a:p>
        </p:txBody>
      </p:sp>
      <p:sp>
        <p:nvSpPr>
          <p:cNvPr id="8" name="Text 6"/>
          <p:cNvSpPr/>
          <p:nvPr/>
        </p:nvSpPr>
        <p:spPr>
          <a:xfrm>
            <a:off x="5674042" y="4329972"/>
            <a:ext cx="3405003" cy="1925657"/>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妊娠期・分娩期・産褥期の身体的・心理的変化への支援</a:t>
            </a:r>
            <a:endParaRPr lang="en-US" sz="2800" dirty="0"/>
          </a:p>
        </p:txBody>
      </p:sp>
      <p:sp>
        <p:nvSpPr>
          <p:cNvPr id="9" name="Shape 7"/>
          <p:cNvSpPr/>
          <p:nvPr/>
        </p:nvSpPr>
        <p:spPr>
          <a:xfrm>
            <a:off x="9661565" y="2684528"/>
            <a:ext cx="4152406" cy="4258100"/>
          </a:xfrm>
          <a:prstGeom prst="roundRect">
            <a:avLst>
              <a:gd name="adj" fmla="val 3958"/>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10021848" y="3044811"/>
            <a:ext cx="3404879" cy="626932"/>
          </a:xfrm>
          <a:prstGeom prst="rect">
            <a:avLst/>
          </a:prstGeom>
          <a:noFill/>
          <a:ln/>
        </p:spPr>
        <p:txBody>
          <a:bodyPr wrap="none" lIns="0" tIns="0" rIns="0" bIns="0" rtlCol="0" anchor="t"/>
          <a:lstStyle/>
          <a:p>
            <a:pPr marL="0" indent="0" algn="l">
              <a:lnSpc>
                <a:spcPts val="4200"/>
              </a:lnSpc>
              <a:buNone/>
            </a:pPr>
            <a:r>
              <a:rPr lang="en-US" sz="3600" dirty="0">
                <a:solidFill>
                  <a:srgbClr val="030303"/>
                </a:solidFill>
                <a:latin typeface="Inter Medium" pitchFamily="34" charset="0"/>
                <a:ea typeface="Inter Medium" pitchFamily="34" charset="-122"/>
                <a:cs typeface="Inter Medium" pitchFamily="34" charset="-120"/>
              </a:rPr>
              <a:t>多角的理解</a:t>
            </a:r>
            <a:endParaRPr lang="en-US" sz="3600" dirty="0"/>
          </a:p>
        </p:txBody>
      </p:sp>
      <p:sp>
        <p:nvSpPr>
          <p:cNvPr id="11" name="Text 9"/>
          <p:cNvSpPr/>
          <p:nvPr/>
        </p:nvSpPr>
        <p:spPr>
          <a:xfrm>
            <a:off x="10021848" y="3790857"/>
            <a:ext cx="3404879" cy="1925657"/>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女性・妊産婦・胎児・新生児・家族への包括的支援</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46773" y="831652"/>
            <a:ext cx="7561421" cy="945118"/>
          </a:xfrm>
          <a:prstGeom prst="rect">
            <a:avLst/>
          </a:prstGeom>
          <a:noFill/>
          <a:ln/>
        </p:spPr>
        <p:txBody>
          <a:bodyPr wrap="none" lIns="0" tIns="0" rIns="0" bIns="0" rtlCol="0" anchor="t"/>
          <a:lstStyle/>
          <a:p>
            <a:pPr marL="0" indent="0" algn="l">
              <a:lnSpc>
                <a:spcPts val="7400"/>
              </a:lnSpc>
              <a:buNone/>
            </a:pPr>
            <a:r>
              <a:rPr lang="en-US" sz="5950" dirty="0">
                <a:solidFill>
                  <a:srgbClr val="1B1B27"/>
                </a:solidFill>
                <a:latin typeface="Inter Medium" pitchFamily="34" charset="0"/>
                <a:ea typeface="Inter Medium" pitchFamily="34" charset="-122"/>
                <a:cs typeface="Inter Medium" pitchFamily="34" charset="-120"/>
              </a:rPr>
              <a:t>本日のまとめ</a:t>
            </a:r>
            <a:endParaRPr lang="en-US" sz="5950" dirty="0"/>
          </a:p>
        </p:txBody>
      </p:sp>
      <p:sp>
        <p:nvSpPr>
          <p:cNvPr id="3" name="Shape 1"/>
          <p:cNvSpPr/>
          <p:nvPr/>
        </p:nvSpPr>
        <p:spPr>
          <a:xfrm>
            <a:off x="846773" y="2120350"/>
            <a:ext cx="4110633" cy="3708559"/>
          </a:xfrm>
          <a:prstGeom prst="roundRect">
            <a:avLst>
              <a:gd name="adj" fmla="val 3425"/>
            </a:avLst>
          </a:prstGeom>
          <a:solidFill>
            <a:srgbClr val="E6E6E6"/>
          </a:solidFill>
          <a:ln w="15240">
            <a:solidFill>
              <a:srgbClr val="CCCCCC"/>
            </a:solidFill>
            <a:prstDash val="solid"/>
          </a:ln>
        </p:spPr>
        <p:txBody>
          <a:bodyPr/>
          <a:lstStyle/>
          <a:p>
            <a:endParaRPr lang="ja-JP" altLang="en-US" sz="2400"/>
          </a:p>
        </p:txBody>
      </p:sp>
      <p:sp>
        <p:nvSpPr>
          <p:cNvPr id="4" name="Text 2"/>
          <p:cNvSpPr/>
          <p:nvPr/>
        </p:nvSpPr>
        <p:spPr>
          <a:xfrm>
            <a:off x="1164431" y="2438009"/>
            <a:ext cx="3475315"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重要な領域</a:t>
            </a:r>
            <a:endParaRPr lang="en-US" sz="3600" dirty="0"/>
          </a:p>
        </p:txBody>
      </p:sp>
      <p:sp>
        <p:nvSpPr>
          <p:cNvPr id="5" name="Text 3"/>
          <p:cNvSpPr/>
          <p:nvPr/>
        </p:nvSpPr>
        <p:spPr>
          <a:xfrm>
            <a:off x="1164431" y="3091900"/>
            <a:ext cx="3475315" cy="145161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母性看護は、女性とその家族のライフイベントを支える重要な領域である</a:t>
            </a:r>
            <a:endParaRPr lang="en-US" sz="2800" dirty="0"/>
          </a:p>
        </p:txBody>
      </p:sp>
      <p:sp>
        <p:nvSpPr>
          <p:cNvPr id="6" name="Shape 4"/>
          <p:cNvSpPr/>
          <p:nvPr/>
        </p:nvSpPr>
        <p:spPr>
          <a:xfrm>
            <a:off x="5259824" y="2120350"/>
            <a:ext cx="4110633" cy="3708559"/>
          </a:xfrm>
          <a:prstGeom prst="roundRect">
            <a:avLst>
              <a:gd name="adj" fmla="val 3425"/>
            </a:avLst>
          </a:prstGeom>
          <a:solidFill>
            <a:srgbClr val="E6E6E6"/>
          </a:solidFill>
          <a:ln w="15240">
            <a:solidFill>
              <a:srgbClr val="CCCCCC"/>
            </a:solidFill>
            <a:prstDash val="solid"/>
          </a:ln>
        </p:spPr>
        <p:txBody>
          <a:bodyPr/>
          <a:lstStyle/>
          <a:p>
            <a:endParaRPr lang="ja-JP" altLang="en-US" sz="2400"/>
          </a:p>
        </p:txBody>
      </p:sp>
      <p:sp>
        <p:nvSpPr>
          <p:cNvPr id="7" name="Text 5"/>
          <p:cNvSpPr/>
          <p:nvPr/>
        </p:nvSpPr>
        <p:spPr>
          <a:xfrm>
            <a:off x="5577483" y="2438009"/>
            <a:ext cx="3475315"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多様な対象</a:t>
            </a:r>
            <a:endParaRPr lang="en-US" sz="3600" dirty="0"/>
          </a:p>
        </p:txBody>
      </p:sp>
      <p:sp>
        <p:nvSpPr>
          <p:cNvPr id="8" name="Text 6"/>
          <p:cNvSpPr/>
          <p:nvPr/>
        </p:nvSpPr>
        <p:spPr>
          <a:xfrm>
            <a:off x="5577483" y="3091900"/>
            <a:ext cx="3475315" cy="193548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その対象は女性・胎児・新生児・家族と多岐にわたり、それぞれに応じた支援が必要である</a:t>
            </a:r>
            <a:endParaRPr lang="en-US" sz="2800" dirty="0"/>
          </a:p>
        </p:txBody>
      </p:sp>
      <p:sp>
        <p:nvSpPr>
          <p:cNvPr id="9" name="Shape 7"/>
          <p:cNvSpPr/>
          <p:nvPr/>
        </p:nvSpPr>
        <p:spPr>
          <a:xfrm>
            <a:off x="9672876" y="2120350"/>
            <a:ext cx="4110752" cy="3708559"/>
          </a:xfrm>
          <a:prstGeom prst="roundRect">
            <a:avLst>
              <a:gd name="adj" fmla="val 3425"/>
            </a:avLst>
          </a:prstGeom>
          <a:solidFill>
            <a:srgbClr val="E6E6E6"/>
          </a:solidFill>
          <a:ln w="15240">
            <a:solidFill>
              <a:srgbClr val="CCCCCC"/>
            </a:solidFill>
            <a:prstDash val="solid"/>
          </a:ln>
        </p:spPr>
        <p:txBody>
          <a:bodyPr/>
          <a:lstStyle/>
          <a:p>
            <a:endParaRPr lang="ja-JP" altLang="en-US" sz="2400"/>
          </a:p>
        </p:txBody>
      </p:sp>
      <p:sp>
        <p:nvSpPr>
          <p:cNvPr id="10" name="Text 8"/>
          <p:cNvSpPr/>
          <p:nvPr/>
        </p:nvSpPr>
        <p:spPr>
          <a:xfrm>
            <a:off x="9990534" y="2438009"/>
            <a:ext cx="3475434"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ウェルネス志向</a:t>
            </a:r>
            <a:endParaRPr lang="en-US" sz="3600" dirty="0"/>
          </a:p>
        </p:txBody>
      </p:sp>
      <p:sp>
        <p:nvSpPr>
          <p:cNvPr id="11" name="Text 9"/>
          <p:cNvSpPr/>
          <p:nvPr/>
        </p:nvSpPr>
        <p:spPr>
          <a:xfrm>
            <a:off x="9990534" y="3091900"/>
            <a:ext cx="3475434" cy="241935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現代の母性看護は、ウェルネス志向を基盤とし、個人の尊厳と自己決定を尊重した看護が求められる</a:t>
            </a:r>
            <a:endParaRPr lang="en-US" sz="2800" dirty="0"/>
          </a:p>
        </p:txBody>
      </p:sp>
      <p:sp>
        <p:nvSpPr>
          <p:cNvPr id="12" name="Text 10"/>
          <p:cNvSpPr/>
          <p:nvPr/>
        </p:nvSpPr>
        <p:spPr>
          <a:xfrm>
            <a:off x="846773" y="6169071"/>
            <a:ext cx="12936855" cy="96774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次回からは、より具体的な母性看護の実践について学習を深めていく。今日学んだ基本的な概念と視点を基盤として、専門的な知識と技術の習得に取り組んでい</a:t>
            </a:r>
            <a:r>
              <a:rPr lang="ja-JP" altLang="en-US" sz="2800" dirty="0">
                <a:solidFill>
                  <a:srgbClr val="030303"/>
                </a:solidFill>
                <a:latin typeface="IBM Plex Sans Medium" pitchFamily="34" charset="0"/>
                <a:ea typeface="IBM Plex Sans Medium" pitchFamily="34" charset="-122"/>
                <a:cs typeface="IBM Plex Sans Medium" pitchFamily="34" charset="-120"/>
              </a:rPr>
              <a:t>きましょう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2251" y="847487"/>
            <a:ext cx="7698819" cy="962263"/>
          </a:xfrm>
          <a:prstGeom prst="rect">
            <a:avLst/>
          </a:prstGeom>
          <a:noFill/>
          <a:ln/>
        </p:spPr>
        <p:txBody>
          <a:bodyPr wrap="none" lIns="0" tIns="0" rIns="0" bIns="0" rtlCol="0" anchor="t"/>
          <a:lstStyle/>
          <a:p>
            <a:pPr marL="0" indent="0" algn="l">
              <a:lnSpc>
                <a:spcPts val="7550"/>
              </a:lnSpc>
              <a:buNone/>
            </a:pPr>
            <a:r>
              <a:rPr lang="en-US" sz="6050" dirty="0">
                <a:solidFill>
                  <a:srgbClr val="1B1B27"/>
                </a:solidFill>
                <a:latin typeface="Inter Medium" pitchFamily="34" charset="0"/>
                <a:ea typeface="Inter Medium" pitchFamily="34" charset="-122"/>
                <a:cs typeface="Inter Medium" pitchFamily="34" charset="-120"/>
              </a:rPr>
              <a:t>母性看護の定義</a:t>
            </a:r>
            <a:endParaRPr lang="en-US" sz="6050" dirty="0"/>
          </a:p>
        </p:txBody>
      </p:sp>
      <p:sp>
        <p:nvSpPr>
          <p:cNvPr id="3" name="Text 1"/>
          <p:cNvSpPr/>
          <p:nvPr/>
        </p:nvSpPr>
        <p:spPr>
          <a:xfrm>
            <a:off x="862251" y="2425541"/>
            <a:ext cx="12905899" cy="1477685"/>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母性看護とは、妊娠・出産・育児など女性のライフイベントに伴う身体的・心理的変化を支援する看護の一領域である。母体と胎児・新生児という二つの生命を同時に対象とし、その健康と安全を守る。</a:t>
            </a:r>
            <a:endParaRPr lang="en-US" sz="2800" dirty="0"/>
          </a:p>
        </p:txBody>
      </p:sp>
      <p:sp>
        <p:nvSpPr>
          <p:cNvPr id="4" name="Text 2"/>
          <p:cNvSpPr/>
          <p:nvPr/>
        </p:nvSpPr>
        <p:spPr>
          <a:xfrm>
            <a:off x="862251" y="4249579"/>
            <a:ext cx="12905899" cy="98512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女性個人だけでなく、家族全体の健康と関係性にも焦点を当て、思春期から更年期までの女性のライフサイクル全体における健康維持・増進を目指す看護である。</a:t>
            </a:r>
            <a:endParaRPr lang="en-US" sz="2800" dirty="0"/>
          </a:p>
        </p:txBody>
      </p:sp>
      <p:sp>
        <p:nvSpPr>
          <p:cNvPr id="5" name="Shape 3"/>
          <p:cNvSpPr/>
          <p:nvPr/>
        </p:nvSpPr>
        <p:spPr>
          <a:xfrm>
            <a:off x="862251" y="5581055"/>
            <a:ext cx="12905899" cy="1800939"/>
          </a:xfrm>
          <a:prstGeom prst="roundRect">
            <a:avLst>
              <a:gd name="adj" fmla="val 7182"/>
            </a:avLst>
          </a:prstGeom>
          <a:solidFill>
            <a:srgbClr val="B6D6FC"/>
          </a:solidFill>
          <a:ln/>
        </p:spPr>
        <p:txBody>
          <a:bodyPr/>
          <a:lstStyle/>
          <a:p>
            <a:endParaRPr lang="ja-JP" altLang="en-US" sz="2000"/>
          </a:p>
        </p:txBody>
      </p:sp>
      <p:pic>
        <p:nvPicPr>
          <p:cNvPr id="6" name="Image 0" descr="preencoded.png"/>
          <p:cNvPicPr>
            <a:picLocks noChangeAspect="1"/>
          </p:cNvPicPr>
          <p:nvPr/>
        </p:nvPicPr>
        <p:blipFill>
          <a:blip r:embed="rId3"/>
          <a:stretch>
            <a:fillRect/>
          </a:stretch>
        </p:blipFill>
        <p:spPr>
          <a:xfrm>
            <a:off x="1170146" y="6054566"/>
            <a:ext cx="384929" cy="307896"/>
          </a:xfrm>
          <a:prstGeom prst="rect">
            <a:avLst/>
          </a:prstGeom>
        </p:spPr>
      </p:pic>
      <p:sp>
        <p:nvSpPr>
          <p:cNvPr id="7" name="Text 4"/>
          <p:cNvSpPr/>
          <p:nvPr/>
        </p:nvSpPr>
        <p:spPr>
          <a:xfrm>
            <a:off x="1862971" y="5965865"/>
            <a:ext cx="11597283" cy="985123"/>
          </a:xfrm>
          <a:prstGeom prst="rect">
            <a:avLst/>
          </a:prstGeom>
          <a:noFill/>
          <a:ln/>
        </p:spPr>
        <p:txBody>
          <a:bodyPr wrap="square" lIns="0" tIns="0" rIns="0" bIns="0" rtlCol="0" anchor="t"/>
          <a:lstStyle/>
          <a:p>
            <a:pPr marL="0" indent="0" algn="l">
              <a:lnSpc>
                <a:spcPts val="3850"/>
              </a:lnSpc>
              <a:buNone/>
            </a:pPr>
            <a:r>
              <a:rPr lang="en-US" sz="2800" dirty="0">
                <a:solidFill>
                  <a:srgbClr val="000000"/>
                </a:solidFill>
                <a:latin typeface="IBM Plex Sans Medium" pitchFamily="34" charset="0"/>
                <a:ea typeface="IBM Plex Sans Medium" pitchFamily="34" charset="-122"/>
                <a:cs typeface="IBM Plex Sans Medium" pitchFamily="34" charset="-120"/>
              </a:rPr>
              <a:t>母性看護は「母親に限定された看護」ではなく、女性全体の健康や家族支援も含む広い領域である</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6763" y="980003"/>
            <a:ext cx="6846094" cy="855702"/>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母性看護の目的</a:t>
            </a:r>
            <a:endParaRPr lang="en-US" sz="5350" dirty="0"/>
          </a:p>
        </p:txBody>
      </p:sp>
      <p:sp>
        <p:nvSpPr>
          <p:cNvPr id="3" name="Shape 1"/>
          <p:cNvSpPr/>
          <p:nvPr/>
        </p:nvSpPr>
        <p:spPr>
          <a:xfrm>
            <a:off x="766763" y="1997804"/>
            <a:ext cx="6544729" cy="2578991"/>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71087" y="2302127"/>
            <a:ext cx="3494168" cy="531174"/>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安全・安心な支援</a:t>
            </a:r>
            <a:endParaRPr lang="en-US" sz="2800" dirty="0"/>
          </a:p>
        </p:txBody>
      </p:sp>
      <p:sp>
        <p:nvSpPr>
          <p:cNvPr id="5" name="Text 3"/>
          <p:cNvSpPr/>
          <p:nvPr/>
        </p:nvSpPr>
        <p:spPr>
          <a:xfrm>
            <a:off x="1071086" y="2894225"/>
            <a:ext cx="5923435" cy="1088070"/>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妊娠・出産・育児を安全かつ安心して迎えることができるよう、身体的・心理的な支援を行う</a:t>
            </a:r>
            <a:endParaRPr lang="en-US" sz="2400" dirty="0"/>
          </a:p>
        </p:txBody>
      </p:sp>
      <p:sp>
        <p:nvSpPr>
          <p:cNvPr id="6" name="Shape 4"/>
          <p:cNvSpPr/>
          <p:nvPr/>
        </p:nvSpPr>
        <p:spPr>
          <a:xfrm>
            <a:off x="7452122" y="1997804"/>
            <a:ext cx="6544729" cy="2578991"/>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000"/>
          </a:p>
        </p:txBody>
      </p:sp>
      <p:sp>
        <p:nvSpPr>
          <p:cNvPr id="7" name="Text 5"/>
          <p:cNvSpPr/>
          <p:nvPr/>
        </p:nvSpPr>
        <p:spPr>
          <a:xfrm>
            <a:off x="7756447" y="2302127"/>
            <a:ext cx="3494168" cy="531174"/>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自己決定権の尊重</a:t>
            </a:r>
            <a:endParaRPr lang="en-US" sz="2800" dirty="0"/>
          </a:p>
        </p:txBody>
      </p:sp>
      <p:sp>
        <p:nvSpPr>
          <p:cNvPr id="8" name="Text 6"/>
          <p:cNvSpPr/>
          <p:nvPr/>
        </p:nvSpPr>
        <p:spPr>
          <a:xfrm>
            <a:off x="7756446" y="2894225"/>
            <a:ext cx="5923435" cy="1088070"/>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女性の自己決定権と尊厳を尊重し、自律的な健康管理や意思決定を支援する</a:t>
            </a:r>
            <a:endParaRPr lang="en-US" sz="2400" dirty="0"/>
          </a:p>
        </p:txBody>
      </p:sp>
      <p:sp>
        <p:nvSpPr>
          <p:cNvPr id="9" name="Shape 7"/>
          <p:cNvSpPr/>
          <p:nvPr/>
        </p:nvSpPr>
        <p:spPr>
          <a:xfrm>
            <a:off x="766762" y="4734283"/>
            <a:ext cx="6544730" cy="2718078"/>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10" name="Text 8"/>
          <p:cNvSpPr/>
          <p:nvPr/>
        </p:nvSpPr>
        <p:spPr>
          <a:xfrm>
            <a:off x="1071086" y="5038605"/>
            <a:ext cx="3494168" cy="531174"/>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家族・地域連携</a:t>
            </a:r>
            <a:endParaRPr lang="en-US" sz="2800" dirty="0"/>
          </a:p>
        </p:txBody>
      </p:sp>
      <p:sp>
        <p:nvSpPr>
          <p:cNvPr id="11" name="Text 9"/>
          <p:cNvSpPr/>
          <p:nvPr/>
        </p:nvSpPr>
        <p:spPr>
          <a:xfrm>
            <a:off x="1071085" y="5630703"/>
            <a:ext cx="5923435" cy="1632106"/>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妊娠・出産を家族全体の出来事としてとらえ、家族機能の強化や地域との連携を通じた支援を行う</a:t>
            </a:r>
            <a:endParaRPr lang="en-US" sz="2400" dirty="0"/>
          </a:p>
        </p:txBody>
      </p:sp>
      <p:sp>
        <p:nvSpPr>
          <p:cNvPr id="12" name="Shape 10"/>
          <p:cNvSpPr/>
          <p:nvPr/>
        </p:nvSpPr>
        <p:spPr>
          <a:xfrm>
            <a:off x="7452121" y="4734283"/>
            <a:ext cx="6544730" cy="2718078"/>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7756446" y="5038605"/>
            <a:ext cx="3494168" cy="531174"/>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命の連続性</a:t>
            </a:r>
            <a:endParaRPr lang="en-US" sz="2800" dirty="0"/>
          </a:p>
        </p:txBody>
      </p:sp>
      <p:sp>
        <p:nvSpPr>
          <p:cNvPr id="14" name="Text 12"/>
          <p:cNvSpPr/>
          <p:nvPr/>
        </p:nvSpPr>
        <p:spPr>
          <a:xfrm>
            <a:off x="7756445" y="5630703"/>
            <a:ext cx="5923435" cy="1632106"/>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母体・胎児・新生児をひとつながりの存在としてとらえ、命の連続性に配慮した看護を実践する</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104662"/>
            <a:ext cx="12074962"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看護学における母性看護の役割</a:t>
            </a:r>
            <a:endParaRPr lang="en-US" sz="6750" dirty="0"/>
          </a:p>
        </p:txBody>
      </p:sp>
      <p:sp>
        <p:nvSpPr>
          <p:cNvPr id="3" name="Text 1"/>
          <p:cNvSpPr/>
          <p:nvPr/>
        </p:nvSpPr>
        <p:spPr>
          <a:xfrm>
            <a:off x="966073" y="2872978"/>
            <a:ext cx="12698254" cy="2207895"/>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性看護は、看護学の中でも「ライフサイクル支援」に焦点をあてた領域であり、特に生命の誕生や母子の健康に深く関与する。妊娠・出産・育児という人生の重大なイベントを通して、個人の健康だけでなく、家族や地域社会全体の健康にも影響を及ぼす。</a:t>
            </a:r>
            <a:endParaRPr lang="en-US" sz="2800" dirty="0"/>
          </a:p>
        </p:txBody>
      </p:sp>
      <p:sp>
        <p:nvSpPr>
          <p:cNvPr id="4" name="Text 2"/>
          <p:cNvSpPr/>
          <p:nvPr/>
        </p:nvSpPr>
        <p:spPr>
          <a:xfrm>
            <a:off x="966073" y="5469017"/>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母体・胎児・新生児・家族など多様な対象に対して、身体的・心理的・社会的な側面から支援を行い、看護職としての倫理観や専門性が強く求められる分野である。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8902" y="725686"/>
            <a:ext cx="7910155" cy="824627"/>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他の看護分野との特徴比較</a:t>
            </a:r>
            <a:endParaRPr lang="en-US" sz="5150" dirty="0"/>
          </a:p>
        </p:txBody>
      </p:sp>
      <p:sp>
        <p:nvSpPr>
          <p:cNvPr id="3" name="Shape 1"/>
          <p:cNvSpPr/>
          <p:nvPr/>
        </p:nvSpPr>
        <p:spPr>
          <a:xfrm>
            <a:off x="738902" y="1862580"/>
            <a:ext cx="6490948" cy="2843060"/>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1033224" y="2156902"/>
            <a:ext cx="3322705" cy="45358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母性看護</a:t>
            </a:r>
            <a:endParaRPr lang="en-US" sz="3200" dirty="0"/>
          </a:p>
        </p:txBody>
      </p:sp>
      <p:sp>
        <p:nvSpPr>
          <p:cNvPr id="5" name="Text 3"/>
          <p:cNvSpPr/>
          <p:nvPr/>
        </p:nvSpPr>
        <p:spPr>
          <a:xfrm>
            <a:off x="1033223" y="2727450"/>
            <a:ext cx="5898049" cy="464588"/>
          </a:xfrm>
          <a:prstGeom prst="rect">
            <a:avLst/>
          </a:prstGeom>
          <a:noFill/>
          <a:ln/>
        </p:spPr>
        <p:txBody>
          <a:bodyPr wrap="non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対象：</a:t>
            </a:r>
            <a:r>
              <a:rPr lang="en-US" sz="2800" dirty="0">
                <a:solidFill>
                  <a:srgbClr val="030303"/>
                </a:solidFill>
                <a:latin typeface="IBM Plex Sans Medium" pitchFamily="34" charset="0"/>
                <a:ea typeface="IBM Plex Sans Medium" pitchFamily="34" charset="-122"/>
                <a:cs typeface="IBM Plex Sans Medium" pitchFamily="34" charset="-120"/>
              </a:rPr>
              <a:t>女性（妊産婦）、胎児、新生児、家族</a:t>
            </a:r>
            <a:endParaRPr lang="en-US" sz="2800" dirty="0"/>
          </a:p>
        </p:txBody>
      </p:sp>
      <p:sp>
        <p:nvSpPr>
          <p:cNvPr id="6" name="Text 4"/>
          <p:cNvSpPr/>
          <p:nvPr/>
        </p:nvSpPr>
        <p:spPr>
          <a:xfrm>
            <a:off x="1033223" y="3307999"/>
            <a:ext cx="5898049" cy="929174"/>
          </a:xfrm>
          <a:prstGeom prst="rect">
            <a:avLst/>
          </a:prstGeom>
          <a:noFill/>
          <a:ln/>
        </p:spPr>
        <p:txBody>
          <a:bodyPr wrap="squar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内容：</a:t>
            </a:r>
            <a:r>
              <a:rPr lang="en-US" sz="2800" dirty="0">
                <a:solidFill>
                  <a:srgbClr val="030303"/>
                </a:solidFill>
                <a:latin typeface="IBM Plex Sans Medium" pitchFamily="34" charset="0"/>
                <a:ea typeface="IBM Plex Sans Medium" pitchFamily="34" charset="-122"/>
                <a:cs typeface="IBM Plex Sans Medium" pitchFamily="34" charset="-120"/>
              </a:rPr>
              <a:t>妊娠・出産・育児を通じた支援、女性の健康支援（思春期～更年期）</a:t>
            </a:r>
            <a:endParaRPr lang="en-US" sz="2800" dirty="0"/>
          </a:p>
        </p:txBody>
      </p:sp>
      <p:sp>
        <p:nvSpPr>
          <p:cNvPr id="7" name="Shape 5"/>
          <p:cNvSpPr/>
          <p:nvPr/>
        </p:nvSpPr>
        <p:spPr>
          <a:xfrm>
            <a:off x="7447121" y="1862580"/>
            <a:ext cx="6490948" cy="2843060"/>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41444" y="2156902"/>
            <a:ext cx="3322705" cy="45358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小児看護</a:t>
            </a:r>
            <a:endParaRPr lang="en-US" sz="3200" dirty="0"/>
          </a:p>
        </p:txBody>
      </p:sp>
      <p:sp>
        <p:nvSpPr>
          <p:cNvPr id="9" name="Text 7"/>
          <p:cNvSpPr/>
          <p:nvPr/>
        </p:nvSpPr>
        <p:spPr>
          <a:xfrm>
            <a:off x="7741443" y="2727450"/>
            <a:ext cx="5898049" cy="464588"/>
          </a:xfrm>
          <a:prstGeom prst="rect">
            <a:avLst/>
          </a:prstGeom>
          <a:noFill/>
          <a:ln/>
        </p:spPr>
        <p:txBody>
          <a:bodyPr wrap="non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対象：</a:t>
            </a:r>
            <a:r>
              <a:rPr lang="en-US" sz="2800" dirty="0">
                <a:solidFill>
                  <a:srgbClr val="030303"/>
                </a:solidFill>
                <a:latin typeface="IBM Plex Sans Medium" pitchFamily="34" charset="0"/>
                <a:ea typeface="IBM Plex Sans Medium" pitchFamily="34" charset="-122"/>
                <a:cs typeface="IBM Plex Sans Medium" pitchFamily="34" charset="-120"/>
              </a:rPr>
              <a:t>乳児～思春期の子ども</a:t>
            </a:r>
            <a:endParaRPr lang="en-US" sz="2800" dirty="0"/>
          </a:p>
        </p:txBody>
      </p:sp>
      <p:sp>
        <p:nvSpPr>
          <p:cNvPr id="10" name="Text 8"/>
          <p:cNvSpPr/>
          <p:nvPr/>
        </p:nvSpPr>
        <p:spPr>
          <a:xfrm>
            <a:off x="7741443" y="3307999"/>
            <a:ext cx="5898049" cy="929174"/>
          </a:xfrm>
          <a:prstGeom prst="rect">
            <a:avLst/>
          </a:prstGeom>
          <a:noFill/>
          <a:ln/>
        </p:spPr>
        <p:txBody>
          <a:bodyPr wrap="squar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内容：</a:t>
            </a:r>
            <a:r>
              <a:rPr lang="en-US" sz="2800" dirty="0">
                <a:solidFill>
                  <a:srgbClr val="030303"/>
                </a:solidFill>
                <a:latin typeface="IBM Plex Sans Medium" pitchFamily="34" charset="0"/>
                <a:ea typeface="IBM Plex Sans Medium" pitchFamily="34" charset="-122"/>
                <a:cs typeface="IBM Plex Sans Medium" pitchFamily="34" charset="-120"/>
              </a:rPr>
              <a:t>成長・発達の支援、疾病への対応、家族支援</a:t>
            </a:r>
            <a:endParaRPr lang="en-US" sz="2800" dirty="0"/>
          </a:p>
        </p:txBody>
      </p:sp>
      <p:sp>
        <p:nvSpPr>
          <p:cNvPr id="11" name="Shape 9"/>
          <p:cNvSpPr/>
          <p:nvPr/>
        </p:nvSpPr>
        <p:spPr>
          <a:xfrm>
            <a:off x="738902" y="4864026"/>
            <a:ext cx="6490948" cy="2843060"/>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sz="2400"/>
          </a:p>
        </p:txBody>
      </p:sp>
      <p:sp>
        <p:nvSpPr>
          <p:cNvPr id="12" name="Text 10"/>
          <p:cNvSpPr/>
          <p:nvPr/>
        </p:nvSpPr>
        <p:spPr>
          <a:xfrm>
            <a:off x="1033224" y="5158349"/>
            <a:ext cx="3322705" cy="45358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成人看護</a:t>
            </a:r>
            <a:endParaRPr lang="en-US" sz="3200" dirty="0"/>
          </a:p>
        </p:txBody>
      </p:sp>
      <p:sp>
        <p:nvSpPr>
          <p:cNvPr id="13" name="Text 11"/>
          <p:cNvSpPr/>
          <p:nvPr/>
        </p:nvSpPr>
        <p:spPr>
          <a:xfrm>
            <a:off x="1033223" y="5728896"/>
            <a:ext cx="5898049" cy="464588"/>
          </a:xfrm>
          <a:prstGeom prst="rect">
            <a:avLst/>
          </a:prstGeom>
          <a:noFill/>
          <a:ln/>
        </p:spPr>
        <p:txBody>
          <a:bodyPr wrap="non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対象：</a:t>
            </a:r>
            <a:r>
              <a:rPr lang="en-US" sz="2800" dirty="0">
                <a:solidFill>
                  <a:srgbClr val="030303"/>
                </a:solidFill>
                <a:latin typeface="IBM Plex Sans Medium" pitchFamily="34" charset="0"/>
                <a:ea typeface="IBM Plex Sans Medium" pitchFamily="34" charset="-122"/>
                <a:cs typeface="IBM Plex Sans Medium" pitchFamily="34" charset="-120"/>
              </a:rPr>
              <a:t>成人（青年～高齢者）</a:t>
            </a:r>
            <a:endParaRPr lang="en-US" sz="2800" dirty="0"/>
          </a:p>
        </p:txBody>
      </p:sp>
      <p:sp>
        <p:nvSpPr>
          <p:cNvPr id="14" name="Text 12"/>
          <p:cNvSpPr/>
          <p:nvPr/>
        </p:nvSpPr>
        <p:spPr>
          <a:xfrm>
            <a:off x="1033223" y="6309445"/>
            <a:ext cx="5898049" cy="929174"/>
          </a:xfrm>
          <a:prstGeom prst="rect">
            <a:avLst/>
          </a:prstGeom>
          <a:noFill/>
          <a:ln/>
        </p:spPr>
        <p:txBody>
          <a:bodyPr wrap="squar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内容：</a:t>
            </a:r>
            <a:r>
              <a:rPr lang="en-US" sz="2800" dirty="0">
                <a:solidFill>
                  <a:srgbClr val="030303"/>
                </a:solidFill>
                <a:latin typeface="IBM Plex Sans Medium" pitchFamily="34" charset="0"/>
                <a:ea typeface="IBM Plex Sans Medium" pitchFamily="34" charset="-122"/>
                <a:cs typeface="IBM Plex Sans Medium" pitchFamily="34" charset="-120"/>
              </a:rPr>
              <a:t>疾病の予防・治療・回復支援、生活の質の向上</a:t>
            </a:r>
            <a:endParaRPr lang="en-US" sz="2800" dirty="0"/>
          </a:p>
        </p:txBody>
      </p:sp>
      <p:sp>
        <p:nvSpPr>
          <p:cNvPr id="15" name="Shape 13"/>
          <p:cNvSpPr/>
          <p:nvPr/>
        </p:nvSpPr>
        <p:spPr>
          <a:xfrm>
            <a:off x="7447121" y="4864026"/>
            <a:ext cx="6490948" cy="2843060"/>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sz="2400"/>
          </a:p>
        </p:txBody>
      </p:sp>
      <p:sp>
        <p:nvSpPr>
          <p:cNvPr id="16" name="Text 14"/>
          <p:cNvSpPr/>
          <p:nvPr/>
        </p:nvSpPr>
        <p:spPr>
          <a:xfrm>
            <a:off x="7741444" y="5158349"/>
            <a:ext cx="3322705" cy="453584"/>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老年看護</a:t>
            </a:r>
            <a:endParaRPr lang="en-US" sz="3200" dirty="0"/>
          </a:p>
        </p:txBody>
      </p:sp>
      <p:sp>
        <p:nvSpPr>
          <p:cNvPr id="17" name="Text 15"/>
          <p:cNvSpPr/>
          <p:nvPr/>
        </p:nvSpPr>
        <p:spPr>
          <a:xfrm>
            <a:off x="7741443" y="5728896"/>
            <a:ext cx="5898049" cy="464588"/>
          </a:xfrm>
          <a:prstGeom prst="rect">
            <a:avLst/>
          </a:prstGeom>
          <a:noFill/>
          <a:ln/>
        </p:spPr>
        <p:txBody>
          <a:bodyPr wrap="non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対象：</a:t>
            </a:r>
            <a:r>
              <a:rPr lang="en-US" sz="2800" dirty="0">
                <a:solidFill>
                  <a:srgbClr val="030303"/>
                </a:solidFill>
                <a:latin typeface="IBM Plex Sans Medium" pitchFamily="34" charset="0"/>
                <a:ea typeface="IBM Plex Sans Medium" pitchFamily="34" charset="-122"/>
                <a:cs typeface="IBM Plex Sans Medium" pitchFamily="34" charset="-120"/>
              </a:rPr>
              <a:t>高齢者</a:t>
            </a:r>
            <a:endParaRPr lang="en-US" sz="2800" dirty="0"/>
          </a:p>
        </p:txBody>
      </p:sp>
      <p:sp>
        <p:nvSpPr>
          <p:cNvPr id="18" name="Text 16"/>
          <p:cNvSpPr/>
          <p:nvPr/>
        </p:nvSpPr>
        <p:spPr>
          <a:xfrm>
            <a:off x="7741443" y="6309445"/>
            <a:ext cx="5898049" cy="929174"/>
          </a:xfrm>
          <a:prstGeom prst="rect">
            <a:avLst/>
          </a:prstGeom>
          <a:noFill/>
          <a:ln/>
        </p:spPr>
        <p:txBody>
          <a:bodyPr wrap="square" lIns="0" tIns="0" rIns="0" bIns="0" rtlCol="0" anchor="t"/>
          <a:lstStyle/>
          <a:p>
            <a:pPr marL="0" indent="0" algn="l">
              <a:lnSpc>
                <a:spcPts val="33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内容：</a:t>
            </a:r>
            <a:r>
              <a:rPr lang="en-US" sz="2800" dirty="0">
                <a:solidFill>
                  <a:srgbClr val="030303"/>
                </a:solidFill>
                <a:latin typeface="IBM Plex Sans Medium" pitchFamily="34" charset="0"/>
                <a:ea typeface="IBM Plex Sans Medium" pitchFamily="34" charset="-122"/>
                <a:cs typeface="IBM Plex Sans Medium" pitchFamily="34" charset="-120"/>
              </a:rPr>
              <a:t>加齢に伴う変化への対応、生活機能維持、終末期支援</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1513" y="-89595"/>
            <a:ext cx="11993285" cy="1499116"/>
          </a:xfrm>
          <a:prstGeom prst="rect">
            <a:avLst/>
          </a:prstGeom>
          <a:noFill/>
          <a:ln/>
        </p:spPr>
        <p:txBody>
          <a:bodyPr wrap="none" lIns="0" tIns="0" rIns="0" bIns="0" rtlCol="0" anchor="t"/>
          <a:lstStyle/>
          <a:p>
            <a:pPr marL="0" indent="0" algn="l">
              <a:lnSpc>
                <a:spcPts val="11800"/>
              </a:lnSpc>
              <a:buNone/>
            </a:pPr>
            <a:r>
              <a:rPr lang="en-US" sz="4800" dirty="0">
                <a:solidFill>
                  <a:srgbClr val="1B1B27"/>
                </a:solidFill>
                <a:latin typeface="Inter Medium" pitchFamily="34" charset="0"/>
                <a:ea typeface="Inter Medium" pitchFamily="34" charset="-122"/>
                <a:cs typeface="Inter Medium" pitchFamily="34" charset="-120"/>
              </a:rPr>
              <a:t>母性看護の対象</a:t>
            </a:r>
            <a:endParaRPr lang="en-US" sz="4800" dirty="0"/>
          </a:p>
        </p:txBody>
      </p:sp>
      <p:sp>
        <p:nvSpPr>
          <p:cNvPr id="3" name="Text 1"/>
          <p:cNvSpPr/>
          <p:nvPr/>
        </p:nvSpPr>
        <p:spPr>
          <a:xfrm>
            <a:off x="671512" y="1553348"/>
            <a:ext cx="13287375" cy="767715"/>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母性看護は、女性の生涯にわたる健康、妊娠・出産・育児の過程、そしてその家族全体を対象とします。各対象のニーズに応じた包括的な看護的支援を提供します。</a:t>
            </a:r>
            <a:endParaRPr lang="en-US" sz="2400" dirty="0"/>
          </a:p>
        </p:txBody>
      </p:sp>
      <p:sp>
        <p:nvSpPr>
          <p:cNvPr id="4" name="Shape 2"/>
          <p:cNvSpPr/>
          <p:nvPr/>
        </p:nvSpPr>
        <p:spPr>
          <a:xfrm>
            <a:off x="671511" y="2608302"/>
            <a:ext cx="6600945" cy="2470155"/>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41783" y="2878574"/>
            <a:ext cx="5154815" cy="506653"/>
          </a:xfrm>
          <a:prstGeom prst="rect">
            <a:avLst/>
          </a:prstGeom>
          <a:noFill/>
          <a:ln/>
        </p:spPr>
        <p:txBody>
          <a:bodyPr wrap="none" lIns="0" tIns="0" rIns="0" bIns="0" rtlCol="0" anchor="t"/>
          <a:lstStyle/>
          <a:p>
            <a:pPr marL="0" indent="0" algn="l">
              <a:lnSpc>
                <a:spcPts val="2950"/>
              </a:lnSpc>
              <a:buNone/>
            </a:pPr>
            <a:r>
              <a:rPr lang="en-US" sz="2800" dirty="0">
                <a:solidFill>
                  <a:srgbClr val="030303"/>
                </a:solidFill>
                <a:latin typeface="Inter Medium" pitchFamily="34" charset="0"/>
                <a:ea typeface="Inter Medium" pitchFamily="34" charset="-122"/>
                <a:cs typeface="Inter Medium" pitchFamily="34" charset="-120"/>
              </a:rPr>
              <a:t>妊産婦（妊娠・出産・産褥期の女性）</a:t>
            </a:r>
            <a:endParaRPr lang="en-US" sz="2800" dirty="0"/>
          </a:p>
        </p:txBody>
      </p:sp>
      <p:sp>
        <p:nvSpPr>
          <p:cNvPr id="6" name="Text 4"/>
          <p:cNvSpPr/>
          <p:nvPr/>
        </p:nvSpPr>
        <p:spPr>
          <a:xfrm>
            <a:off x="941783" y="3397092"/>
            <a:ext cx="6054008" cy="1038099"/>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妊娠・出産・産褥期における身体的・精神的変化への支援、バースプラン、育児不安の軽減。</a:t>
            </a:r>
            <a:endParaRPr lang="en-US" sz="2400" dirty="0"/>
          </a:p>
        </p:txBody>
      </p:sp>
      <p:sp>
        <p:nvSpPr>
          <p:cNvPr id="7" name="Shape 5"/>
          <p:cNvSpPr/>
          <p:nvPr/>
        </p:nvSpPr>
        <p:spPr>
          <a:xfrm>
            <a:off x="7435094" y="2608302"/>
            <a:ext cx="6600945" cy="2470155"/>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05367" y="2878574"/>
            <a:ext cx="3033690" cy="506653"/>
          </a:xfrm>
          <a:prstGeom prst="rect">
            <a:avLst/>
          </a:prstGeom>
          <a:noFill/>
          <a:ln/>
        </p:spPr>
        <p:txBody>
          <a:bodyPr wrap="none" lIns="0" tIns="0" rIns="0" bIns="0" rtlCol="0" anchor="t"/>
          <a:lstStyle/>
          <a:p>
            <a:pPr marL="0" indent="0" algn="l">
              <a:lnSpc>
                <a:spcPts val="2950"/>
              </a:lnSpc>
              <a:buNone/>
            </a:pPr>
            <a:r>
              <a:rPr lang="en-US" sz="2800" dirty="0">
                <a:solidFill>
                  <a:srgbClr val="030303"/>
                </a:solidFill>
                <a:latin typeface="Inter Medium" pitchFamily="34" charset="0"/>
                <a:ea typeface="Inter Medium" pitchFamily="34" charset="-122"/>
                <a:cs typeface="Inter Medium" pitchFamily="34" charset="-120"/>
              </a:rPr>
              <a:t>胎児・新生児</a:t>
            </a:r>
            <a:endParaRPr lang="en-US" sz="2800" dirty="0"/>
          </a:p>
        </p:txBody>
      </p:sp>
      <p:sp>
        <p:nvSpPr>
          <p:cNvPr id="9" name="Text 7"/>
          <p:cNvSpPr/>
          <p:nvPr/>
        </p:nvSpPr>
        <p:spPr>
          <a:xfrm>
            <a:off x="7705367" y="3397092"/>
            <a:ext cx="6054008" cy="1038099"/>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胎児の健康モニタリング、新生児の生命維持・環境適応支援、合併症の早期発見と対応。</a:t>
            </a:r>
            <a:endParaRPr lang="en-US" sz="2400" dirty="0"/>
          </a:p>
        </p:txBody>
      </p:sp>
      <p:sp>
        <p:nvSpPr>
          <p:cNvPr id="10" name="Shape 8"/>
          <p:cNvSpPr/>
          <p:nvPr/>
        </p:nvSpPr>
        <p:spPr>
          <a:xfrm>
            <a:off x="671511" y="5223867"/>
            <a:ext cx="6600945" cy="2470155"/>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41783" y="5494139"/>
            <a:ext cx="3033690" cy="506653"/>
          </a:xfrm>
          <a:prstGeom prst="rect">
            <a:avLst/>
          </a:prstGeom>
          <a:noFill/>
          <a:ln/>
        </p:spPr>
        <p:txBody>
          <a:bodyPr wrap="none" lIns="0" tIns="0" rIns="0" bIns="0" rtlCol="0" anchor="t"/>
          <a:lstStyle/>
          <a:p>
            <a:pPr marL="0" indent="0" algn="l">
              <a:lnSpc>
                <a:spcPts val="2950"/>
              </a:lnSpc>
              <a:buNone/>
            </a:pPr>
            <a:r>
              <a:rPr lang="en-US" sz="2800" dirty="0">
                <a:solidFill>
                  <a:srgbClr val="030303"/>
                </a:solidFill>
                <a:latin typeface="Inter Medium" pitchFamily="34" charset="0"/>
                <a:ea typeface="Inter Medium" pitchFamily="34" charset="-122"/>
                <a:cs typeface="Inter Medium" pitchFamily="34" charset="-120"/>
              </a:rPr>
              <a:t>パートナー・家族</a:t>
            </a:r>
            <a:endParaRPr lang="en-US" sz="2800" dirty="0"/>
          </a:p>
        </p:txBody>
      </p:sp>
      <p:sp>
        <p:nvSpPr>
          <p:cNvPr id="12" name="Text 10"/>
          <p:cNvSpPr/>
          <p:nvPr/>
        </p:nvSpPr>
        <p:spPr>
          <a:xfrm>
            <a:off x="941783" y="6012657"/>
            <a:ext cx="6054008" cy="1038099"/>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妊娠・出産・育児を通じた家族全体の役割変化と心理的適応支援、育児参加促進、社会資源の情報提供。</a:t>
            </a:r>
            <a:endParaRPr lang="en-US" sz="2400" dirty="0"/>
          </a:p>
        </p:txBody>
      </p:sp>
      <p:sp>
        <p:nvSpPr>
          <p:cNvPr id="13" name="Shape 11"/>
          <p:cNvSpPr/>
          <p:nvPr/>
        </p:nvSpPr>
        <p:spPr>
          <a:xfrm>
            <a:off x="7435094" y="5223867"/>
            <a:ext cx="6600945" cy="2470155"/>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705366" y="5494139"/>
            <a:ext cx="5458041" cy="506653"/>
          </a:xfrm>
          <a:prstGeom prst="rect">
            <a:avLst/>
          </a:prstGeom>
          <a:noFill/>
          <a:ln/>
        </p:spPr>
        <p:txBody>
          <a:bodyPr wrap="none" lIns="0" tIns="0" rIns="0" bIns="0" rtlCol="0" anchor="t"/>
          <a:lstStyle/>
          <a:p>
            <a:pPr marL="0" indent="0" algn="l">
              <a:lnSpc>
                <a:spcPts val="2950"/>
              </a:lnSpc>
              <a:buNone/>
            </a:pPr>
            <a:r>
              <a:rPr lang="en-US" sz="2800" dirty="0">
                <a:solidFill>
                  <a:srgbClr val="030303"/>
                </a:solidFill>
                <a:latin typeface="Inter Medium" pitchFamily="34" charset="0"/>
                <a:ea typeface="Inter Medium" pitchFamily="34" charset="-122"/>
                <a:cs typeface="Inter Medium" pitchFamily="34" charset="-120"/>
              </a:rPr>
              <a:t>生殖年齢にある女性（思春期～更年期）</a:t>
            </a:r>
            <a:endParaRPr lang="en-US" sz="2800" dirty="0"/>
          </a:p>
        </p:txBody>
      </p:sp>
      <p:sp>
        <p:nvSpPr>
          <p:cNvPr id="15" name="Text 13"/>
          <p:cNvSpPr/>
          <p:nvPr/>
        </p:nvSpPr>
        <p:spPr>
          <a:xfrm>
            <a:off x="7705367" y="6012657"/>
            <a:ext cx="6054008" cy="1038099"/>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ライフステージに応じた月経、避妊、性感染症、不妊、更年期症状などの健康課題への支援と啓発。</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8193" y="866775"/>
            <a:ext cx="6948249" cy="868561"/>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女性への看護支援</a:t>
            </a:r>
            <a:endParaRPr lang="en-US" sz="5450" dirty="0"/>
          </a:p>
        </p:txBody>
      </p:sp>
      <p:sp>
        <p:nvSpPr>
          <p:cNvPr id="3" name="Shape 1"/>
          <p:cNvSpPr/>
          <p:nvPr/>
        </p:nvSpPr>
        <p:spPr>
          <a:xfrm>
            <a:off x="759202" y="4374025"/>
            <a:ext cx="13074015" cy="38100"/>
          </a:xfrm>
          <a:prstGeom prst="roundRect">
            <a:avLst>
              <a:gd name="adj" fmla="val 306382"/>
            </a:avLst>
          </a:prstGeom>
          <a:solidFill>
            <a:srgbClr val="CCCCCC"/>
          </a:solidFill>
          <a:ln/>
        </p:spPr>
        <p:txBody>
          <a:bodyPr/>
          <a:lstStyle/>
          <a:p>
            <a:endParaRPr lang="ja-JP" altLang="en-US" sz="2400"/>
          </a:p>
        </p:txBody>
      </p:sp>
      <p:sp>
        <p:nvSpPr>
          <p:cNvPr id="4" name="Shape 2"/>
          <p:cNvSpPr/>
          <p:nvPr/>
        </p:nvSpPr>
        <p:spPr>
          <a:xfrm>
            <a:off x="3921740" y="3540349"/>
            <a:ext cx="38100" cy="833676"/>
          </a:xfrm>
          <a:prstGeom prst="roundRect">
            <a:avLst>
              <a:gd name="adj" fmla="val 306382"/>
            </a:avLst>
          </a:prstGeom>
          <a:solidFill>
            <a:srgbClr val="CCCCCC"/>
          </a:solidFill>
          <a:ln/>
        </p:spPr>
        <p:txBody>
          <a:bodyPr/>
          <a:lstStyle/>
          <a:p>
            <a:endParaRPr lang="ja-JP" altLang="en-US" sz="2400"/>
          </a:p>
        </p:txBody>
      </p:sp>
      <p:sp>
        <p:nvSpPr>
          <p:cNvPr id="5" name="Shape 3"/>
          <p:cNvSpPr/>
          <p:nvPr/>
        </p:nvSpPr>
        <p:spPr>
          <a:xfrm>
            <a:off x="3628132" y="4061367"/>
            <a:ext cx="625316" cy="625316"/>
          </a:xfrm>
          <a:prstGeom prst="roundRect">
            <a:avLst>
              <a:gd name="adj" fmla="val 18668"/>
            </a:avLst>
          </a:prstGeom>
          <a:solidFill>
            <a:srgbClr val="E6E6E6"/>
          </a:solidFill>
          <a:ln w="15240">
            <a:solidFill>
              <a:srgbClr val="CCCCCC"/>
            </a:solidFill>
            <a:prstDash val="solid"/>
          </a:ln>
        </p:spPr>
        <p:txBody>
          <a:bodyPr/>
          <a:lstStyle/>
          <a:p>
            <a:endParaRPr lang="ja-JP" altLang="en-US" sz="2400"/>
          </a:p>
        </p:txBody>
      </p:sp>
      <p:sp>
        <p:nvSpPr>
          <p:cNvPr id="6" name="Text 4"/>
          <p:cNvSpPr/>
          <p:nvPr/>
        </p:nvSpPr>
        <p:spPr>
          <a:xfrm>
            <a:off x="3732371" y="4249009"/>
            <a:ext cx="416838" cy="521017"/>
          </a:xfrm>
          <a:prstGeom prst="rect">
            <a:avLst/>
          </a:prstGeom>
          <a:noFill/>
          <a:ln/>
        </p:spPr>
        <p:txBody>
          <a:bodyPr wrap="none" lIns="0" tIns="0" rIns="0" bIns="0" rtlCol="0" anchor="t"/>
          <a:lstStyle/>
          <a:p>
            <a:pPr marL="0" indent="0" algn="ctr">
              <a:lnSpc>
                <a:spcPts val="3250"/>
              </a:lnSpc>
              <a:buNone/>
            </a:pPr>
            <a:r>
              <a:rPr lang="en-US" sz="4000" dirty="0">
                <a:solidFill>
                  <a:srgbClr val="030303"/>
                </a:solidFill>
                <a:latin typeface="Inter Medium" pitchFamily="34" charset="0"/>
                <a:ea typeface="Inter Medium" pitchFamily="34" charset="-122"/>
                <a:cs typeface="Inter Medium" pitchFamily="34" charset="-120"/>
              </a:rPr>
              <a:t>1</a:t>
            </a:r>
            <a:endParaRPr lang="en-US" sz="4000" dirty="0"/>
          </a:p>
        </p:txBody>
      </p:sp>
      <p:sp>
        <p:nvSpPr>
          <p:cNvPr id="7" name="Text 5"/>
          <p:cNvSpPr/>
          <p:nvPr/>
        </p:nvSpPr>
        <p:spPr>
          <a:xfrm>
            <a:off x="2203787" y="2216851"/>
            <a:ext cx="3474125" cy="434221"/>
          </a:xfrm>
          <a:prstGeom prst="rect">
            <a:avLst/>
          </a:prstGeom>
          <a:noFill/>
          <a:ln/>
        </p:spPr>
        <p:txBody>
          <a:bodyPr wrap="none" lIns="0" tIns="0" rIns="0" bIns="0" rtlCol="0" anchor="t"/>
          <a:lstStyle/>
          <a:p>
            <a:pPr marL="0" indent="0" algn="ctr">
              <a:lnSpc>
                <a:spcPts val="3400"/>
              </a:lnSpc>
              <a:buNone/>
            </a:pPr>
            <a:r>
              <a:rPr lang="en-US" sz="3200" dirty="0">
                <a:solidFill>
                  <a:srgbClr val="030303"/>
                </a:solidFill>
                <a:latin typeface="Inter Medium" pitchFamily="34" charset="0"/>
                <a:ea typeface="Inter Medium" pitchFamily="34" charset="-122"/>
                <a:cs typeface="Inter Medium" pitchFamily="34" charset="-120"/>
              </a:rPr>
              <a:t>思春期</a:t>
            </a:r>
            <a:endParaRPr lang="en-US" sz="3200" dirty="0"/>
          </a:p>
        </p:txBody>
      </p:sp>
      <p:sp>
        <p:nvSpPr>
          <p:cNvPr id="8" name="Text 6"/>
          <p:cNvSpPr/>
          <p:nvPr/>
        </p:nvSpPr>
        <p:spPr>
          <a:xfrm>
            <a:off x="1037093" y="2817759"/>
            <a:ext cx="5807512" cy="444579"/>
          </a:xfrm>
          <a:prstGeom prst="rect">
            <a:avLst/>
          </a:prstGeom>
          <a:noFill/>
          <a:ln/>
        </p:spPr>
        <p:txBody>
          <a:bodyPr wrap="non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身体的・心理的変化への理解と支援</a:t>
            </a:r>
            <a:endParaRPr lang="en-US" sz="2800" dirty="0"/>
          </a:p>
        </p:txBody>
      </p:sp>
      <p:sp>
        <p:nvSpPr>
          <p:cNvPr id="9" name="Shape 7"/>
          <p:cNvSpPr/>
          <p:nvPr/>
        </p:nvSpPr>
        <p:spPr>
          <a:xfrm>
            <a:off x="7277040" y="4374025"/>
            <a:ext cx="38100" cy="833676"/>
          </a:xfrm>
          <a:prstGeom prst="roundRect">
            <a:avLst>
              <a:gd name="adj" fmla="val 306382"/>
            </a:avLst>
          </a:prstGeom>
          <a:solidFill>
            <a:srgbClr val="CCCCCC"/>
          </a:solidFill>
          <a:ln/>
        </p:spPr>
        <p:txBody>
          <a:bodyPr/>
          <a:lstStyle/>
          <a:p>
            <a:endParaRPr lang="ja-JP" altLang="en-US" sz="2400"/>
          </a:p>
        </p:txBody>
      </p:sp>
      <p:sp>
        <p:nvSpPr>
          <p:cNvPr id="10" name="Shape 8"/>
          <p:cNvSpPr/>
          <p:nvPr/>
        </p:nvSpPr>
        <p:spPr>
          <a:xfrm>
            <a:off x="6983432" y="4061367"/>
            <a:ext cx="625316" cy="625316"/>
          </a:xfrm>
          <a:prstGeom prst="roundRect">
            <a:avLst>
              <a:gd name="adj" fmla="val 18668"/>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7087671" y="4249009"/>
            <a:ext cx="416838" cy="521017"/>
          </a:xfrm>
          <a:prstGeom prst="rect">
            <a:avLst/>
          </a:prstGeom>
          <a:noFill/>
          <a:ln/>
        </p:spPr>
        <p:txBody>
          <a:bodyPr wrap="none" lIns="0" tIns="0" rIns="0" bIns="0" rtlCol="0" anchor="t"/>
          <a:lstStyle/>
          <a:p>
            <a:pPr marL="0" indent="0" algn="ctr">
              <a:lnSpc>
                <a:spcPts val="3250"/>
              </a:lnSpc>
              <a:buNone/>
            </a:pPr>
            <a:r>
              <a:rPr lang="en-US" sz="4000" dirty="0">
                <a:solidFill>
                  <a:srgbClr val="030303"/>
                </a:solidFill>
                <a:latin typeface="Inter Medium" pitchFamily="34" charset="0"/>
                <a:ea typeface="Inter Medium" pitchFamily="34" charset="-122"/>
                <a:cs typeface="Inter Medium" pitchFamily="34" charset="-120"/>
              </a:rPr>
              <a:t>2</a:t>
            </a:r>
            <a:endParaRPr lang="en-US" sz="4000" dirty="0"/>
          </a:p>
        </p:txBody>
      </p:sp>
      <p:sp>
        <p:nvSpPr>
          <p:cNvPr id="12" name="Text 10"/>
          <p:cNvSpPr/>
          <p:nvPr/>
        </p:nvSpPr>
        <p:spPr>
          <a:xfrm>
            <a:off x="5559087" y="5485712"/>
            <a:ext cx="3474125" cy="434221"/>
          </a:xfrm>
          <a:prstGeom prst="rect">
            <a:avLst/>
          </a:prstGeom>
          <a:noFill/>
          <a:ln/>
        </p:spPr>
        <p:txBody>
          <a:bodyPr wrap="none" lIns="0" tIns="0" rIns="0" bIns="0" rtlCol="0" anchor="t"/>
          <a:lstStyle/>
          <a:p>
            <a:pPr marL="0" indent="0" algn="ctr">
              <a:lnSpc>
                <a:spcPts val="3400"/>
              </a:lnSpc>
              <a:buNone/>
            </a:pPr>
            <a:r>
              <a:rPr lang="en-US" sz="3200" dirty="0">
                <a:solidFill>
                  <a:srgbClr val="030303"/>
                </a:solidFill>
                <a:latin typeface="Inter Medium" pitchFamily="34" charset="0"/>
                <a:ea typeface="Inter Medium" pitchFamily="34" charset="-122"/>
                <a:cs typeface="Inter Medium" pitchFamily="34" charset="-120"/>
              </a:rPr>
              <a:t>性成熟期</a:t>
            </a:r>
            <a:endParaRPr lang="en-US" sz="3200" dirty="0"/>
          </a:p>
        </p:txBody>
      </p:sp>
      <p:sp>
        <p:nvSpPr>
          <p:cNvPr id="13" name="Text 11"/>
          <p:cNvSpPr/>
          <p:nvPr/>
        </p:nvSpPr>
        <p:spPr>
          <a:xfrm>
            <a:off x="4392394" y="6086620"/>
            <a:ext cx="5807512" cy="444579"/>
          </a:xfrm>
          <a:prstGeom prst="rect">
            <a:avLst/>
          </a:prstGeom>
          <a:noFill/>
          <a:ln/>
        </p:spPr>
        <p:txBody>
          <a:bodyPr wrap="non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月経・妊娠・出産に関する包括的な健康支援</a:t>
            </a:r>
            <a:endParaRPr lang="en-US" sz="2800" dirty="0"/>
          </a:p>
        </p:txBody>
      </p:sp>
      <p:sp>
        <p:nvSpPr>
          <p:cNvPr id="14" name="Shape 12"/>
          <p:cNvSpPr/>
          <p:nvPr/>
        </p:nvSpPr>
        <p:spPr>
          <a:xfrm>
            <a:off x="10632459" y="3540349"/>
            <a:ext cx="38100" cy="833676"/>
          </a:xfrm>
          <a:prstGeom prst="roundRect">
            <a:avLst>
              <a:gd name="adj" fmla="val 306382"/>
            </a:avLst>
          </a:prstGeom>
          <a:solidFill>
            <a:srgbClr val="CCCCCC"/>
          </a:solidFill>
          <a:ln/>
        </p:spPr>
        <p:txBody>
          <a:bodyPr/>
          <a:lstStyle/>
          <a:p>
            <a:endParaRPr lang="ja-JP" altLang="en-US" sz="2400"/>
          </a:p>
        </p:txBody>
      </p:sp>
      <p:sp>
        <p:nvSpPr>
          <p:cNvPr id="15" name="Shape 13"/>
          <p:cNvSpPr/>
          <p:nvPr/>
        </p:nvSpPr>
        <p:spPr>
          <a:xfrm>
            <a:off x="10338851" y="4061367"/>
            <a:ext cx="625316" cy="625316"/>
          </a:xfrm>
          <a:prstGeom prst="roundRect">
            <a:avLst>
              <a:gd name="adj" fmla="val 18668"/>
            </a:avLst>
          </a:prstGeom>
          <a:solidFill>
            <a:srgbClr val="E6E6E6"/>
          </a:solidFill>
          <a:ln w="15240">
            <a:solidFill>
              <a:srgbClr val="CCCCCC"/>
            </a:solidFill>
            <a:prstDash val="solid"/>
          </a:ln>
        </p:spPr>
        <p:txBody>
          <a:bodyPr/>
          <a:lstStyle/>
          <a:p>
            <a:endParaRPr lang="ja-JP" altLang="en-US" sz="2400"/>
          </a:p>
        </p:txBody>
      </p:sp>
      <p:sp>
        <p:nvSpPr>
          <p:cNvPr id="16" name="Text 14"/>
          <p:cNvSpPr/>
          <p:nvPr/>
        </p:nvSpPr>
        <p:spPr>
          <a:xfrm>
            <a:off x="10443090" y="4249009"/>
            <a:ext cx="416838" cy="521017"/>
          </a:xfrm>
          <a:prstGeom prst="rect">
            <a:avLst/>
          </a:prstGeom>
          <a:noFill/>
          <a:ln/>
        </p:spPr>
        <p:txBody>
          <a:bodyPr wrap="none" lIns="0" tIns="0" rIns="0" bIns="0" rtlCol="0" anchor="t"/>
          <a:lstStyle/>
          <a:p>
            <a:pPr marL="0" indent="0" algn="ctr">
              <a:lnSpc>
                <a:spcPts val="3250"/>
              </a:lnSpc>
              <a:buNone/>
            </a:pPr>
            <a:r>
              <a:rPr lang="en-US" sz="4000" dirty="0">
                <a:solidFill>
                  <a:srgbClr val="030303"/>
                </a:solidFill>
                <a:latin typeface="Inter Medium" pitchFamily="34" charset="0"/>
                <a:ea typeface="Inter Medium" pitchFamily="34" charset="-122"/>
                <a:cs typeface="Inter Medium" pitchFamily="34" charset="-120"/>
              </a:rPr>
              <a:t>3</a:t>
            </a:r>
            <a:endParaRPr lang="en-US" sz="4000" dirty="0"/>
          </a:p>
        </p:txBody>
      </p:sp>
      <p:sp>
        <p:nvSpPr>
          <p:cNvPr id="17" name="Text 15"/>
          <p:cNvSpPr/>
          <p:nvPr/>
        </p:nvSpPr>
        <p:spPr>
          <a:xfrm>
            <a:off x="8914387" y="2216851"/>
            <a:ext cx="3474125" cy="434221"/>
          </a:xfrm>
          <a:prstGeom prst="rect">
            <a:avLst/>
          </a:prstGeom>
          <a:noFill/>
          <a:ln/>
        </p:spPr>
        <p:txBody>
          <a:bodyPr wrap="none" lIns="0" tIns="0" rIns="0" bIns="0" rtlCol="0" anchor="t"/>
          <a:lstStyle/>
          <a:p>
            <a:pPr marL="0" indent="0" algn="ctr">
              <a:lnSpc>
                <a:spcPts val="3400"/>
              </a:lnSpc>
              <a:buNone/>
            </a:pPr>
            <a:r>
              <a:rPr lang="en-US" sz="3200" dirty="0">
                <a:solidFill>
                  <a:srgbClr val="030303"/>
                </a:solidFill>
                <a:latin typeface="Inter Medium" pitchFamily="34" charset="0"/>
                <a:ea typeface="Inter Medium" pitchFamily="34" charset="-122"/>
                <a:cs typeface="Inter Medium" pitchFamily="34" charset="-120"/>
              </a:rPr>
              <a:t>更年期</a:t>
            </a:r>
            <a:endParaRPr lang="en-US" sz="3200" dirty="0"/>
          </a:p>
        </p:txBody>
      </p:sp>
      <p:sp>
        <p:nvSpPr>
          <p:cNvPr id="18" name="Text 16"/>
          <p:cNvSpPr/>
          <p:nvPr/>
        </p:nvSpPr>
        <p:spPr>
          <a:xfrm>
            <a:off x="7747694" y="2817759"/>
            <a:ext cx="5807631" cy="444579"/>
          </a:xfrm>
          <a:prstGeom prst="rect">
            <a:avLst/>
          </a:prstGeom>
          <a:noFill/>
          <a:ln/>
        </p:spPr>
        <p:txBody>
          <a:bodyPr wrap="non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閉経に伴う身体的・情緒的変化への対応</a:t>
            </a:r>
            <a:endParaRPr lang="en-US" sz="2800" dirty="0"/>
          </a:p>
        </p:txBody>
      </p:sp>
      <p:sp>
        <p:nvSpPr>
          <p:cNvPr id="19" name="Text 17"/>
          <p:cNvSpPr/>
          <p:nvPr/>
        </p:nvSpPr>
        <p:spPr>
          <a:xfrm>
            <a:off x="569654" y="7067789"/>
            <a:ext cx="13074015" cy="444579"/>
          </a:xfrm>
          <a:prstGeom prst="rect">
            <a:avLst/>
          </a:prstGeom>
          <a:noFill/>
          <a:ln/>
        </p:spPr>
        <p:txBody>
          <a:bodyPr wrap="none" lIns="0" tIns="0" rIns="0" bIns="0" rtlCol="0" anchor="t"/>
          <a:lstStyle/>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女性のライフステージごとの身体的・心理的変化に対する包括的な健康支援が</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必要である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94880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妊産婦への支援</a:t>
            </a:r>
            <a:endParaRPr lang="en-US" sz="6750" dirty="0"/>
          </a:p>
        </p:txBody>
      </p:sp>
      <p:sp>
        <p:nvSpPr>
          <p:cNvPr id="3" name="Text 1"/>
          <p:cNvSpPr/>
          <p:nvPr/>
        </p:nvSpPr>
        <p:spPr>
          <a:xfrm>
            <a:off x="958453" y="2620089"/>
            <a:ext cx="4313158" cy="539115"/>
          </a:xfrm>
          <a:prstGeom prst="rect">
            <a:avLst/>
          </a:prstGeom>
          <a:noFill/>
          <a:ln/>
        </p:spPr>
        <p:txBody>
          <a:bodyPr wrap="none" lIns="0" tIns="0" rIns="0" bIns="0" rtlCol="0" anchor="t"/>
          <a:lstStyle/>
          <a:p>
            <a:pPr marL="0" indent="0" algn="l">
              <a:lnSpc>
                <a:spcPts val="4200"/>
              </a:lnSpc>
              <a:buNone/>
            </a:pPr>
            <a:r>
              <a:rPr lang="en-US" sz="3600" dirty="0">
                <a:solidFill>
                  <a:srgbClr val="1B1B27"/>
                </a:solidFill>
                <a:latin typeface="Inter Medium" pitchFamily="34" charset="0"/>
                <a:ea typeface="Inter Medium" pitchFamily="34" charset="-122"/>
                <a:cs typeface="Inter Medium" pitchFamily="34" charset="-120"/>
              </a:rPr>
              <a:t>身体的変化への支援</a:t>
            </a:r>
            <a:endParaRPr lang="en-US" sz="3600" dirty="0"/>
          </a:p>
        </p:txBody>
      </p:sp>
      <p:sp>
        <p:nvSpPr>
          <p:cNvPr id="4" name="Text 2"/>
          <p:cNvSpPr/>
          <p:nvPr/>
        </p:nvSpPr>
        <p:spPr>
          <a:xfrm>
            <a:off x="958453" y="3504247"/>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妊娠に伴う生理的変化の理解</a:t>
            </a:r>
            <a:endParaRPr lang="en-US" sz="2800" dirty="0"/>
          </a:p>
        </p:txBody>
      </p:sp>
      <p:sp>
        <p:nvSpPr>
          <p:cNvPr id="5" name="Text 3"/>
          <p:cNvSpPr/>
          <p:nvPr/>
        </p:nvSpPr>
        <p:spPr>
          <a:xfrm>
            <a:off x="958453" y="4176950"/>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出産準備と産後回復の支援</a:t>
            </a:r>
            <a:endParaRPr lang="en-US" sz="2800" dirty="0"/>
          </a:p>
        </p:txBody>
      </p:sp>
      <p:sp>
        <p:nvSpPr>
          <p:cNvPr id="6" name="Text 4"/>
          <p:cNvSpPr/>
          <p:nvPr/>
        </p:nvSpPr>
        <p:spPr>
          <a:xfrm>
            <a:off x="958453" y="4849653"/>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健康状態の観察とケア</a:t>
            </a:r>
            <a:endParaRPr lang="en-US" sz="2800" dirty="0"/>
          </a:p>
        </p:txBody>
      </p:sp>
      <p:sp>
        <p:nvSpPr>
          <p:cNvPr id="7" name="Text 5"/>
          <p:cNvSpPr/>
          <p:nvPr/>
        </p:nvSpPr>
        <p:spPr>
          <a:xfrm>
            <a:off x="7736086" y="2620089"/>
            <a:ext cx="4313158" cy="539115"/>
          </a:xfrm>
          <a:prstGeom prst="rect">
            <a:avLst/>
          </a:prstGeom>
          <a:noFill/>
          <a:ln/>
        </p:spPr>
        <p:txBody>
          <a:bodyPr wrap="none" lIns="0" tIns="0" rIns="0" bIns="0" rtlCol="0" anchor="t"/>
          <a:lstStyle/>
          <a:p>
            <a:pPr marL="0" indent="0" algn="l">
              <a:lnSpc>
                <a:spcPts val="4200"/>
              </a:lnSpc>
              <a:buNone/>
            </a:pPr>
            <a:r>
              <a:rPr lang="en-US" sz="3600" dirty="0">
                <a:solidFill>
                  <a:srgbClr val="1B1B27"/>
                </a:solidFill>
                <a:latin typeface="Inter Medium" pitchFamily="34" charset="0"/>
                <a:ea typeface="Inter Medium" pitchFamily="34" charset="-122"/>
                <a:cs typeface="Inter Medium" pitchFamily="34" charset="-120"/>
              </a:rPr>
              <a:t>心理的・社会的支援</a:t>
            </a:r>
            <a:endParaRPr lang="en-US" sz="3600" dirty="0"/>
          </a:p>
        </p:txBody>
      </p:sp>
      <p:sp>
        <p:nvSpPr>
          <p:cNvPr id="8" name="Text 6"/>
          <p:cNvSpPr/>
          <p:nvPr/>
        </p:nvSpPr>
        <p:spPr>
          <a:xfrm>
            <a:off x="7736086" y="3504247"/>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母性の獲得プロセスの支援</a:t>
            </a:r>
            <a:endParaRPr lang="en-US" sz="2800" dirty="0"/>
          </a:p>
        </p:txBody>
      </p:sp>
      <p:sp>
        <p:nvSpPr>
          <p:cNvPr id="9" name="Text 7"/>
          <p:cNvSpPr/>
          <p:nvPr/>
        </p:nvSpPr>
        <p:spPr>
          <a:xfrm>
            <a:off x="7736086" y="4176950"/>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パートナーとの関係調整</a:t>
            </a:r>
            <a:endParaRPr lang="en-US" sz="2800" dirty="0"/>
          </a:p>
        </p:txBody>
      </p:sp>
      <p:sp>
        <p:nvSpPr>
          <p:cNvPr id="10" name="Text 8"/>
          <p:cNvSpPr/>
          <p:nvPr/>
        </p:nvSpPr>
        <p:spPr>
          <a:xfrm>
            <a:off x="7736086" y="4849653"/>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社会的サポート体制の構築</a:t>
            </a:r>
            <a:endParaRPr lang="en-US" sz="2800" dirty="0"/>
          </a:p>
        </p:txBody>
      </p:sp>
      <p:sp>
        <p:nvSpPr>
          <p:cNvPr id="11" name="Text 9"/>
          <p:cNvSpPr/>
          <p:nvPr/>
        </p:nvSpPr>
        <p:spPr>
          <a:xfrm>
            <a:off x="958453" y="5910500"/>
            <a:ext cx="12698254"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妊娠・出産に伴う身体的・情緒的変化への支援が不可欠であり、母性の獲得、パートナーとの関係、社会的サポート体制への配慮が求められる。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640</Words>
  <Application>Microsoft Office PowerPoint</Application>
  <PresentationFormat>ユーザー設定</PresentationFormat>
  <Paragraphs>171</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Inter Medium</vt:lpstr>
      <vt:lpstr>Arial</vt:lpstr>
      <vt:lpstr>Abadi</vt:lpstr>
      <vt:lpstr>Calibri Light</vt:lpstr>
      <vt:lpstr>BIZ UDPゴシック</vt:lpstr>
      <vt:lpstr>IBM Plex Sans Medium</vt:lpstr>
      <vt:lpstr>Calibri</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2025-09-19T04:44:09Z</dcterms:created>
  <dcterms:modified xsi:type="dcterms:W3CDTF">2025-09-19T05:29:11Z</dcterms:modified>
</cp:coreProperties>
</file>