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7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Abadi" panose="020B0604020104020204" pitchFamily="34" charset="0"/>
      <p:regular r:id="rId23"/>
    </p:embeddedFont>
    <p:embeddedFont>
      <p:font typeface="BIZ UDPゴシック" panose="020B0400000000000000" pitchFamily="50" charset="-128"/>
      <p:regular r:id="rId24"/>
      <p:bold r:id="rId25"/>
    </p:embeddedFont>
    <p:embeddedFont>
      <p:font typeface="IBM Plex Sans Medium" panose="020B0603050203000203" pitchFamily="34" charset="0"/>
      <p:regular r:id="rId26"/>
    </p:embeddedFont>
    <p:embeddedFont>
      <p:font typeface="Inter Medium" panose="020B0600070205080204" charset="0"/>
      <p:regular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3" d="100"/>
          <a:sy n="73" d="100"/>
        </p:scale>
        <p:origin x="45"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3763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8659166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720918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4534835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8901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475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602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180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349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492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14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57568013"/>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101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3578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8483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2334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4616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392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6464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6666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820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95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dirty="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39260488"/>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3133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342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4558550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4" name="Content Placeholder 3"/>
          <p:cNvSpPr>
            <a:spLocks noGrp="1"/>
          </p:cNvSpPr>
          <p:nvPr>
            <p:ph sz="half" idx="2"/>
          </p:nvPr>
        </p:nvSpPr>
        <p:spPr>
          <a:xfrm>
            <a:off x="1007746" y="3006090"/>
            <a:ext cx="6189344"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6" name="Content Placeholder 5"/>
          <p:cNvSpPr>
            <a:spLocks noGrp="1"/>
          </p:cNvSpPr>
          <p:nvPr>
            <p:ph sz="quarter" idx="4"/>
          </p:nvPr>
        </p:nvSpPr>
        <p:spPr>
          <a:xfrm>
            <a:off x="7406640" y="3006090"/>
            <a:ext cx="6219826"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4580793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3655997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2086891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9/24/2025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4855782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9/24/2025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4444177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dirty="0"/>
              <a:t>9/24/2025</a:t>
            </a:fld>
            <a:endParaRPr lang="en-US" dirty="0"/>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1260203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Lst>
  <p:hf sldNum="0" hdr="0" ftr="0" dt="0"/>
  <p:txStyles>
    <p:titleStyle>
      <a:lvl1pPr algn="l" defTabSz="1097280" rtl="0" eaLnBrk="1" latinLnBrk="0" hangingPunct="1">
        <a:lnSpc>
          <a:spcPct val="90000"/>
        </a:lnSpc>
        <a:spcBef>
          <a:spcPct val="0"/>
        </a:spcBef>
        <a:buNone/>
        <a:defRPr kumimoji="1"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kumimoji="1"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kumimoji="1"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9pPr>
    </p:bodyStyle>
    <p:otherStyle>
      <a:defPPr>
        <a:defRPr lang="en-US"/>
      </a:defPPr>
      <a:lvl1pPr marL="0" algn="l" defTabSz="1097280" rtl="0" eaLnBrk="1" latinLnBrk="0" hangingPunct="1">
        <a:defRPr kumimoji="1" sz="2160" kern="1200">
          <a:solidFill>
            <a:schemeClr val="tx1"/>
          </a:solidFill>
          <a:latin typeface="+mn-lt"/>
          <a:ea typeface="+mn-ea"/>
          <a:cs typeface="+mn-cs"/>
        </a:defRPr>
      </a:lvl1pPr>
      <a:lvl2pPr marL="548640" algn="l" defTabSz="1097280" rtl="0" eaLnBrk="1" latinLnBrk="0" hangingPunct="1">
        <a:defRPr kumimoji="1" sz="2160" kern="1200">
          <a:solidFill>
            <a:schemeClr val="tx1"/>
          </a:solidFill>
          <a:latin typeface="+mn-lt"/>
          <a:ea typeface="+mn-ea"/>
          <a:cs typeface="+mn-cs"/>
        </a:defRPr>
      </a:lvl2pPr>
      <a:lvl3pPr marL="1097280" algn="l" defTabSz="1097280" rtl="0" eaLnBrk="1" latinLnBrk="0" hangingPunct="1">
        <a:defRPr kumimoji="1" sz="2160" kern="1200">
          <a:solidFill>
            <a:schemeClr val="tx1"/>
          </a:solidFill>
          <a:latin typeface="+mn-lt"/>
          <a:ea typeface="+mn-ea"/>
          <a:cs typeface="+mn-cs"/>
        </a:defRPr>
      </a:lvl3pPr>
      <a:lvl4pPr marL="1645920" algn="l" defTabSz="1097280" rtl="0" eaLnBrk="1" latinLnBrk="0" hangingPunct="1">
        <a:defRPr kumimoji="1" sz="2160" kern="1200">
          <a:solidFill>
            <a:schemeClr val="tx1"/>
          </a:solidFill>
          <a:latin typeface="+mn-lt"/>
          <a:ea typeface="+mn-ea"/>
          <a:cs typeface="+mn-cs"/>
        </a:defRPr>
      </a:lvl4pPr>
      <a:lvl5pPr marL="2194560" algn="l" defTabSz="1097280" rtl="0" eaLnBrk="1" latinLnBrk="0" hangingPunct="1">
        <a:defRPr kumimoji="1" sz="2160" kern="1200">
          <a:solidFill>
            <a:schemeClr val="tx1"/>
          </a:solidFill>
          <a:latin typeface="+mn-lt"/>
          <a:ea typeface="+mn-ea"/>
          <a:cs typeface="+mn-cs"/>
        </a:defRPr>
      </a:lvl5pPr>
      <a:lvl6pPr marL="2743200" algn="l" defTabSz="1097280" rtl="0" eaLnBrk="1" latinLnBrk="0" hangingPunct="1">
        <a:defRPr kumimoji="1" sz="2160" kern="1200">
          <a:solidFill>
            <a:schemeClr val="tx1"/>
          </a:solidFill>
          <a:latin typeface="+mn-lt"/>
          <a:ea typeface="+mn-ea"/>
          <a:cs typeface="+mn-cs"/>
        </a:defRPr>
      </a:lvl6pPr>
      <a:lvl7pPr marL="3291840" algn="l" defTabSz="1097280" rtl="0" eaLnBrk="1" latinLnBrk="0" hangingPunct="1">
        <a:defRPr kumimoji="1" sz="2160" kern="1200">
          <a:solidFill>
            <a:schemeClr val="tx1"/>
          </a:solidFill>
          <a:latin typeface="+mn-lt"/>
          <a:ea typeface="+mn-ea"/>
          <a:cs typeface="+mn-cs"/>
        </a:defRPr>
      </a:lvl7pPr>
      <a:lvl8pPr marL="3840480" algn="l" defTabSz="1097280" rtl="0" eaLnBrk="1" latinLnBrk="0" hangingPunct="1">
        <a:defRPr kumimoji="1" sz="2160" kern="1200">
          <a:solidFill>
            <a:schemeClr val="tx1"/>
          </a:solidFill>
          <a:latin typeface="+mn-lt"/>
          <a:ea typeface="+mn-ea"/>
          <a:cs typeface="+mn-cs"/>
        </a:defRPr>
      </a:lvl8pPr>
      <a:lvl9pPr marL="4389120" algn="l" defTabSz="1097280" rtl="0" eaLnBrk="1" latinLnBrk="0" hangingPunct="1">
        <a:defRPr kumimoji="1"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802958" y="455568"/>
            <a:ext cx="8465139" cy="2688550"/>
          </a:xfrm>
          <a:prstGeom prst="rect">
            <a:avLst/>
          </a:prstGeom>
          <a:noFill/>
          <a:ln/>
        </p:spPr>
        <p:txBody>
          <a:bodyPr wrap="square" lIns="0" tIns="0" rIns="0" bIns="0" rtlCol="0" anchor="t"/>
          <a:lstStyle/>
          <a:p>
            <a:pPr marL="0" indent="0" algn="l">
              <a:lnSpc>
                <a:spcPts val="7050"/>
              </a:lnSpc>
              <a:buNone/>
            </a:pPr>
            <a:r>
              <a:rPr lang="ja-JP" altLang="en-US" sz="4000" dirty="0">
                <a:solidFill>
                  <a:srgbClr val="1B1B27"/>
                </a:solidFill>
                <a:latin typeface="BIZ UDPゴシック" panose="020B0400000000000000" pitchFamily="50" charset="-128"/>
                <a:ea typeface="BIZ UDPゴシック" panose="020B0400000000000000" pitchFamily="50" charset="-128"/>
                <a:cs typeface="Inter Medium" pitchFamily="34" charset="-120"/>
              </a:rPr>
              <a:t>成人看護学（呼吸器）　第１回</a:t>
            </a:r>
            <a:endParaRPr lang="en-US" sz="4000" dirty="0">
              <a:solidFill>
                <a:srgbClr val="1B1B27"/>
              </a:solidFill>
              <a:latin typeface="BIZ UDPゴシック" panose="020B0400000000000000" pitchFamily="50" charset="-128"/>
              <a:ea typeface="BIZ UDPゴシック" panose="020B0400000000000000" pitchFamily="50" charset="-128"/>
              <a:cs typeface="Inter Medium" pitchFamily="34" charset="-120"/>
            </a:endParaRPr>
          </a:p>
          <a:p>
            <a:pPr marL="0" indent="0" algn="l">
              <a:lnSpc>
                <a:spcPts val="7050"/>
              </a:lnSpc>
              <a:buNone/>
            </a:pPr>
            <a:r>
              <a:rPr lang="en-US" sz="4000" dirty="0" err="1">
                <a:solidFill>
                  <a:srgbClr val="1B1B27"/>
                </a:solidFill>
                <a:latin typeface="BIZ UDPゴシック" panose="020B0400000000000000" pitchFamily="50" charset="-128"/>
                <a:ea typeface="BIZ UDPゴシック" panose="020B0400000000000000" pitchFamily="50" charset="-128"/>
                <a:cs typeface="Inter Medium" pitchFamily="34" charset="-120"/>
              </a:rPr>
              <a:t>呼吸器の構造と機能、呼吸アセスメントの基本</a:t>
            </a:r>
            <a:endParaRPr lang="en-US" sz="4000" dirty="0">
              <a:latin typeface="BIZ UDPゴシック" panose="020B0400000000000000" pitchFamily="50" charset="-128"/>
              <a:ea typeface="BIZ UDPゴシック" panose="020B0400000000000000" pitchFamily="50" charset="-128"/>
            </a:endParaRPr>
          </a:p>
        </p:txBody>
      </p:sp>
      <p:sp>
        <p:nvSpPr>
          <p:cNvPr id="4" name="Text 1"/>
          <p:cNvSpPr/>
          <p:nvPr/>
        </p:nvSpPr>
        <p:spPr>
          <a:xfrm>
            <a:off x="802958" y="3522039"/>
            <a:ext cx="8321448" cy="1376601"/>
          </a:xfrm>
          <a:prstGeom prst="rect">
            <a:avLst/>
          </a:prstGeom>
          <a:noFill/>
          <a:ln/>
        </p:spPr>
        <p:txBody>
          <a:bodyPr wrap="square" lIns="0" tIns="0" rIns="0" bIns="0" rtlCol="0" anchor="t"/>
          <a:lstStyle/>
          <a:p>
            <a:pPr marL="0" indent="0" algn="l">
              <a:lnSpc>
                <a:spcPts val="3600"/>
              </a:lnSpc>
              <a:buNone/>
            </a:pPr>
            <a:r>
              <a:rPr lang="en-US" sz="2800" dirty="0">
                <a:solidFill>
                  <a:srgbClr val="030303"/>
                </a:solidFill>
                <a:latin typeface="IBM Plex Sans Medium" pitchFamily="34" charset="0"/>
                <a:ea typeface="IBM Plex Sans Medium" pitchFamily="34" charset="-122"/>
                <a:cs typeface="IBM Plex Sans Medium" pitchFamily="34" charset="-120"/>
              </a:rPr>
              <a:t>看護における呼吸器系の理解は患者の生命維持に直結する重要な知識である。本講義では呼吸器の基本構造から臨床での観察技術まで、実践的な視点で学習を進める。</a:t>
            </a:r>
            <a:endParaRPr lang="en-US" sz="2800" dirty="0"/>
          </a:p>
        </p:txBody>
      </p:sp>
      <p:sp>
        <p:nvSpPr>
          <p:cNvPr id="5" name="Text 2"/>
          <p:cNvSpPr/>
          <p:nvPr/>
        </p:nvSpPr>
        <p:spPr>
          <a:xfrm>
            <a:off x="802958" y="5704506"/>
            <a:ext cx="8321448" cy="1835468"/>
          </a:xfrm>
          <a:prstGeom prst="rect">
            <a:avLst/>
          </a:prstGeom>
          <a:noFill/>
          <a:ln/>
        </p:spPr>
        <p:txBody>
          <a:bodyPr wrap="square" lIns="0" tIns="0" rIns="0" bIns="0" rtlCol="0" anchor="t"/>
          <a:lstStyle/>
          <a:p>
            <a:pPr marL="0" indent="0" algn="l">
              <a:lnSpc>
                <a:spcPts val="3600"/>
              </a:lnSpc>
              <a:buNone/>
            </a:pPr>
            <a:r>
              <a:rPr lang="en-US" sz="2800" dirty="0">
                <a:solidFill>
                  <a:srgbClr val="030303"/>
                </a:solidFill>
                <a:latin typeface="IBM Plex Sans Medium" pitchFamily="34" charset="0"/>
                <a:ea typeface="IBM Plex Sans Medium" pitchFamily="34" charset="-122"/>
                <a:cs typeface="IBM Plex Sans Medium" pitchFamily="34" charset="-120"/>
              </a:rPr>
              <a:t>呼吸器系は単なる酸素と二酸化炭素の交換器官ではなく、体温調節、酸塩基平衡の維持、感染防御など多様な機能を担っている。これらの機能を理解することで、より質の高い看護ケアの提供が可能となる。</a:t>
            </a:r>
            <a:endParaRPr lang="en-US" sz="2800" dirty="0"/>
          </a:p>
        </p:txBody>
      </p:sp>
      <p:pic>
        <p:nvPicPr>
          <p:cNvPr id="7" name="図 6" descr="ピンク、黄色、青の抽象画">
            <a:extLst>
              <a:ext uri="{FF2B5EF4-FFF2-40B4-BE49-F238E27FC236}">
                <a16:creationId xmlns:a16="http://schemas.microsoft.com/office/drawing/2014/main" id="{D1447155-8E04-98A7-AA71-F16218F4DED1}"/>
              </a:ext>
            </a:extLst>
          </p:cNvPr>
          <p:cNvPicPr>
            <a:picLocks noChangeAspect="1"/>
          </p:cNvPicPr>
          <p:nvPr/>
        </p:nvPicPr>
        <p:blipFill>
          <a:blip r:embed="rId3"/>
          <a:srcRect l="61058"/>
          <a:stretch>
            <a:fillRect/>
          </a:stretch>
        </p:blipFill>
        <p:spPr>
          <a:xfrm>
            <a:off x="9823269" y="0"/>
            <a:ext cx="4807131"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873681" y="880467"/>
            <a:ext cx="9328547" cy="975122"/>
          </a:xfrm>
          <a:prstGeom prst="rect">
            <a:avLst/>
          </a:prstGeom>
          <a:noFill/>
          <a:ln/>
        </p:spPr>
        <p:txBody>
          <a:bodyPr wrap="none" lIns="0" tIns="0" rIns="0" bIns="0" rtlCol="0" anchor="t"/>
          <a:lstStyle/>
          <a:p>
            <a:pPr marL="0" indent="0" algn="l">
              <a:lnSpc>
                <a:spcPts val="7650"/>
              </a:lnSpc>
              <a:buNone/>
            </a:pPr>
            <a:r>
              <a:rPr lang="en-US" sz="6100" dirty="0">
                <a:solidFill>
                  <a:srgbClr val="1B1B27"/>
                </a:solidFill>
                <a:latin typeface="Inter Medium" pitchFamily="34" charset="0"/>
                <a:ea typeface="Inter Medium" pitchFamily="34" charset="-122"/>
                <a:cs typeface="Inter Medium" pitchFamily="34" charset="-120"/>
              </a:rPr>
              <a:t>異常呼吸音：ストライダー</a:t>
            </a:r>
            <a:endParaRPr lang="en-US" sz="6100" dirty="0"/>
          </a:p>
        </p:txBody>
      </p:sp>
      <p:sp>
        <p:nvSpPr>
          <p:cNvPr id="3" name="Shape 1"/>
          <p:cNvSpPr/>
          <p:nvPr/>
        </p:nvSpPr>
        <p:spPr>
          <a:xfrm>
            <a:off x="873681" y="2205275"/>
            <a:ext cx="4143594" cy="5305867"/>
          </a:xfrm>
          <a:prstGeom prst="roundRect">
            <a:avLst>
              <a:gd name="adj" fmla="val 3207"/>
            </a:avLst>
          </a:prstGeom>
          <a:solidFill>
            <a:srgbClr val="FFFFFF">
              <a:alpha val="95000"/>
            </a:srgbClr>
          </a:solidFill>
          <a:ln w="38100">
            <a:solidFill>
              <a:srgbClr val="CCCCCC"/>
            </a:solidFill>
            <a:prstDash val="solid"/>
          </a:ln>
        </p:spPr>
        <p:txBody>
          <a:bodyPr/>
          <a:lstStyle/>
          <a:p>
            <a:endParaRPr lang="ja-JP" altLang="en-US" sz="2000"/>
          </a:p>
        </p:txBody>
      </p:sp>
      <p:sp>
        <p:nvSpPr>
          <p:cNvPr id="4" name="Text 2"/>
          <p:cNvSpPr/>
          <p:nvPr/>
        </p:nvSpPr>
        <p:spPr>
          <a:xfrm>
            <a:off x="1223724" y="2555318"/>
            <a:ext cx="3433699" cy="1062523"/>
          </a:xfrm>
          <a:prstGeom prst="rect">
            <a:avLst/>
          </a:prstGeom>
          <a:noFill/>
          <a:ln/>
        </p:spPr>
        <p:txBody>
          <a:bodyPr wrap="square" lIns="0" tIns="0" rIns="0" bIns="0" rtlCol="0" anchor="t"/>
          <a:lstStyle/>
          <a:p>
            <a:pPr marL="0" indent="0" algn="l">
              <a:lnSpc>
                <a:spcPts val="3800"/>
              </a:lnSpc>
              <a:buNone/>
            </a:pPr>
            <a:r>
              <a:rPr lang="en-US" sz="3200" dirty="0">
                <a:solidFill>
                  <a:srgbClr val="030303"/>
                </a:solidFill>
                <a:latin typeface="Inter Medium" pitchFamily="34" charset="0"/>
                <a:ea typeface="Inter Medium" pitchFamily="34" charset="-122"/>
                <a:cs typeface="Inter Medium" pitchFamily="34" charset="-120"/>
              </a:rPr>
              <a:t>緊急性の高い呼吸音</a:t>
            </a:r>
            <a:endParaRPr lang="en-US" sz="3200" dirty="0"/>
          </a:p>
        </p:txBody>
      </p:sp>
      <p:sp>
        <p:nvSpPr>
          <p:cNvPr id="5" name="Text 3"/>
          <p:cNvSpPr/>
          <p:nvPr/>
        </p:nvSpPr>
        <p:spPr>
          <a:xfrm>
            <a:off x="1223724" y="3717607"/>
            <a:ext cx="3433699" cy="3263851"/>
          </a:xfrm>
          <a:prstGeom prst="rect">
            <a:avLst/>
          </a:prstGeom>
          <a:noFill/>
          <a:ln/>
        </p:spPr>
        <p:txBody>
          <a:bodyPr wrap="square" lIns="0" tIns="0" rIns="0" bIns="0" rtlCol="0" anchor="t"/>
          <a:lstStyle/>
          <a:p>
            <a:pPr marL="0" indent="0" algn="l">
              <a:lnSpc>
                <a:spcPts val="3900"/>
              </a:lnSpc>
              <a:buNone/>
            </a:pPr>
            <a:r>
              <a:rPr lang="en-US" sz="2800" dirty="0">
                <a:solidFill>
                  <a:srgbClr val="030303"/>
                </a:solidFill>
                <a:latin typeface="IBM Plex Sans Medium" pitchFamily="34" charset="0"/>
                <a:ea typeface="IBM Plex Sans Medium" pitchFamily="34" charset="-122"/>
                <a:cs typeface="IBM Plex Sans Medium" pitchFamily="34" charset="-120"/>
              </a:rPr>
              <a:t>高音で鋭い吸気音。上気道の狭窄により、吸気時に音が発生する。喉頭炎、気道異物、急性喉頭炎、上気道感染が原因となる。</a:t>
            </a:r>
            <a:endParaRPr lang="en-US" sz="2800" dirty="0"/>
          </a:p>
        </p:txBody>
      </p:sp>
      <p:sp>
        <p:nvSpPr>
          <p:cNvPr id="6" name="Shape 4"/>
          <p:cNvSpPr/>
          <p:nvPr/>
        </p:nvSpPr>
        <p:spPr>
          <a:xfrm>
            <a:off x="5271968" y="2205275"/>
            <a:ext cx="4143594" cy="5305867"/>
          </a:xfrm>
          <a:prstGeom prst="roundRect">
            <a:avLst>
              <a:gd name="adj" fmla="val 3207"/>
            </a:avLst>
          </a:prstGeom>
          <a:solidFill>
            <a:srgbClr val="FFFFFF">
              <a:alpha val="95000"/>
            </a:srgbClr>
          </a:solidFill>
          <a:ln w="38100">
            <a:solidFill>
              <a:srgbClr val="CCCCCC"/>
            </a:solidFill>
            <a:prstDash val="solid"/>
          </a:ln>
        </p:spPr>
        <p:txBody>
          <a:bodyPr/>
          <a:lstStyle/>
          <a:p>
            <a:endParaRPr lang="ja-JP" altLang="en-US" sz="2000"/>
          </a:p>
        </p:txBody>
      </p:sp>
      <p:sp>
        <p:nvSpPr>
          <p:cNvPr id="7" name="Text 5"/>
          <p:cNvSpPr/>
          <p:nvPr/>
        </p:nvSpPr>
        <p:spPr>
          <a:xfrm>
            <a:off x="5622012" y="2555319"/>
            <a:ext cx="3433699" cy="531261"/>
          </a:xfrm>
          <a:prstGeom prst="rect">
            <a:avLst/>
          </a:prstGeom>
          <a:noFill/>
          <a:ln/>
        </p:spPr>
        <p:txBody>
          <a:bodyPr wrap="none" lIns="0" tIns="0" rIns="0" bIns="0" rtlCol="0" anchor="t"/>
          <a:lstStyle/>
          <a:p>
            <a:pPr marL="0" indent="0" algn="l">
              <a:lnSpc>
                <a:spcPts val="3800"/>
              </a:lnSpc>
              <a:buNone/>
            </a:pPr>
            <a:r>
              <a:rPr lang="en-US" sz="3200" dirty="0">
                <a:solidFill>
                  <a:srgbClr val="030303"/>
                </a:solidFill>
                <a:latin typeface="Inter Medium" pitchFamily="34" charset="0"/>
                <a:ea typeface="Inter Medium" pitchFamily="34" charset="-122"/>
                <a:cs typeface="Inter Medium" pitchFamily="34" charset="-120"/>
              </a:rPr>
              <a:t>即座の対応が必要</a:t>
            </a:r>
            <a:endParaRPr lang="en-US" sz="3200" dirty="0"/>
          </a:p>
        </p:txBody>
      </p:sp>
      <p:sp>
        <p:nvSpPr>
          <p:cNvPr id="8" name="Text 6"/>
          <p:cNvSpPr/>
          <p:nvPr/>
        </p:nvSpPr>
        <p:spPr>
          <a:xfrm>
            <a:off x="5622012" y="3230047"/>
            <a:ext cx="3433699" cy="3807826"/>
          </a:xfrm>
          <a:prstGeom prst="rect">
            <a:avLst/>
          </a:prstGeom>
          <a:noFill/>
          <a:ln/>
        </p:spPr>
        <p:txBody>
          <a:bodyPr wrap="square" lIns="0" tIns="0" rIns="0" bIns="0" rtlCol="0" anchor="t"/>
          <a:lstStyle/>
          <a:p>
            <a:pPr marL="0" indent="0" algn="l">
              <a:lnSpc>
                <a:spcPts val="3900"/>
              </a:lnSpc>
              <a:buNone/>
            </a:pPr>
            <a:r>
              <a:rPr lang="en-US" sz="2800" dirty="0">
                <a:solidFill>
                  <a:srgbClr val="030303"/>
                </a:solidFill>
                <a:latin typeface="IBM Plex Sans Medium" pitchFamily="34" charset="0"/>
                <a:ea typeface="IBM Plex Sans Medium" pitchFamily="34" charset="-122"/>
                <a:cs typeface="IBM Plex Sans Medium" pitchFamily="34" charset="-120"/>
              </a:rPr>
              <a:t>ストライダー音は上気道狭窄の兆候であり、早急な対応が必要である。気道異物や喉頭炎が原因の場合、呼吸困難や窒息のリスクがある。</a:t>
            </a:r>
            <a:endParaRPr lang="en-US" sz="2800" dirty="0"/>
          </a:p>
        </p:txBody>
      </p:sp>
      <p:sp>
        <p:nvSpPr>
          <p:cNvPr id="9" name="Shape 7"/>
          <p:cNvSpPr/>
          <p:nvPr/>
        </p:nvSpPr>
        <p:spPr>
          <a:xfrm>
            <a:off x="9670256" y="2205275"/>
            <a:ext cx="4143715" cy="5305867"/>
          </a:xfrm>
          <a:prstGeom prst="roundRect">
            <a:avLst>
              <a:gd name="adj" fmla="val 3207"/>
            </a:avLst>
          </a:prstGeom>
          <a:solidFill>
            <a:srgbClr val="FFFFFF">
              <a:alpha val="95000"/>
            </a:srgbClr>
          </a:solidFill>
          <a:ln w="38100">
            <a:solidFill>
              <a:srgbClr val="CCCCCC"/>
            </a:solidFill>
            <a:prstDash val="solid"/>
          </a:ln>
        </p:spPr>
        <p:txBody>
          <a:bodyPr/>
          <a:lstStyle/>
          <a:p>
            <a:endParaRPr lang="ja-JP" altLang="en-US" sz="2000"/>
          </a:p>
        </p:txBody>
      </p:sp>
      <p:sp>
        <p:nvSpPr>
          <p:cNvPr id="10" name="Text 8"/>
          <p:cNvSpPr/>
          <p:nvPr/>
        </p:nvSpPr>
        <p:spPr>
          <a:xfrm>
            <a:off x="10020300" y="2555319"/>
            <a:ext cx="3433820" cy="531261"/>
          </a:xfrm>
          <a:prstGeom prst="rect">
            <a:avLst/>
          </a:prstGeom>
          <a:noFill/>
          <a:ln/>
        </p:spPr>
        <p:txBody>
          <a:bodyPr wrap="none" lIns="0" tIns="0" rIns="0" bIns="0" rtlCol="0" anchor="t"/>
          <a:lstStyle/>
          <a:p>
            <a:pPr marL="0" indent="0" algn="l">
              <a:lnSpc>
                <a:spcPts val="3800"/>
              </a:lnSpc>
              <a:buNone/>
            </a:pPr>
            <a:r>
              <a:rPr lang="en-US" sz="3200" dirty="0">
                <a:solidFill>
                  <a:srgbClr val="030303"/>
                </a:solidFill>
                <a:latin typeface="Inter Medium" pitchFamily="34" charset="0"/>
                <a:ea typeface="Inter Medium" pitchFamily="34" charset="-122"/>
                <a:cs typeface="Inter Medium" pitchFamily="34" charset="-120"/>
              </a:rPr>
              <a:t>看護アクション</a:t>
            </a:r>
            <a:endParaRPr lang="en-US" sz="3200" dirty="0"/>
          </a:p>
        </p:txBody>
      </p:sp>
      <p:sp>
        <p:nvSpPr>
          <p:cNvPr id="11" name="Text 9"/>
          <p:cNvSpPr/>
          <p:nvPr/>
        </p:nvSpPr>
        <p:spPr>
          <a:xfrm>
            <a:off x="10020300" y="3230047"/>
            <a:ext cx="3433820" cy="3807826"/>
          </a:xfrm>
          <a:prstGeom prst="rect">
            <a:avLst/>
          </a:prstGeom>
          <a:noFill/>
          <a:ln/>
        </p:spPr>
        <p:txBody>
          <a:bodyPr wrap="square" lIns="0" tIns="0" rIns="0" bIns="0" rtlCol="0" anchor="t"/>
          <a:lstStyle/>
          <a:p>
            <a:pPr marL="0" indent="0" algn="l">
              <a:lnSpc>
                <a:spcPts val="3900"/>
              </a:lnSpc>
              <a:buNone/>
            </a:pPr>
            <a:r>
              <a:rPr lang="en-US" sz="2800" dirty="0">
                <a:solidFill>
                  <a:srgbClr val="030303"/>
                </a:solidFill>
                <a:latin typeface="IBM Plex Sans Medium" pitchFamily="34" charset="0"/>
                <a:ea typeface="IBM Plex Sans Medium" pitchFamily="34" charset="-122"/>
                <a:cs typeface="IBM Plex Sans Medium" pitchFamily="34" charset="-120"/>
              </a:rPr>
              <a:t>気道確保を最優先に行い、モニタリングと酸素療法が重要である。患者の呼吸状態が急変する可能性があるため、継続的な観察が必要である。</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877491" y="1117283"/>
            <a:ext cx="10968157" cy="979408"/>
          </a:xfrm>
          <a:prstGeom prst="rect">
            <a:avLst/>
          </a:prstGeom>
          <a:noFill/>
          <a:ln/>
        </p:spPr>
        <p:txBody>
          <a:bodyPr wrap="none" lIns="0" tIns="0" rIns="0" bIns="0" rtlCol="0" anchor="t"/>
          <a:lstStyle/>
          <a:p>
            <a:pPr marL="0" indent="0" algn="l">
              <a:lnSpc>
                <a:spcPts val="7700"/>
              </a:lnSpc>
              <a:buNone/>
            </a:pPr>
            <a:r>
              <a:rPr lang="en-US" sz="6150" dirty="0">
                <a:solidFill>
                  <a:srgbClr val="1B1B27"/>
                </a:solidFill>
                <a:latin typeface="Inter Medium" pitchFamily="34" charset="0"/>
                <a:ea typeface="Inter Medium" pitchFamily="34" charset="-122"/>
                <a:cs typeface="Inter Medium" pitchFamily="34" charset="-120"/>
              </a:rPr>
              <a:t>視診での観察：努力呼吸の兆候</a:t>
            </a:r>
            <a:endParaRPr lang="en-US" sz="6150" dirty="0"/>
          </a:p>
        </p:txBody>
      </p:sp>
      <p:sp>
        <p:nvSpPr>
          <p:cNvPr id="3" name="Shape 1"/>
          <p:cNvSpPr/>
          <p:nvPr/>
        </p:nvSpPr>
        <p:spPr>
          <a:xfrm>
            <a:off x="877491" y="2259704"/>
            <a:ext cx="4082891" cy="4964055"/>
          </a:xfrm>
          <a:prstGeom prst="roundRect">
            <a:avLst>
              <a:gd name="adj" fmla="val 3224"/>
            </a:avLst>
          </a:prstGeom>
          <a:solidFill>
            <a:srgbClr val="FFFFFF">
              <a:alpha val="95000"/>
            </a:srgbClr>
          </a:solidFill>
          <a:ln w="38100">
            <a:solidFill>
              <a:srgbClr val="CCCCCC"/>
            </a:solidFill>
            <a:prstDash val="solid"/>
          </a:ln>
        </p:spPr>
        <p:txBody>
          <a:bodyPr/>
          <a:lstStyle/>
          <a:p>
            <a:endParaRPr lang="ja-JP" altLang="en-US" sz="2000"/>
          </a:p>
        </p:txBody>
      </p:sp>
      <p:sp>
        <p:nvSpPr>
          <p:cNvPr id="4" name="Text 2"/>
          <p:cNvSpPr/>
          <p:nvPr/>
        </p:nvSpPr>
        <p:spPr>
          <a:xfrm>
            <a:off x="1228963" y="2611176"/>
            <a:ext cx="3379946" cy="553881"/>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肩呼吸</a:t>
            </a:r>
            <a:endParaRPr lang="en-US" sz="3200" dirty="0"/>
          </a:p>
        </p:txBody>
      </p:sp>
      <p:sp>
        <p:nvSpPr>
          <p:cNvPr id="5" name="Text 3"/>
          <p:cNvSpPr/>
          <p:nvPr/>
        </p:nvSpPr>
        <p:spPr>
          <a:xfrm>
            <a:off x="1228963" y="3288881"/>
            <a:ext cx="3379946" cy="3402469"/>
          </a:xfrm>
          <a:prstGeom prst="rect">
            <a:avLst/>
          </a:prstGeom>
          <a:noFill/>
          <a:ln/>
        </p:spPr>
        <p:txBody>
          <a:bodyPr wrap="square" lIns="0" tIns="0" rIns="0" bIns="0" rtlCol="0" anchor="t"/>
          <a:lstStyle/>
          <a:p>
            <a:pPr marL="0" indent="0" algn="l">
              <a:lnSpc>
                <a:spcPts val="3900"/>
              </a:lnSpc>
              <a:buNone/>
            </a:pPr>
            <a:r>
              <a:rPr lang="en-US" sz="2800" dirty="0">
                <a:solidFill>
                  <a:srgbClr val="030303"/>
                </a:solidFill>
                <a:latin typeface="IBM Plex Sans Medium" pitchFamily="34" charset="0"/>
                <a:ea typeface="IBM Plex Sans Medium" pitchFamily="34" charset="-122"/>
                <a:cs typeface="IBM Plex Sans Medium" pitchFamily="34" charset="-120"/>
              </a:rPr>
              <a:t>呼吸時に肩や胸部の筋肉が顕著に動く。通常より強い筋肉を使って呼吸をしている状態で、呼吸困難の進行を示唆する。</a:t>
            </a:r>
            <a:endParaRPr lang="en-US" sz="2800" dirty="0"/>
          </a:p>
        </p:txBody>
      </p:sp>
      <p:sp>
        <p:nvSpPr>
          <p:cNvPr id="6" name="Shape 4"/>
          <p:cNvSpPr/>
          <p:nvPr/>
        </p:nvSpPr>
        <p:spPr>
          <a:xfrm>
            <a:off x="5273754" y="2259704"/>
            <a:ext cx="4082891" cy="4964055"/>
          </a:xfrm>
          <a:prstGeom prst="roundRect">
            <a:avLst>
              <a:gd name="adj" fmla="val 3224"/>
            </a:avLst>
          </a:prstGeom>
          <a:solidFill>
            <a:srgbClr val="FFFFFF">
              <a:alpha val="95000"/>
            </a:srgbClr>
          </a:solidFill>
          <a:ln w="38100">
            <a:solidFill>
              <a:srgbClr val="CCCCCC"/>
            </a:solidFill>
            <a:prstDash val="solid"/>
          </a:ln>
        </p:spPr>
        <p:txBody>
          <a:bodyPr/>
          <a:lstStyle/>
          <a:p>
            <a:endParaRPr lang="ja-JP" altLang="en-US" sz="2000"/>
          </a:p>
        </p:txBody>
      </p:sp>
      <p:sp>
        <p:nvSpPr>
          <p:cNvPr id="7" name="Text 5"/>
          <p:cNvSpPr/>
          <p:nvPr/>
        </p:nvSpPr>
        <p:spPr>
          <a:xfrm>
            <a:off x="5625227" y="2611176"/>
            <a:ext cx="3379946" cy="553881"/>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鼻翼呼吸</a:t>
            </a:r>
            <a:endParaRPr lang="en-US" sz="3200" dirty="0"/>
          </a:p>
        </p:txBody>
      </p:sp>
      <p:sp>
        <p:nvSpPr>
          <p:cNvPr id="8" name="Text 6"/>
          <p:cNvSpPr/>
          <p:nvPr/>
        </p:nvSpPr>
        <p:spPr>
          <a:xfrm>
            <a:off x="5625227" y="3288881"/>
            <a:ext cx="3379946" cy="3402469"/>
          </a:xfrm>
          <a:prstGeom prst="rect">
            <a:avLst/>
          </a:prstGeom>
          <a:noFill/>
          <a:ln/>
        </p:spPr>
        <p:txBody>
          <a:bodyPr wrap="square" lIns="0" tIns="0" rIns="0" bIns="0" rtlCol="0" anchor="t"/>
          <a:lstStyle/>
          <a:p>
            <a:pPr marL="0" indent="0" algn="l">
              <a:lnSpc>
                <a:spcPts val="3900"/>
              </a:lnSpc>
              <a:buNone/>
            </a:pPr>
            <a:r>
              <a:rPr lang="en-US" sz="2800" dirty="0">
                <a:solidFill>
                  <a:srgbClr val="030303"/>
                </a:solidFill>
                <a:latin typeface="IBM Plex Sans Medium" pitchFamily="34" charset="0"/>
                <a:ea typeface="IBM Plex Sans Medium" pitchFamily="34" charset="-122"/>
                <a:cs typeface="IBM Plex Sans Medium" pitchFamily="34" charset="-120"/>
              </a:rPr>
              <a:t>鼻の翼が広がる現象。酸素摂取量を増やそうとする代償機転であり、呼吸困難の初期兆候として重要な観察ポイントである。</a:t>
            </a:r>
            <a:endParaRPr lang="en-US" sz="2800" dirty="0"/>
          </a:p>
        </p:txBody>
      </p:sp>
      <p:sp>
        <p:nvSpPr>
          <p:cNvPr id="9" name="Shape 7"/>
          <p:cNvSpPr/>
          <p:nvPr/>
        </p:nvSpPr>
        <p:spPr>
          <a:xfrm>
            <a:off x="9670018" y="2259704"/>
            <a:ext cx="4082891" cy="4964055"/>
          </a:xfrm>
          <a:prstGeom prst="roundRect">
            <a:avLst>
              <a:gd name="adj" fmla="val 3224"/>
            </a:avLst>
          </a:prstGeom>
          <a:solidFill>
            <a:srgbClr val="FFFFFF">
              <a:alpha val="95000"/>
            </a:srgbClr>
          </a:solidFill>
          <a:ln w="38100">
            <a:solidFill>
              <a:srgbClr val="CCCCCC"/>
            </a:solidFill>
            <a:prstDash val="solid"/>
          </a:ln>
        </p:spPr>
        <p:txBody>
          <a:bodyPr/>
          <a:lstStyle/>
          <a:p>
            <a:endParaRPr lang="ja-JP" altLang="en-US" sz="2000"/>
          </a:p>
        </p:txBody>
      </p:sp>
      <p:sp>
        <p:nvSpPr>
          <p:cNvPr id="10" name="Text 8"/>
          <p:cNvSpPr/>
          <p:nvPr/>
        </p:nvSpPr>
        <p:spPr>
          <a:xfrm>
            <a:off x="10021491" y="2611176"/>
            <a:ext cx="3379946" cy="553881"/>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呼吸補助筋の使用</a:t>
            </a:r>
            <a:endParaRPr lang="en-US" sz="3200" dirty="0"/>
          </a:p>
        </p:txBody>
      </p:sp>
      <p:sp>
        <p:nvSpPr>
          <p:cNvPr id="11" name="Text 9"/>
          <p:cNvSpPr/>
          <p:nvPr/>
        </p:nvSpPr>
        <p:spPr>
          <a:xfrm>
            <a:off x="10021491" y="3288881"/>
            <a:ext cx="3379946" cy="2835391"/>
          </a:xfrm>
          <a:prstGeom prst="rect">
            <a:avLst/>
          </a:prstGeom>
          <a:noFill/>
          <a:ln/>
        </p:spPr>
        <p:txBody>
          <a:bodyPr wrap="square" lIns="0" tIns="0" rIns="0" bIns="0" rtlCol="0" anchor="t"/>
          <a:lstStyle/>
          <a:p>
            <a:pPr marL="0" indent="0" algn="l">
              <a:lnSpc>
                <a:spcPts val="3900"/>
              </a:lnSpc>
              <a:buNone/>
            </a:pPr>
            <a:r>
              <a:rPr lang="en-US" sz="2800" dirty="0">
                <a:solidFill>
                  <a:srgbClr val="030303"/>
                </a:solidFill>
                <a:latin typeface="IBM Plex Sans Medium" pitchFamily="34" charset="0"/>
                <a:ea typeface="IBM Plex Sans Medium" pitchFamily="34" charset="-122"/>
                <a:cs typeface="IBM Plex Sans Medium" pitchFamily="34" charset="-120"/>
              </a:rPr>
              <a:t>喉部や胸部の筋肉が強く動く。緊急の対応が必要で、酸素投与や体位変更、気道確保が必要な場合がある。</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830104" y="816531"/>
            <a:ext cx="8084820" cy="926425"/>
          </a:xfrm>
          <a:prstGeom prst="rect">
            <a:avLst/>
          </a:prstGeom>
          <a:noFill/>
          <a:ln/>
        </p:spPr>
        <p:txBody>
          <a:bodyPr wrap="none" lIns="0" tIns="0" rIns="0" bIns="0" rtlCol="0" anchor="t"/>
          <a:lstStyle/>
          <a:p>
            <a:pPr marL="0" indent="0" algn="l">
              <a:lnSpc>
                <a:spcPts val="7250"/>
              </a:lnSpc>
              <a:buNone/>
            </a:pPr>
            <a:r>
              <a:rPr lang="en-US" sz="5800" dirty="0">
                <a:solidFill>
                  <a:srgbClr val="1B1B27"/>
                </a:solidFill>
                <a:latin typeface="Inter Medium" pitchFamily="34" charset="0"/>
                <a:ea typeface="Inter Medium" pitchFamily="34" charset="-122"/>
                <a:cs typeface="Inter Medium" pitchFamily="34" charset="-120"/>
              </a:rPr>
              <a:t>チアノーゼの観察と対応</a:t>
            </a:r>
            <a:endParaRPr lang="en-US" sz="5800" dirty="0"/>
          </a:p>
        </p:txBody>
      </p:sp>
      <p:sp>
        <p:nvSpPr>
          <p:cNvPr id="3" name="Text 1"/>
          <p:cNvSpPr/>
          <p:nvPr/>
        </p:nvSpPr>
        <p:spPr>
          <a:xfrm>
            <a:off x="830104" y="2484120"/>
            <a:ext cx="3705820" cy="463272"/>
          </a:xfrm>
          <a:prstGeom prst="rect">
            <a:avLst/>
          </a:prstGeom>
          <a:noFill/>
          <a:ln/>
        </p:spPr>
        <p:txBody>
          <a:bodyPr wrap="none" lIns="0" tIns="0" rIns="0" bIns="0" rtlCol="0" anchor="t"/>
          <a:lstStyle/>
          <a:p>
            <a:pPr marL="0" indent="0" algn="l">
              <a:lnSpc>
                <a:spcPts val="3600"/>
              </a:lnSpc>
              <a:buNone/>
            </a:pPr>
            <a:r>
              <a:rPr lang="en-US" sz="3200" dirty="0">
                <a:solidFill>
                  <a:srgbClr val="1B1B27"/>
                </a:solidFill>
                <a:latin typeface="Inter Medium" pitchFamily="34" charset="0"/>
                <a:ea typeface="Inter Medium" pitchFamily="34" charset="-122"/>
                <a:cs typeface="Inter Medium" pitchFamily="34" charset="-120"/>
              </a:rPr>
              <a:t>末梢チアノーゼ</a:t>
            </a:r>
            <a:endParaRPr lang="en-US" sz="3200" dirty="0"/>
          </a:p>
        </p:txBody>
      </p:sp>
      <p:sp>
        <p:nvSpPr>
          <p:cNvPr id="4" name="Text 2"/>
          <p:cNvSpPr/>
          <p:nvPr/>
        </p:nvSpPr>
        <p:spPr>
          <a:xfrm>
            <a:off x="830104" y="3243858"/>
            <a:ext cx="5438775" cy="1423035"/>
          </a:xfrm>
          <a:prstGeom prst="rect">
            <a:avLst/>
          </a:prstGeom>
          <a:noFill/>
          <a:ln/>
        </p:spPr>
        <p:txBody>
          <a:bodyPr wrap="square" lIns="0" tIns="0" rIns="0" bIns="0" rtlCol="0" anchor="t"/>
          <a:lstStyle/>
          <a:p>
            <a:pPr marL="0" indent="0" algn="l">
              <a:lnSpc>
                <a:spcPts val="3700"/>
              </a:lnSpc>
              <a:buNone/>
            </a:pPr>
            <a:r>
              <a:rPr lang="en-US" sz="2400" dirty="0">
                <a:solidFill>
                  <a:srgbClr val="030303"/>
                </a:solidFill>
                <a:latin typeface="IBM Plex Sans Medium" pitchFamily="34" charset="0"/>
                <a:ea typeface="IBM Plex Sans Medium" pitchFamily="34" charset="-122"/>
                <a:cs typeface="IBM Plex Sans Medium" pitchFamily="34" charset="-120"/>
              </a:rPr>
              <a:t>手足の指先が紫色になる状態。主に循環不良によることが多く、体温低下や血流障害が原因となる。</a:t>
            </a:r>
            <a:endParaRPr lang="en-US" sz="2400" dirty="0"/>
          </a:p>
        </p:txBody>
      </p:sp>
      <p:sp>
        <p:nvSpPr>
          <p:cNvPr id="5" name="Text 3"/>
          <p:cNvSpPr/>
          <p:nvPr/>
        </p:nvSpPr>
        <p:spPr>
          <a:xfrm>
            <a:off x="830104" y="4963358"/>
            <a:ext cx="3705820" cy="463272"/>
          </a:xfrm>
          <a:prstGeom prst="rect">
            <a:avLst/>
          </a:prstGeom>
          <a:noFill/>
          <a:ln/>
        </p:spPr>
        <p:txBody>
          <a:bodyPr wrap="none" lIns="0" tIns="0" rIns="0" bIns="0" rtlCol="0" anchor="t"/>
          <a:lstStyle/>
          <a:p>
            <a:pPr marL="0" indent="0" algn="l">
              <a:lnSpc>
                <a:spcPts val="3600"/>
              </a:lnSpc>
              <a:buNone/>
            </a:pPr>
            <a:r>
              <a:rPr lang="en-US" sz="3200" dirty="0">
                <a:solidFill>
                  <a:srgbClr val="1B1B27"/>
                </a:solidFill>
                <a:latin typeface="Inter Medium" pitchFamily="34" charset="0"/>
                <a:ea typeface="Inter Medium" pitchFamily="34" charset="-122"/>
                <a:cs typeface="Inter Medium" pitchFamily="34" charset="-120"/>
              </a:rPr>
              <a:t>中心性チアノーゼ</a:t>
            </a:r>
            <a:endParaRPr lang="en-US" sz="3200" dirty="0"/>
          </a:p>
        </p:txBody>
      </p:sp>
      <p:sp>
        <p:nvSpPr>
          <p:cNvPr id="6" name="Text 4"/>
          <p:cNvSpPr/>
          <p:nvPr/>
        </p:nvSpPr>
        <p:spPr>
          <a:xfrm>
            <a:off x="830104" y="5723096"/>
            <a:ext cx="5438775" cy="1423035"/>
          </a:xfrm>
          <a:prstGeom prst="rect">
            <a:avLst/>
          </a:prstGeom>
          <a:noFill/>
          <a:ln/>
        </p:spPr>
        <p:txBody>
          <a:bodyPr wrap="square" lIns="0" tIns="0" rIns="0" bIns="0" rtlCol="0" anchor="t"/>
          <a:lstStyle/>
          <a:p>
            <a:pPr marL="0" indent="0" algn="l">
              <a:lnSpc>
                <a:spcPts val="3700"/>
              </a:lnSpc>
              <a:buNone/>
            </a:pPr>
            <a:r>
              <a:rPr lang="en-US" sz="2400" dirty="0">
                <a:solidFill>
                  <a:srgbClr val="030303"/>
                </a:solidFill>
                <a:latin typeface="IBM Plex Sans Medium" pitchFamily="34" charset="0"/>
                <a:ea typeface="IBM Plex Sans Medium" pitchFamily="34" charset="-122"/>
                <a:cs typeface="IBM Plex Sans Medium" pitchFamily="34" charset="-120"/>
              </a:rPr>
              <a:t>唇、顔、舌が青紫色に見える状態。酸素飽和度の低下を示し、緊急の酸素療法が必要な兆候である。</a:t>
            </a:r>
            <a:endParaRPr lang="en-US" sz="2400" dirty="0"/>
          </a:p>
        </p:txBody>
      </p:sp>
      <p:sp>
        <p:nvSpPr>
          <p:cNvPr id="7" name="Text 5"/>
          <p:cNvSpPr/>
          <p:nvPr/>
        </p:nvSpPr>
        <p:spPr>
          <a:xfrm>
            <a:off x="6999684" y="2484120"/>
            <a:ext cx="3705820" cy="463272"/>
          </a:xfrm>
          <a:prstGeom prst="rect">
            <a:avLst/>
          </a:prstGeom>
          <a:noFill/>
          <a:ln/>
        </p:spPr>
        <p:txBody>
          <a:bodyPr wrap="none" lIns="0" tIns="0" rIns="0" bIns="0" rtlCol="0" anchor="t"/>
          <a:lstStyle/>
          <a:p>
            <a:pPr marL="0" indent="0" algn="l">
              <a:lnSpc>
                <a:spcPts val="3600"/>
              </a:lnSpc>
              <a:buNone/>
            </a:pPr>
            <a:r>
              <a:rPr lang="en-US" sz="3200" dirty="0">
                <a:solidFill>
                  <a:srgbClr val="1B1B27"/>
                </a:solidFill>
                <a:latin typeface="Inter Medium" pitchFamily="34" charset="0"/>
                <a:ea typeface="Inter Medium" pitchFamily="34" charset="-122"/>
                <a:cs typeface="Inter Medium" pitchFamily="34" charset="-120"/>
              </a:rPr>
              <a:t>看護対応</a:t>
            </a:r>
            <a:endParaRPr lang="en-US" sz="3200" dirty="0"/>
          </a:p>
        </p:txBody>
      </p:sp>
      <p:sp>
        <p:nvSpPr>
          <p:cNvPr id="8" name="Text 6"/>
          <p:cNvSpPr/>
          <p:nvPr/>
        </p:nvSpPr>
        <p:spPr>
          <a:xfrm>
            <a:off x="6999684" y="3243858"/>
            <a:ext cx="6808113" cy="1423035"/>
          </a:xfrm>
          <a:prstGeom prst="rect">
            <a:avLst/>
          </a:prstGeom>
          <a:noFill/>
          <a:ln/>
        </p:spPr>
        <p:txBody>
          <a:bodyPr wrap="square" lIns="0" tIns="0" rIns="0" bIns="0" rtlCol="0" anchor="t"/>
          <a:lstStyle/>
          <a:p>
            <a:pPr marL="0" indent="0" algn="l">
              <a:lnSpc>
                <a:spcPts val="3700"/>
              </a:lnSpc>
              <a:buNone/>
            </a:pPr>
            <a:r>
              <a:rPr lang="en-US" sz="2400" dirty="0">
                <a:solidFill>
                  <a:srgbClr val="030303"/>
                </a:solidFill>
                <a:latin typeface="IBM Plex Sans Medium" pitchFamily="34" charset="0"/>
                <a:ea typeface="IBM Plex Sans Medium" pitchFamily="34" charset="-122"/>
                <a:cs typeface="IBM Plex Sans Medium" pitchFamily="34" charset="-120"/>
              </a:rPr>
              <a:t>中心性チアノーゼは生命に関わる状態のため、速やかに酸素投与を開始する。酸素飽和度の測定を行い、体位変更により呼吸状態の改善を図る。</a:t>
            </a:r>
            <a:endParaRPr lang="en-US" sz="2400" dirty="0"/>
          </a:p>
        </p:txBody>
      </p:sp>
      <p:sp>
        <p:nvSpPr>
          <p:cNvPr id="9" name="Text 7"/>
          <p:cNvSpPr/>
          <p:nvPr/>
        </p:nvSpPr>
        <p:spPr>
          <a:xfrm>
            <a:off x="6999684" y="4933712"/>
            <a:ext cx="6808113" cy="1423035"/>
          </a:xfrm>
          <a:prstGeom prst="rect">
            <a:avLst/>
          </a:prstGeom>
          <a:noFill/>
          <a:ln/>
        </p:spPr>
        <p:txBody>
          <a:bodyPr wrap="square" lIns="0" tIns="0" rIns="0" bIns="0" rtlCol="0" anchor="t"/>
          <a:lstStyle/>
          <a:p>
            <a:pPr marL="0" indent="0" algn="l">
              <a:lnSpc>
                <a:spcPts val="3700"/>
              </a:lnSpc>
              <a:buNone/>
            </a:pPr>
            <a:r>
              <a:rPr lang="en-US" sz="2400" dirty="0">
                <a:solidFill>
                  <a:srgbClr val="030303"/>
                </a:solidFill>
                <a:latin typeface="IBM Plex Sans Medium" pitchFamily="34" charset="0"/>
                <a:ea typeface="IBM Plex Sans Medium" pitchFamily="34" charset="-122"/>
                <a:cs typeface="IBM Plex Sans Medium" pitchFamily="34" charset="-120"/>
              </a:rPr>
              <a:t>チアノーゼの発現を確認したら、速やかに酸素療法を開始し、必要に応じて心肺蘇生法（CPR）を準備する。</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883444" y="867727"/>
            <a:ext cx="8676680" cy="986076"/>
          </a:xfrm>
          <a:prstGeom prst="rect">
            <a:avLst/>
          </a:prstGeom>
          <a:noFill/>
          <a:ln/>
        </p:spPr>
        <p:txBody>
          <a:bodyPr wrap="none" lIns="0" tIns="0" rIns="0" bIns="0" rtlCol="0" anchor="t"/>
          <a:lstStyle/>
          <a:p>
            <a:pPr marL="0" indent="0" algn="l">
              <a:lnSpc>
                <a:spcPts val="7750"/>
              </a:lnSpc>
              <a:buNone/>
            </a:pPr>
            <a:r>
              <a:rPr lang="en-US" sz="6200" dirty="0">
                <a:solidFill>
                  <a:srgbClr val="1B1B27"/>
                </a:solidFill>
                <a:latin typeface="Inter Medium" pitchFamily="34" charset="0"/>
                <a:ea typeface="Inter Medium" pitchFamily="34" charset="-122"/>
                <a:cs typeface="Inter Medium" pitchFamily="34" charset="-120"/>
              </a:rPr>
              <a:t>三脚位の意義と看護対応</a:t>
            </a:r>
            <a:endParaRPr lang="en-US" sz="6200" dirty="0"/>
          </a:p>
        </p:txBody>
      </p:sp>
      <p:sp>
        <p:nvSpPr>
          <p:cNvPr id="3" name="Shape 1"/>
          <p:cNvSpPr/>
          <p:nvPr/>
        </p:nvSpPr>
        <p:spPr>
          <a:xfrm>
            <a:off x="883444" y="2145200"/>
            <a:ext cx="4196800" cy="5418195"/>
          </a:xfrm>
          <a:prstGeom prst="roundRect">
            <a:avLst>
              <a:gd name="adj" fmla="val 18573"/>
            </a:avLst>
          </a:prstGeom>
          <a:solidFill>
            <a:srgbClr val="E6E6E6"/>
          </a:solidFill>
          <a:ln w="15240">
            <a:solidFill>
              <a:srgbClr val="CCCCCC"/>
            </a:solidFill>
            <a:prstDash val="solid"/>
          </a:ln>
        </p:spPr>
        <p:txBody>
          <a:bodyPr/>
          <a:lstStyle/>
          <a:p>
            <a:endParaRPr lang="ja-JP" altLang="en-US" sz="2000"/>
          </a:p>
        </p:txBody>
      </p:sp>
      <p:sp>
        <p:nvSpPr>
          <p:cNvPr id="4" name="Text 2"/>
          <p:cNvSpPr/>
          <p:nvPr/>
        </p:nvSpPr>
        <p:spPr>
          <a:xfrm>
            <a:off x="1214199" y="2475955"/>
            <a:ext cx="3515920" cy="547679"/>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三脚位とは</a:t>
            </a:r>
            <a:endParaRPr lang="en-US" sz="3200" dirty="0"/>
          </a:p>
        </p:txBody>
      </p:sp>
      <p:sp>
        <p:nvSpPr>
          <p:cNvPr id="5" name="Text 3"/>
          <p:cNvSpPr/>
          <p:nvPr/>
        </p:nvSpPr>
        <p:spPr>
          <a:xfrm>
            <a:off x="1214199" y="3158303"/>
            <a:ext cx="3515920" cy="2803860"/>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呼吸困難時に前かがみの姿勢を取ること。両手を膝や椅子の肘掛けに置き、上半身を前傾させる体位である。</a:t>
            </a:r>
            <a:endParaRPr lang="en-US" sz="2800" dirty="0"/>
          </a:p>
        </p:txBody>
      </p:sp>
      <p:sp>
        <p:nvSpPr>
          <p:cNvPr id="6" name="Shape 4"/>
          <p:cNvSpPr/>
          <p:nvPr/>
        </p:nvSpPr>
        <p:spPr>
          <a:xfrm>
            <a:off x="5276374" y="2145200"/>
            <a:ext cx="4196922" cy="5418195"/>
          </a:xfrm>
          <a:prstGeom prst="roundRect">
            <a:avLst>
              <a:gd name="adj" fmla="val 18573"/>
            </a:avLst>
          </a:prstGeom>
          <a:solidFill>
            <a:srgbClr val="E6E6E6"/>
          </a:solidFill>
          <a:ln w="15240">
            <a:solidFill>
              <a:srgbClr val="CCCCCC"/>
            </a:solidFill>
            <a:prstDash val="solid"/>
          </a:ln>
        </p:spPr>
        <p:txBody>
          <a:bodyPr/>
          <a:lstStyle/>
          <a:p>
            <a:endParaRPr lang="ja-JP" altLang="en-US" sz="2000"/>
          </a:p>
        </p:txBody>
      </p:sp>
      <p:sp>
        <p:nvSpPr>
          <p:cNvPr id="7" name="Text 5"/>
          <p:cNvSpPr/>
          <p:nvPr/>
        </p:nvSpPr>
        <p:spPr>
          <a:xfrm>
            <a:off x="5607128" y="2475955"/>
            <a:ext cx="3516043" cy="547679"/>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生理学的意義</a:t>
            </a:r>
            <a:endParaRPr lang="en-US" sz="3200" dirty="0"/>
          </a:p>
        </p:txBody>
      </p:sp>
      <p:sp>
        <p:nvSpPr>
          <p:cNvPr id="8" name="Text 6"/>
          <p:cNvSpPr/>
          <p:nvPr/>
        </p:nvSpPr>
        <p:spPr>
          <a:xfrm>
            <a:off x="5607128" y="3158303"/>
            <a:ext cx="3516043" cy="3364632"/>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呼吸補助筋を効率的に使用でき、横隔膜の動きが改善される。気道の開通性が向上し、酸素供給が改善される効果がある。</a:t>
            </a:r>
            <a:endParaRPr lang="en-US" sz="2800" dirty="0"/>
          </a:p>
        </p:txBody>
      </p:sp>
      <p:sp>
        <p:nvSpPr>
          <p:cNvPr id="9" name="Shape 7"/>
          <p:cNvSpPr/>
          <p:nvPr/>
        </p:nvSpPr>
        <p:spPr>
          <a:xfrm>
            <a:off x="9669423" y="2145200"/>
            <a:ext cx="4196800" cy="5418195"/>
          </a:xfrm>
          <a:prstGeom prst="roundRect">
            <a:avLst>
              <a:gd name="adj" fmla="val 18573"/>
            </a:avLst>
          </a:prstGeom>
          <a:solidFill>
            <a:srgbClr val="E6E6E6"/>
          </a:solidFill>
          <a:ln w="15240">
            <a:solidFill>
              <a:srgbClr val="CCCCCC"/>
            </a:solidFill>
            <a:prstDash val="solid"/>
          </a:ln>
        </p:spPr>
        <p:txBody>
          <a:bodyPr/>
          <a:lstStyle/>
          <a:p>
            <a:endParaRPr lang="ja-JP" altLang="en-US" sz="2000"/>
          </a:p>
        </p:txBody>
      </p:sp>
      <p:sp>
        <p:nvSpPr>
          <p:cNvPr id="10" name="Text 8"/>
          <p:cNvSpPr/>
          <p:nvPr/>
        </p:nvSpPr>
        <p:spPr>
          <a:xfrm>
            <a:off x="10000178" y="2475955"/>
            <a:ext cx="3515920" cy="547679"/>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看護の視点</a:t>
            </a:r>
            <a:endParaRPr lang="en-US" sz="3200" dirty="0"/>
          </a:p>
        </p:txBody>
      </p:sp>
      <p:sp>
        <p:nvSpPr>
          <p:cNvPr id="11" name="Text 9"/>
          <p:cNvSpPr/>
          <p:nvPr/>
        </p:nvSpPr>
        <p:spPr>
          <a:xfrm>
            <a:off x="10000178" y="3158303"/>
            <a:ext cx="3515920" cy="3925404"/>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患者が自然に三脚位を取る場合は、その体位を維持できるよう環境を整える。無理に仰臥位にせず、患者が楽な体位を保てるよう支援する。</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684014" y="575207"/>
            <a:ext cx="6108144" cy="763429"/>
          </a:xfrm>
          <a:prstGeom prst="rect">
            <a:avLst/>
          </a:prstGeom>
          <a:noFill/>
          <a:ln/>
        </p:spPr>
        <p:txBody>
          <a:bodyPr wrap="none" lIns="0" tIns="0" rIns="0" bIns="0" rtlCol="0" anchor="t"/>
          <a:lstStyle/>
          <a:p>
            <a:pPr marL="0" indent="0" algn="l">
              <a:lnSpc>
                <a:spcPts val="6000"/>
              </a:lnSpc>
              <a:buNone/>
            </a:pPr>
            <a:r>
              <a:rPr lang="en-US" sz="4800" dirty="0">
                <a:solidFill>
                  <a:srgbClr val="1B1B27"/>
                </a:solidFill>
                <a:latin typeface="Inter Medium" pitchFamily="34" charset="0"/>
                <a:ea typeface="Inter Medium" pitchFamily="34" charset="-122"/>
                <a:cs typeface="Inter Medium" pitchFamily="34" charset="-120"/>
              </a:rPr>
              <a:t>胸部の引き込み現象</a:t>
            </a:r>
            <a:endParaRPr lang="en-US" sz="4800" dirty="0"/>
          </a:p>
        </p:txBody>
      </p:sp>
      <p:sp>
        <p:nvSpPr>
          <p:cNvPr id="3" name="Text 1"/>
          <p:cNvSpPr/>
          <p:nvPr/>
        </p:nvSpPr>
        <p:spPr>
          <a:xfrm>
            <a:off x="683597" y="1692729"/>
            <a:ext cx="13262372" cy="781764"/>
          </a:xfrm>
          <a:prstGeom prst="rect">
            <a:avLst/>
          </a:prstGeom>
          <a:noFill/>
          <a:ln/>
        </p:spPr>
        <p:txBody>
          <a:bodyPr wrap="square" lIns="0" tIns="0" rIns="0" bIns="0" rtlCol="0" anchor="t"/>
          <a:lstStyle/>
          <a:p>
            <a:pPr marL="0" indent="0" algn="l">
              <a:lnSpc>
                <a:spcPts val="3050"/>
              </a:lnSpc>
              <a:buNone/>
            </a:pPr>
            <a:r>
              <a:rPr lang="en-US" sz="2800" dirty="0">
                <a:solidFill>
                  <a:srgbClr val="030303"/>
                </a:solidFill>
                <a:latin typeface="IBM Plex Sans Medium" pitchFamily="34" charset="0"/>
                <a:ea typeface="IBM Plex Sans Medium" pitchFamily="34" charset="-122"/>
                <a:cs typeface="IBM Plex Sans Medium" pitchFamily="34" charset="-120"/>
              </a:rPr>
              <a:t>呼吸困難時に見られる重要な観察ポイントである。肋間や鎖骨上部が引き込まれる現象は、呼吸がしづらい状態や呼吸不全の進行を示唆する。</a:t>
            </a:r>
            <a:endParaRPr lang="en-US" sz="2800" dirty="0"/>
          </a:p>
        </p:txBody>
      </p:sp>
      <p:sp>
        <p:nvSpPr>
          <p:cNvPr id="4" name="Shape 2"/>
          <p:cNvSpPr/>
          <p:nvPr/>
        </p:nvSpPr>
        <p:spPr>
          <a:xfrm>
            <a:off x="699075" y="5317706"/>
            <a:ext cx="13262372" cy="30480"/>
          </a:xfrm>
          <a:prstGeom prst="roundRect">
            <a:avLst>
              <a:gd name="adj" fmla="val 336675"/>
            </a:avLst>
          </a:prstGeom>
          <a:solidFill>
            <a:srgbClr val="CCCCCC"/>
          </a:solidFill>
          <a:ln/>
        </p:spPr>
        <p:txBody>
          <a:bodyPr/>
          <a:lstStyle/>
          <a:p>
            <a:endParaRPr lang="ja-JP" altLang="en-US" sz="2800"/>
          </a:p>
        </p:txBody>
      </p:sp>
      <p:sp>
        <p:nvSpPr>
          <p:cNvPr id="5" name="Shape 3"/>
          <p:cNvSpPr/>
          <p:nvPr/>
        </p:nvSpPr>
        <p:spPr>
          <a:xfrm>
            <a:off x="3922930" y="4584817"/>
            <a:ext cx="30480" cy="732949"/>
          </a:xfrm>
          <a:prstGeom prst="roundRect">
            <a:avLst>
              <a:gd name="adj" fmla="val 336675"/>
            </a:avLst>
          </a:prstGeom>
          <a:solidFill>
            <a:srgbClr val="CCCCCC"/>
          </a:solidFill>
          <a:ln/>
        </p:spPr>
        <p:txBody>
          <a:bodyPr/>
          <a:lstStyle/>
          <a:p>
            <a:endParaRPr lang="ja-JP" altLang="en-US" sz="2800"/>
          </a:p>
        </p:txBody>
      </p:sp>
      <p:sp>
        <p:nvSpPr>
          <p:cNvPr id="6" name="Shape 4"/>
          <p:cNvSpPr/>
          <p:nvPr/>
        </p:nvSpPr>
        <p:spPr>
          <a:xfrm>
            <a:off x="3663374" y="5042850"/>
            <a:ext cx="549712" cy="549712"/>
          </a:xfrm>
          <a:prstGeom prst="roundRect">
            <a:avLst>
              <a:gd name="adj" fmla="val 18668"/>
            </a:avLst>
          </a:prstGeom>
          <a:solidFill>
            <a:srgbClr val="E6E6E6"/>
          </a:solidFill>
          <a:ln w="15240">
            <a:solidFill>
              <a:srgbClr val="CCCCCC"/>
            </a:solidFill>
            <a:prstDash val="solid"/>
          </a:ln>
        </p:spPr>
        <p:txBody>
          <a:bodyPr/>
          <a:lstStyle/>
          <a:p>
            <a:endParaRPr lang="ja-JP" altLang="en-US" sz="2800"/>
          </a:p>
        </p:txBody>
      </p:sp>
      <p:sp>
        <p:nvSpPr>
          <p:cNvPr id="7" name="Text 5"/>
          <p:cNvSpPr/>
          <p:nvPr/>
        </p:nvSpPr>
        <p:spPr>
          <a:xfrm>
            <a:off x="3770173" y="5207812"/>
            <a:ext cx="366474" cy="458033"/>
          </a:xfrm>
          <a:prstGeom prst="rect">
            <a:avLst/>
          </a:prstGeom>
          <a:noFill/>
          <a:ln/>
        </p:spPr>
        <p:txBody>
          <a:bodyPr wrap="none" lIns="0" tIns="0" rIns="0" bIns="0" rtlCol="0" anchor="t"/>
          <a:lstStyle/>
          <a:p>
            <a:pPr marL="0" indent="0" algn="ctr">
              <a:lnSpc>
                <a:spcPts val="2850"/>
              </a:lnSpc>
              <a:buNone/>
            </a:pPr>
            <a:r>
              <a:rPr lang="en-US" sz="4000" dirty="0">
                <a:solidFill>
                  <a:srgbClr val="030303"/>
                </a:solidFill>
                <a:latin typeface="Inter Medium" pitchFamily="34" charset="0"/>
                <a:ea typeface="Inter Medium" pitchFamily="34" charset="-122"/>
                <a:cs typeface="Inter Medium" pitchFamily="34" charset="-120"/>
              </a:rPr>
              <a:t>1</a:t>
            </a:r>
            <a:endParaRPr lang="en-US" sz="4000" dirty="0"/>
          </a:p>
        </p:txBody>
      </p:sp>
      <p:sp>
        <p:nvSpPr>
          <p:cNvPr id="8" name="Text 6"/>
          <p:cNvSpPr/>
          <p:nvPr/>
        </p:nvSpPr>
        <p:spPr>
          <a:xfrm>
            <a:off x="2411194" y="3030396"/>
            <a:ext cx="3054072" cy="381714"/>
          </a:xfrm>
          <a:prstGeom prst="rect">
            <a:avLst/>
          </a:prstGeom>
          <a:noFill/>
          <a:ln/>
        </p:spPr>
        <p:txBody>
          <a:bodyPr wrap="none" lIns="0" tIns="0" rIns="0" bIns="0" rtlCol="0" anchor="t"/>
          <a:lstStyle/>
          <a:p>
            <a:pPr marL="0" indent="0" algn="ctr">
              <a:lnSpc>
                <a:spcPts val="3000"/>
              </a:lnSpc>
              <a:buNone/>
            </a:pPr>
            <a:r>
              <a:rPr lang="en-US" sz="3600" dirty="0">
                <a:solidFill>
                  <a:srgbClr val="030303"/>
                </a:solidFill>
                <a:latin typeface="Inter Medium" pitchFamily="34" charset="0"/>
                <a:ea typeface="Inter Medium" pitchFamily="34" charset="-122"/>
                <a:cs typeface="Inter Medium" pitchFamily="34" charset="-120"/>
              </a:rPr>
              <a:t>観察ポイント</a:t>
            </a:r>
            <a:endParaRPr lang="en-US" sz="3600" dirty="0"/>
          </a:p>
        </p:txBody>
      </p:sp>
      <p:sp>
        <p:nvSpPr>
          <p:cNvPr id="9" name="Text 7"/>
          <p:cNvSpPr/>
          <p:nvPr/>
        </p:nvSpPr>
        <p:spPr>
          <a:xfrm>
            <a:off x="943391" y="3558677"/>
            <a:ext cx="5989796" cy="781764"/>
          </a:xfrm>
          <a:prstGeom prst="rect">
            <a:avLst/>
          </a:prstGeom>
          <a:noFill/>
          <a:ln/>
        </p:spPr>
        <p:txBody>
          <a:bodyPr wrap="square" lIns="0" tIns="0" rIns="0" bIns="0" rtlCol="0" anchor="t"/>
          <a:lstStyle/>
          <a:p>
            <a:pPr marL="0" indent="0" algn="ctr">
              <a:lnSpc>
                <a:spcPts val="3050"/>
              </a:lnSpc>
              <a:buNone/>
            </a:pPr>
            <a:r>
              <a:rPr lang="en-US" sz="2800" dirty="0">
                <a:solidFill>
                  <a:srgbClr val="030303"/>
                </a:solidFill>
                <a:latin typeface="IBM Plex Sans Medium" pitchFamily="34" charset="0"/>
                <a:ea typeface="IBM Plex Sans Medium" pitchFamily="34" charset="-122"/>
                <a:cs typeface="IBM Plex Sans Medium" pitchFamily="34" charset="-120"/>
              </a:rPr>
              <a:t>肋間筋の陥没、鎖骨上窩の陥没、胸骨上窩の陥没を確認する。</a:t>
            </a:r>
            <a:endParaRPr lang="en-US" sz="2800" dirty="0"/>
          </a:p>
        </p:txBody>
      </p:sp>
      <p:sp>
        <p:nvSpPr>
          <p:cNvPr id="10" name="Shape 8"/>
          <p:cNvSpPr/>
          <p:nvPr/>
        </p:nvSpPr>
        <p:spPr>
          <a:xfrm>
            <a:off x="7314783" y="5317646"/>
            <a:ext cx="30480" cy="732949"/>
          </a:xfrm>
          <a:prstGeom prst="roundRect">
            <a:avLst>
              <a:gd name="adj" fmla="val 336675"/>
            </a:avLst>
          </a:prstGeom>
          <a:solidFill>
            <a:srgbClr val="CCCCCC"/>
          </a:solidFill>
          <a:ln/>
        </p:spPr>
        <p:txBody>
          <a:bodyPr/>
          <a:lstStyle/>
          <a:p>
            <a:endParaRPr lang="ja-JP" altLang="en-US" sz="2800"/>
          </a:p>
        </p:txBody>
      </p:sp>
      <p:sp>
        <p:nvSpPr>
          <p:cNvPr id="11" name="Shape 9"/>
          <p:cNvSpPr/>
          <p:nvPr/>
        </p:nvSpPr>
        <p:spPr>
          <a:xfrm>
            <a:off x="7055227" y="5042850"/>
            <a:ext cx="549712" cy="549712"/>
          </a:xfrm>
          <a:prstGeom prst="roundRect">
            <a:avLst>
              <a:gd name="adj" fmla="val 18668"/>
            </a:avLst>
          </a:prstGeom>
          <a:solidFill>
            <a:srgbClr val="E6E6E6"/>
          </a:solidFill>
          <a:ln w="15240">
            <a:solidFill>
              <a:srgbClr val="CCCCCC"/>
            </a:solidFill>
            <a:prstDash val="solid"/>
          </a:ln>
        </p:spPr>
        <p:txBody>
          <a:bodyPr/>
          <a:lstStyle/>
          <a:p>
            <a:endParaRPr lang="ja-JP" altLang="en-US" sz="2800"/>
          </a:p>
        </p:txBody>
      </p:sp>
      <p:sp>
        <p:nvSpPr>
          <p:cNvPr id="12" name="Text 10"/>
          <p:cNvSpPr/>
          <p:nvPr/>
        </p:nvSpPr>
        <p:spPr>
          <a:xfrm>
            <a:off x="7162026" y="5207812"/>
            <a:ext cx="366474" cy="458033"/>
          </a:xfrm>
          <a:prstGeom prst="rect">
            <a:avLst/>
          </a:prstGeom>
          <a:noFill/>
          <a:ln/>
        </p:spPr>
        <p:txBody>
          <a:bodyPr wrap="none" lIns="0" tIns="0" rIns="0" bIns="0" rtlCol="0" anchor="t"/>
          <a:lstStyle/>
          <a:p>
            <a:pPr marL="0" indent="0" algn="ctr">
              <a:lnSpc>
                <a:spcPts val="2850"/>
              </a:lnSpc>
              <a:buNone/>
            </a:pPr>
            <a:r>
              <a:rPr lang="en-US" sz="4000" dirty="0">
                <a:solidFill>
                  <a:srgbClr val="030303"/>
                </a:solidFill>
                <a:latin typeface="Inter Medium" pitchFamily="34" charset="0"/>
                <a:ea typeface="Inter Medium" pitchFamily="34" charset="-122"/>
                <a:cs typeface="Inter Medium" pitchFamily="34" charset="-120"/>
              </a:rPr>
              <a:t>2</a:t>
            </a:r>
            <a:endParaRPr lang="en-US" sz="4000" dirty="0"/>
          </a:p>
        </p:txBody>
      </p:sp>
      <p:sp>
        <p:nvSpPr>
          <p:cNvPr id="13" name="Text 11"/>
          <p:cNvSpPr/>
          <p:nvPr/>
        </p:nvSpPr>
        <p:spPr>
          <a:xfrm>
            <a:off x="5803165" y="6294971"/>
            <a:ext cx="3054072" cy="381714"/>
          </a:xfrm>
          <a:prstGeom prst="rect">
            <a:avLst/>
          </a:prstGeom>
          <a:noFill/>
          <a:ln/>
        </p:spPr>
        <p:txBody>
          <a:bodyPr wrap="none" lIns="0" tIns="0" rIns="0" bIns="0" rtlCol="0" anchor="t"/>
          <a:lstStyle/>
          <a:p>
            <a:pPr marL="0" indent="0" algn="ctr">
              <a:lnSpc>
                <a:spcPts val="3000"/>
              </a:lnSpc>
              <a:buNone/>
            </a:pPr>
            <a:r>
              <a:rPr lang="en-US" sz="3600" dirty="0">
                <a:solidFill>
                  <a:srgbClr val="030303"/>
                </a:solidFill>
                <a:latin typeface="Inter Medium" pitchFamily="34" charset="0"/>
                <a:ea typeface="Inter Medium" pitchFamily="34" charset="-122"/>
                <a:cs typeface="Inter Medium" pitchFamily="34" charset="-120"/>
              </a:rPr>
              <a:t>病態の理解</a:t>
            </a:r>
            <a:endParaRPr lang="en-US" sz="3600" dirty="0"/>
          </a:p>
        </p:txBody>
      </p:sp>
      <p:sp>
        <p:nvSpPr>
          <p:cNvPr id="14" name="Text 12"/>
          <p:cNvSpPr/>
          <p:nvPr/>
        </p:nvSpPr>
        <p:spPr>
          <a:xfrm>
            <a:off x="4335244" y="6823251"/>
            <a:ext cx="5989915" cy="781764"/>
          </a:xfrm>
          <a:prstGeom prst="rect">
            <a:avLst/>
          </a:prstGeom>
          <a:noFill/>
          <a:ln/>
        </p:spPr>
        <p:txBody>
          <a:bodyPr wrap="square" lIns="0" tIns="0" rIns="0" bIns="0" rtlCol="0" anchor="t"/>
          <a:lstStyle/>
          <a:p>
            <a:pPr marL="0" indent="0" algn="ctr">
              <a:lnSpc>
                <a:spcPts val="3050"/>
              </a:lnSpc>
              <a:buNone/>
            </a:pPr>
            <a:r>
              <a:rPr lang="en-US" sz="2800" dirty="0">
                <a:solidFill>
                  <a:srgbClr val="030303"/>
                </a:solidFill>
                <a:latin typeface="IBM Plex Sans Medium" pitchFamily="34" charset="0"/>
                <a:ea typeface="IBM Plex Sans Medium" pitchFamily="34" charset="-122"/>
                <a:cs typeface="IBM Plex Sans Medium" pitchFamily="34" charset="-120"/>
              </a:rPr>
              <a:t>気道抵抗の増大により、より強い陰圧が必要となり、胸壁が内側に引き込まれる。</a:t>
            </a:r>
            <a:endParaRPr lang="en-US" sz="2800" dirty="0"/>
          </a:p>
        </p:txBody>
      </p:sp>
      <p:sp>
        <p:nvSpPr>
          <p:cNvPr id="15" name="Shape 13"/>
          <p:cNvSpPr/>
          <p:nvPr/>
        </p:nvSpPr>
        <p:spPr>
          <a:xfrm>
            <a:off x="10706754" y="4584817"/>
            <a:ext cx="30480" cy="732949"/>
          </a:xfrm>
          <a:prstGeom prst="roundRect">
            <a:avLst>
              <a:gd name="adj" fmla="val 336675"/>
            </a:avLst>
          </a:prstGeom>
          <a:solidFill>
            <a:srgbClr val="CCCCCC"/>
          </a:solidFill>
          <a:ln/>
        </p:spPr>
        <p:txBody>
          <a:bodyPr/>
          <a:lstStyle/>
          <a:p>
            <a:endParaRPr lang="ja-JP" altLang="en-US" sz="2800"/>
          </a:p>
        </p:txBody>
      </p:sp>
      <p:sp>
        <p:nvSpPr>
          <p:cNvPr id="16" name="Shape 14"/>
          <p:cNvSpPr/>
          <p:nvPr/>
        </p:nvSpPr>
        <p:spPr>
          <a:xfrm>
            <a:off x="10447198" y="5042850"/>
            <a:ext cx="549712" cy="549712"/>
          </a:xfrm>
          <a:prstGeom prst="roundRect">
            <a:avLst>
              <a:gd name="adj" fmla="val 18668"/>
            </a:avLst>
          </a:prstGeom>
          <a:solidFill>
            <a:srgbClr val="E6E6E6"/>
          </a:solidFill>
          <a:ln w="15240">
            <a:solidFill>
              <a:srgbClr val="CCCCCC"/>
            </a:solidFill>
            <a:prstDash val="solid"/>
          </a:ln>
        </p:spPr>
        <p:txBody>
          <a:bodyPr/>
          <a:lstStyle/>
          <a:p>
            <a:endParaRPr lang="ja-JP" altLang="en-US" sz="2800"/>
          </a:p>
        </p:txBody>
      </p:sp>
      <p:sp>
        <p:nvSpPr>
          <p:cNvPr id="17" name="Text 15"/>
          <p:cNvSpPr/>
          <p:nvPr/>
        </p:nvSpPr>
        <p:spPr>
          <a:xfrm>
            <a:off x="10553997" y="5207812"/>
            <a:ext cx="366474" cy="458033"/>
          </a:xfrm>
          <a:prstGeom prst="rect">
            <a:avLst/>
          </a:prstGeom>
          <a:noFill/>
          <a:ln/>
        </p:spPr>
        <p:txBody>
          <a:bodyPr wrap="none" lIns="0" tIns="0" rIns="0" bIns="0" rtlCol="0" anchor="t"/>
          <a:lstStyle/>
          <a:p>
            <a:pPr marL="0" indent="0" algn="ctr">
              <a:lnSpc>
                <a:spcPts val="2850"/>
              </a:lnSpc>
              <a:buNone/>
            </a:pPr>
            <a:r>
              <a:rPr lang="en-US" sz="4000" dirty="0">
                <a:solidFill>
                  <a:srgbClr val="030303"/>
                </a:solidFill>
                <a:latin typeface="Inter Medium" pitchFamily="34" charset="0"/>
                <a:ea typeface="Inter Medium" pitchFamily="34" charset="-122"/>
                <a:cs typeface="Inter Medium" pitchFamily="34" charset="-120"/>
              </a:rPr>
              <a:t>3</a:t>
            </a:r>
            <a:endParaRPr lang="en-US" sz="4000" dirty="0"/>
          </a:p>
        </p:txBody>
      </p:sp>
      <p:sp>
        <p:nvSpPr>
          <p:cNvPr id="18" name="Text 16"/>
          <p:cNvSpPr/>
          <p:nvPr/>
        </p:nvSpPr>
        <p:spPr>
          <a:xfrm>
            <a:off x="9195137" y="3030396"/>
            <a:ext cx="3054072" cy="381714"/>
          </a:xfrm>
          <a:prstGeom prst="rect">
            <a:avLst/>
          </a:prstGeom>
          <a:noFill/>
          <a:ln/>
        </p:spPr>
        <p:txBody>
          <a:bodyPr wrap="none" lIns="0" tIns="0" rIns="0" bIns="0" rtlCol="0" anchor="t"/>
          <a:lstStyle/>
          <a:p>
            <a:pPr marL="0" indent="0" algn="ctr">
              <a:lnSpc>
                <a:spcPts val="3000"/>
              </a:lnSpc>
              <a:buNone/>
            </a:pPr>
            <a:r>
              <a:rPr lang="en-US" sz="3600" dirty="0">
                <a:solidFill>
                  <a:srgbClr val="030303"/>
                </a:solidFill>
                <a:latin typeface="Inter Medium" pitchFamily="34" charset="0"/>
                <a:ea typeface="Inter Medium" pitchFamily="34" charset="-122"/>
                <a:cs typeface="Inter Medium" pitchFamily="34" charset="-120"/>
              </a:rPr>
              <a:t>看護対応</a:t>
            </a:r>
            <a:endParaRPr lang="en-US" sz="3600" dirty="0"/>
          </a:p>
        </p:txBody>
      </p:sp>
      <p:sp>
        <p:nvSpPr>
          <p:cNvPr id="19" name="Text 17"/>
          <p:cNvSpPr/>
          <p:nvPr/>
        </p:nvSpPr>
        <p:spPr>
          <a:xfrm>
            <a:off x="7727215" y="3558677"/>
            <a:ext cx="5989915" cy="781764"/>
          </a:xfrm>
          <a:prstGeom prst="rect">
            <a:avLst/>
          </a:prstGeom>
          <a:noFill/>
          <a:ln/>
        </p:spPr>
        <p:txBody>
          <a:bodyPr wrap="square" lIns="0" tIns="0" rIns="0" bIns="0" rtlCol="0" anchor="t"/>
          <a:lstStyle/>
          <a:p>
            <a:pPr marL="0" indent="0" algn="ctr">
              <a:lnSpc>
                <a:spcPts val="3050"/>
              </a:lnSpc>
              <a:buNone/>
            </a:pPr>
            <a:r>
              <a:rPr lang="en-US" sz="2800" dirty="0">
                <a:solidFill>
                  <a:srgbClr val="030303"/>
                </a:solidFill>
                <a:latin typeface="IBM Plex Sans Medium" pitchFamily="34" charset="0"/>
                <a:ea typeface="IBM Plex Sans Medium" pitchFamily="34" charset="-122"/>
                <a:cs typeface="IBM Plex Sans Medium" pitchFamily="34" charset="-120"/>
              </a:rPr>
              <a:t>早急に酸素投与や気道管理を行い、患者の呼吸状態を改善する必要がある。</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808077" y="1030010"/>
            <a:ext cx="12251412" cy="902018"/>
          </a:xfrm>
          <a:prstGeom prst="rect">
            <a:avLst/>
          </a:prstGeom>
          <a:noFill/>
          <a:ln/>
        </p:spPr>
        <p:txBody>
          <a:bodyPr wrap="none" lIns="0" tIns="0" rIns="0" bIns="0" rtlCol="0" anchor="t"/>
          <a:lstStyle/>
          <a:p>
            <a:pPr marL="0" indent="0" algn="l">
              <a:lnSpc>
                <a:spcPts val="7100"/>
              </a:lnSpc>
              <a:buNone/>
            </a:pPr>
            <a:r>
              <a:rPr lang="en-US" sz="5650" dirty="0">
                <a:solidFill>
                  <a:srgbClr val="1B1B27"/>
                </a:solidFill>
                <a:latin typeface="Inter Medium" pitchFamily="34" charset="0"/>
                <a:ea typeface="Inter Medium" pitchFamily="34" charset="-122"/>
                <a:cs typeface="Inter Medium" pitchFamily="34" charset="-120"/>
              </a:rPr>
              <a:t>呼吸アセスメントの統合的アプローチ</a:t>
            </a:r>
            <a:endParaRPr lang="en-US" sz="5650" dirty="0"/>
          </a:p>
        </p:txBody>
      </p:sp>
      <p:sp>
        <p:nvSpPr>
          <p:cNvPr id="3" name="Shape 1"/>
          <p:cNvSpPr/>
          <p:nvPr/>
        </p:nvSpPr>
        <p:spPr>
          <a:xfrm>
            <a:off x="808077" y="2182534"/>
            <a:ext cx="4238702" cy="3059789"/>
          </a:xfrm>
          <a:prstGeom prst="roundRect">
            <a:avLst>
              <a:gd name="adj" fmla="val 4553"/>
            </a:avLst>
          </a:prstGeom>
          <a:solidFill>
            <a:srgbClr val="FFFFFF">
              <a:alpha val="95000"/>
            </a:srgbClr>
          </a:solidFill>
          <a:ln w="38100">
            <a:solidFill>
              <a:srgbClr val="CCCCCC"/>
            </a:solidFill>
            <a:prstDash val="solid"/>
          </a:ln>
        </p:spPr>
        <p:txBody>
          <a:bodyPr/>
          <a:lstStyle/>
          <a:p>
            <a:endParaRPr lang="ja-JP" altLang="en-US" sz="2400"/>
          </a:p>
        </p:txBody>
      </p:sp>
      <p:sp>
        <p:nvSpPr>
          <p:cNvPr id="4" name="Text 2"/>
          <p:cNvSpPr/>
          <p:nvPr/>
        </p:nvSpPr>
        <p:spPr>
          <a:xfrm>
            <a:off x="1134784" y="2509242"/>
            <a:ext cx="3570619" cy="518152"/>
          </a:xfrm>
          <a:prstGeom prst="rect">
            <a:avLst/>
          </a:prstGeom>
          <a:noFill/>
          <a:ln/>
        </p:spPr>
        <p:txBody>
          <a:bodyPr wrap="none" lIns="0" tIns="0" rIns="0" bIns="0" rtlCol="0" anchor="t"/>
          <a:lstStyle/>
          <a:p>
            <a:pPr marL="0" indent="0" algn="l">
              <a:lnSpc>
                <a:spcPts val="3550"/>
              </a:lnSpc>
              <a:buNone/>
            </a:pPr>
            <a:r>
              <a:rPr lang="en-US" sz="3600" dirty="0">
                <a:solidFill>
                  <a:srgbClr val="030303"/>
                </a:solidFill>
                <a:latin typeface="Inter Medium" pitchFamily="34" charset="0"/>
                <a:ea typeface="Inter Medium" pitchFamily="34" charset="-122"/>
                <a:cs typeface="Inter Medium" pitchFamily="34" charset="-120"/>
              </a:rPr>
              <a:t>視診</a:t>
            </a:r>
            <a:endParaRPr lang="en-US" sz="3600" dirty="0"/>
          </a:p>
        </p:txBody>
      </p:sp>
      <p:sp>
        <p:nvSpPr>
          <p:cNvPr id="5" name="Text 3"/>
          <p:cNvSpPr/>
          <p:nvPr/>
        </p:nvSpPr>
        <p:spPr>
          <a:xfrm>
            <a:off x="1134784" y="3133248"/>
            <a:ext cx="3570619" cy="1591807"/>
          </a:xfrm>
          <a:prstGeom prst="rect">
            <a:avLst/>
          </a:prstGeom>
          <a:noFill/>
          <a:ln/>
        </p:spPr>
        <p:txBody>
          <a:bodyPr wrap="square" lIns="0" tIns="0" rIns="0" bIns="0" rtlCol="0" anchor="t"/>
          <a:lstStyle/>
          <a:p>
            <a:pPr marL="0" indent="0" algn="l">
              <a:lnSpc>
                <a:spcPts val="3600"/>
              </a:lnSpc>
              <a:buNone/>
            </a:pPr>
            <a:r>
              <a:rPr lang="en-US" sz="2800" dirty="0">
                <a:solidFill>
                  <a:srgbClr val="030303"/>
                </a:solidFill>
                <a:latin typeface="IBM Plex Sans Medium" pitchFamily="34" charset="0"/>
                <a:ea typeface="IBM Plex Sans Medium" pitchFamily="34" charset="-122"/>
                <a:cs typeface="IBM Plex Sans Medium" pitchFamily="34" charset="-120"/>
              </a:rPr>
              <a:t>呼吸パターン、胸郭の動き、チアノーゼ、努力呼吸の有無を観察する。</a:t>
            </a:r>
            <a:endParaRPr lang="en-US" sz="2800" dirty="0"/>
          </a:p>
        </p:txBody>
      </p:sp>
      <p:sp>
        <p:nvSpPr>
          <p:cNvPr id="6" name="Shape 4"/>
          <p:cNvSpPr/>
          <p:nvPr/>
        </p:nvSpPr>
        <p:spPr>
          <a:xfrm>
            <a:off x="5242322" y="2182534"/>
            <a:ext cx="4238702" cy="3059789"/>
          </a:xfrm>
          <a:prstGeom prst="roundRect">
            <a:avLst>
              <a:gd name="adj" fmla="val 4553"/>
            </a:avLst>
          </a:prstGeom>
          <a:solidFill>
            <a:srgbClr val="FFFFFF">
              <a:alpha val="95000"/>
            </a:srgbClr>
          </a:solidFill>
          <a:ln w="38100">
            <a:solidFill>
              <a:srgbClr val="CCCCCC"/>
            </a:solidFill>
            <a:prstDash val="solid"/>
          </a:ln>
        </p:spPr>
        <p:txBody>
          <a:bodyPr/>
          <a:lstStyle/>
          <a:p>
            <a:endParaRPr lang="ja-JP" altLang="en-US" sz="2400"/>
          </a:p>
        </p:txBody>
      </p:sp>
      <p:sp>
        <p:nvSpPr>
          <p:cNvPr id="7" name="Text 5"/>
          <p:cNvSpPr/>
          <p:nvPr/>
        </p:nvSpPr>
        <p:spPr>
          <a:xfrm>
            <a:off x="5569028" y="2509242"/>
            <a:ext cx="3570619" cy="518152"/>
          </a:xfrm>
          <a:prstGeom prst="rect">
            <a:avLst/>
          </a:prstGeom>
          <a:noFill/>
          <a:ln/>
        </p:spPr>
        <p:txBody>
          <a:bodyPr wrap="none" lIns="0" tIns="0" rIns="0" bIns="0" rtlCol="0" anchor="t"/>
          <a:lstStyle/>
          <a:p>
            <a:pPr marL="0" indent="0" algn="l">
              <a:lnSpc>
                <a:spcPts val="3550"/>
              </a:lnSpc>
              <a:buNone/>
            </a:pPr>
            <a:r>
              <a:rPr lang="en-US" sz="3600" dirty="0">
                <a:solidFill>
                  <a:srgbClr val="030303"/>
                </a:solidFill>
                <a:latin typeface="Inter Medium" pitchFamily="34" charset="0"/>
                <a:ea typeface="Inter Medium" pitchFamily="34" charset="-122"/>
                <a:cs typeface="Inter Medium" pitchFamily="34" charset="-120"/>
              </a:rPr>
              <a:t>聴診</a:t>
            </a:r>
            <a:endParaRPr lang="en-US" sz="3600" dirty="0"/>
          </a:p>
        </p:txBody>
      </p:sp>
      <p:sp>
        <p:nvSpPr>
          <p:cNvPr id="8" name="Text 6"/>
          <p:cNvSpPr/>
          <p:nvPr/>
        </p:nvSpPr>
        <p:spPr>
          <a:xfrm>
            <a:off x="5569028" y="3133248"/>
            <a:ext cx="3570619" cy="1061205"/>
          </a:xfrm>
          <a:prstGeom prst="rect">
            <a:avLst/>
          </a:prstGeom>
          <a:noFill/>
          <a:ln/>
        </p:spPr>
        <p:txBody>
          <a:bodyPr wrap="square" lIns="0" tIns="0" rIns="0" bIns="0" rtlCol="0" anchor="t"/>
          <a:lstStyle/>
          <a:p>
            <a:pPr marL="0" indent="0" algn="l">
              <a:lnSpc>
                <a:spcPts val="3600"/>
              </a:lnSpc>
              <a:buNone/>
            </a:pPr>
            <a:r>
              <a:rPr lang="en-US" sz="2800" dirty="0">
                <a:solidFill>
                  <a:srgbClr val="030303"/>
                </a:solidFill>
                <a:latin typeface="IBM Plex Sans Medium" pitchFamily="34" charset="0"/>
                <a:ea typeface="IBM Plex Sans Medium" pitchFamily="34" charset="-122"/>
                <a:cs typeface="IBM Plex Sans Medium" pitchFamily="34" charset="-120"/>
              </a:rPr>
              <a:t>正常呼吸音と異常呼吸音を識別し、病態を推測する。</a:t>
            </a:r>
            <a:endParaRPr lang="en-US" sz="2800" dirty="0"/>
          </a:p>
        </p:txBody>
      </p:sp>
      <p:sp>
        <p:nvSpPr>
          <p:cNvPr id="9" name="Shape 7"/>
          <p:cNvSpPr/>
          <p:nvPr/>
        </p:nvSpPr>
        <p:spPr>
          <a:xfrm>
            <a:off x="9676567" y="2182534"/>
            <a:ext cx="4238702" cy="3059789"/>
          </a:xfrm>
          <a:prstGeom prst="roundRect">
            <a:avLst>
              <a:gd name="adj" fmla="val 4553"/>
            </a:avLst>
          </a:prstGeom>
          <a:solidFill>
            <a:srgbClr val="FFFFFF">
              <a:alpha val="95000"/>
            </a:srgbClr>
          </a:solidFill>
          <a:ln w="38100">
            <a:solidFill>
              <a:srgbClr val="CCCCCC"/>
            </a:solidFill>
            <a:prstDash val="solid"/>
          </a:ln>
        </p:spPr>
        <p:txBody>
          <a:bodyPr/>
          <a:lstStyle/>
          <a:p>
            <a:endParaRPr lang="ja-JP" altLang="en-US" sz="2400"/>
          </a:p>
        </p:txBody>
      </p:sp>
      <p:sp>
        <p:nvSpPr>
          <p:cNvPr id="10" name="Text 8"/>
          <p:cNvSpPr/>
          <p:nvPr/>
        </p:nvSpPr>
        <p:spPr>
          <a:xfrm>
            <a:off x="10003273" y="2509242"/>
            <a:ext cx="3570619" cy="518152"/>
          </a:xfrm>
          <a:prstGeom prst="rect">
            <a:avLst/>
          </a:prstGeom>
          <a:noFill/>
          <a:ln/>
        </p:spPr>
        <p:txBody>
          <a:bodyPr wrap="none" lIns="0" tIns="0" rIns="0" bIns="0" rtlCol="0" anchor="t"/>
          <a:lstStyle/>
          <a:p>
            <a:pPr marL="0" indent="0" algn="l">
              <a:lnSpc>
                <a:spcPts val="3550"/>
              </a:lnSpc>
              <a:buNone/>
            </a:pPr>
            <a:r>
              <a:rPr lang="en-US" sz="3600" dirty="0">
                <a:solidFill>
                  <a:srgbClr val="030303"/>
                </a:solidFill>
                <a:latin typeface="Inter Medium" pitchFamily="34" charset="0"/>
                <a:ea typeface="Inter Medium" pitchFamily="34" charset="-122"/>
                <a:cs typeface="Inter Medium" pitchFamily="34" charset="-120"/>
              </a:rPr>
              <a:t>測定</a:t>
            </a:r>
            <a:endParaRPr lang="en-US" sz="3600" dirty="0"/>
          </a:p>
        </p:txBody>
      </p:sp>
      <p:sp>
        <p:nvSpPr>
          <p:cNvPr id="11" name="Text 9"/>
          <p:cNvSpPr/>
          <p:nvPr/>
        </p:nvSpPr>
        <p:spPr>
          <a:xfrm>
            <a:off x="10003273" y="3133248"/>
            <a:ext cx="3570619" cy="1591807"/>
          </a:xfrm>
          <a:prstGeom prst="rect">
            <a:avLst/>
          </a:prstGeom>
          <a:noFill/>
          <a:ln/>
        </p:spPr>
        <p:txBody>
          <a:bodyPr wrap="square" lIns="0" tIns="0" rIns="0" bIns="0" rtlCol="0" anchor="t"/>
          <a:lstStyle/>
          <a:p>
            <a:pPr marL="0" indent="0" algn="l">
              <a:lnSpc>
                <a:spcPts val="3600"/>
              </a:lnSpc>
              <a:buNone/>
            </a:pPr>
            <a:r>
              <a:rPr lang="en-US" sz="2800" dirty="0">
                <a:solidFill>
                  <a:srgbClr val="030303"/>
                </a:solidFill>
                <a:latin typeface="IBM Plex Sans Medium" pitchFamily="34" charset="0"/>
                <a:ea typeface="IBM Plex Sans Medium" pitchFamily="34" charset="-122"/>
                <a:cs typeface="IBM Plex Sans Medium" pitchFamily="34" charset="-120"/>
              </a:rPr>
              <a:t>呼吸数、SpO₂、血圧、脈拍などの客観的データを収集する。</a:t>
            </a:r>
            <a:endParaRPr lang="en-US" sz="2800" dirty="0"/>
          </a:p>
        </p:txBody>
      </p:sp>
      <p:sp>
        <p:nvSpPr>
          <p:cNvPr id="12" name="Shape 10"/>
          <p:cNvSpPr/>
          <p:nvPr/>
        </p:nvSpPr>
        <p:spPr>
          <a:xfrm>
            <a:off x="808136" y="5355805"/>
            <a:ext cx="13107133" cy="1998584"/>
          </a:xfrm>
          <a:prstGeom prst="roundRect">
            <a:avLst>
              <a:gd name="adj" fmla="val 6970"/>
            </a:avLst>
          </a:prstGeom>
          <a:solidFill>
            <a:srgbClr val="FFFFFF">
              <a:alpha val="95000"/>
            </a:srgbClr>
          </a:solidFill>
          <a:ln w="38100">
            <a:solidFill>
              <a:srgbClr val="CCCCCC"/>
            </a:solidFill>
            <a:prstDash val="solid"/>
          </a:ln>
        </p:spPr>
        <p:txBody>
          <a:bodyPr/>
          <a:lstStyle/>
          <a:p>
            <a:endParaRPr lang="ja-JP" altLang="en-US" sz="2400"/>
          </a:p>
        </p:txBody>
      </p:sp>
      <p:sp>
        <p:nvSpPr>
          <p:cNvPr id="13" name="Text 11"/>
          <p:cNvSpPr/>
          <p:nvPr/>
        </p:nvSpPr>
        <p:spPr>
          <a:xfrm>
            <a:off x="1134844" y="5682513"/>
            <a:ext cx="3688824" cy="518152"/>
          </a:xfrm>
          <a:prstGeom prst="rect">
            <a:avLst/>
          </a:prstGeom>
          <a:noFill/>
          <a:ln/>
        </p:spPr>
        <p:txBody>
          <a:bodyPr wrap="none" lIns="0" tIns="0" rIns="0" bIns="0" rtlCol="0" anchor="t"/>
          <a:lstStyle/>
          <a:p>
            <a:pPr marL="0" indent="0" algn="l">
              <a:lnSpc>
                <a:spcPts val="3550"/>
              </a:lnSpc>
              <a:buNone/>
            </a:pPr>
            <a:r>
              <a:rPr lang="en-US" sz="3600" dirty="0">
                <a:solidFill>
                  <a:srgbClr val="030303"/>
                </a:solidFill>
                <a:latin typeface="Inter Medium" pitchFamily="34" charset="0"/>
                <a:ea typeface="Inter Medium" pitchFamily="34" charset="-122"/>
                <a:cs typeface="Inter Medium" pitchFamily="34" charset="-120"/>
              </a:rPr>
              <a:t>統合判断</a:t>
            </a:r>
            <a:endParaRPr lang="en-US" sz="3600" dirty="0"/>
          </a:p>
        </p:txBody>
      </p:sp>
      <p:sp>
        <p:nvSpPr>
          <p:cNvPr id="14" name="Text 12"/>
          <p:cNvSpPr/>
          <p:nvPr/>
        </p:nvSpPr>
        <p:spPr>
          <a:xfrm>
            <a:off x="1134843" y="6306519"/>
            <a:ext cx="12638197" cy="530602"/>
          </a:xfrm>
          <a:prstGeom prst="rect">
            <a:avLst/>
          </a:prstGeom>
          <a:noFill/>
          <a:ln/>
        </p:spPr>
        <p:txBody>
          <a:bodyPr wrap="none" lIns="0" tIns="0" rIns="0" bIns="0" rtlCol="0" anchor="t"/>
          <a:lstStyle/>
          <a:p>
            <a:pPr marL="0" indent="0" algn="l">
              <a:lnSpc>
                <a:spcPts val="3600"/>
              </a:lnSpc>
              <a:buNone/>
            </a:pPr>
            <a:r>
              <a:rPr lang="en-US" sz="2800" dirty="0">
                <a:solidFill>
                  <a:srgbClr val="030303"/>
                </a:solidFill>
                <a:latin typeface="IBM Plex Sans Medium" pitchFamily="34" charset="0"/>
                <a:ea typeface="IBM Plex Sans Medium" pitchFamily="34" charset="-122"/>
                <a:cs typeface="IBM Plex Sans Medium" pitchFamily="34" charset="-120"/>
              </a:rPr>
              <a:t>得られた情報を総合的に評価し、適切な看護介入を計画する。</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763429" y="993338"/>
            <a:ext cx="10890647" cy="852011"/>
          </a:xfrm>
          <a:prstGeom prst="rect">
            <a:avLst/>
          </a:prstGeom>
          <a:noFill/>
          <a:ln/>
        </p:spPr>
        <p:txBody>
          <a:bodyPr wrap="none" lIns="0" tIns="0" rIns="0" bIns="0" rtlCol="0" anchor="t"/>
          <a:lstStyle/>
          <a:p>
            <a:pPr marL="0" indent="0" algn="l">
              <a:lnSpc>
                <a:spcPts val="6700"/>
              </a:lnSpc>
              <a:buNone/>
            </a:pPr>
            <a:r>
              <a:rPr lang="en-US" sz="5350" dirty="0">
                <a:solidFill>
                  <a:srgbClr val="1B1B27"/>
                </a:solidFill>
                <a:latin typeface="Inter Medium" pitchFamily="34" charset="0"/>
                <a:ea typeface="Inter Medium" pitchFamily="34" charset="-122"/>
                <a:cs typeface="Inter Medium" pitchFamily="34" charset="-120"/>
              </a:rPr>
              <a:t>緊急時の呼吸アセスメント優先順位</a:t>
            </a:r>
            <a:endParaRPr lang="en-US" sz="5350" dirty="0"/>
          </a:p>
        </p:txBody>
      </p:sp>
      <p:sp>
        <p:nvSpPr>
          <p:cNvPr id="3" name="Shape 1"/>
          <p:cNvSpPr/>
          <p:nvPr/>
        </p:nvSpPr>
        <p:spPr>
          <a:xfrm>
            <a:off x="763429" y="2087523"/>
            <a:ext cx="6532262" cy="2866310"/>
          </a:xfrm>
          <a:prstGeom prst="roundRect">
            <a:avLst>
              <a:gd name="adj" fmla="val 4572"/>
            </a:avLst>
          </a:prstGeom>
          <a:solidFill>
            <a:srgbClr val="FFFFFF">
              <a:alpha val="95000"/>
            </a:srgbClr>
          </a:solidFill>
          <a:ln w="30480">
            <a:solidFill>
              <a:srgbClr val="CCCCCC"/>
            </a:solidFill>
            <a:prstDash val="solid"/>
          </a:ln>
        </p:spPr>
        <p:txBody>
          <a:bodyPr/>
          <a:lstStyle/>
          <a:p>
            <a:endParaRPr lang="ja-JP" altLang="en-US" sz="2400"/>
          </a:p>
        </p:txBody>
      </p:sp>
      <p:sp>
        <p:nvSpPr>
          <p:cNvPr id="4" name="Text 2"/>
          <p:cNvSpPr/>
          <p:nvPr/>
        </p:nvSpPr>
        <p:spPr>
          <a:xfrm>
            <a:off x="1066562" y="2390655"/>
            <a:ext cx="3470222" cy="487529"/>
          </a:xfrm>
          <a:prstGeom prst="rect">
            <a:avLst/>
          </a:prstGeom>
          <a:noFill/>
          <a:ln/>
        </p:spPr>
        <p:txBody>
          <a:bodyPr wrap="none" lIns="0" tIns="0" rIns="0" bIns="0" rtlCol="0" anchor="t"/>
          <a:lstStyle/>
          <a:p>
            <a:pPr marL="0" indent="0" algn="l">
              <a:lnSpc>
                <a:spcPts val="3350"/>
              </a:lnSpc>
              <a:buNone/>
            </a:pPr>
            <a:r>
              <a:rPr lang="en-US" sz="3200" dirty="0">
                <a:solidFill>
                  <a:srgbClr val="030303"/>
                </a:solidFill>
                <a:latin typeface="Inter Medium" pitchFamily="34" charset="0"/>
                <a:ea typeface="Inter Medium" pitchFamily="34" charset="-122"/>
                <a:cs typeface="Inter Medium" pitchFamily="34" charset="-120"/>
              </a:rPr>
              <a:t>気道確保の確認</a:t>
            </a:r>
            <a:endParaRPr lang="en-US" sz="3200" dirty="0"/>
          </a:p>
        </p:txBody>
      </p:sp>
      <p:sp>
        <p:nvSpPr>
          <p:cNvPr id="5" name="Text 3"/>
          <p:cNvSpPr/>
          <p:nvPr/>
        </p:nvSpPr>
        <p:spPr>
          <a:xfrm>
            <a:off x="1066562" y="2980254"/>
            <a:ext cx="5914956" cy="1497741"/>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意識レベル、気道閉塞の有無、異物の存在を即座に評価する。ストライダーや完全な無呼吸は最優先で対応する。</a:t>
            </a:r>
            <a:endParaRPr lang="en-US" sz="2800" dirty="0"/>
          </a:p>
        </p:txBody>
      </p:sp>
      <p:sp>
        <p:nvSpPr>
          <p:cNvPr id="6" name="Shape 4"/>
          <p:cNvSpPr/>
          <p:nvPr/>
        </p:nvSpPr>
        <p:spPr>
          <a:xfrm>
            <a:off x="7451527" y="2087523"/>
            <a:ext cx="6532262" cy="2866310"/>
          </a:xfrm>
          <a:prstGeom prst="roundRect">
            <a:avLst>
              <a:gd name="adj" fmla="val 4572"/>
            </a:avLst>
          </a:prstGeom>
          <a:solidFill>
            <a:srgbClr val="FFFFFF">
              <a:alpha val="95000"/>
            </a:srgbClr>
          </a:solidFill>
          <a:ln w="30480">
            <a:solidFill>
              <a:srgbClr val="CCCCCC"/>
            </a:solidFill>
            <a:prstDash val="solid"/>
          </a:ln>
        </p:spPr>
        <p:txBody>
          <a:bodyPr/>
          <a:lstStyle/>
          <a:p>
            <a:endParaRPr lang="ja-JP" altLang="en-US" sz="2400"/>
          </a:p>
        </p:txBody>
      </p:sp>
      <p:sp>
        <p:nvSpPr>
          <p:cNvPr id="7" name="Text 5"/>
          <p:cNvSpPr/>
          <p:nvPr/>
        </p:nvSpPr>
        <p:spPr>
          <a:xfrm>
            <a:off x="7754660" y="2390655"/>
            <a:ext cx="3470222" cy="487529"/>
          </a:xfrm>
          <a:prstGeom prst="rect">
            <a:avLst/>
          </a:prstGeom>
          <a:noFill/>
          <a:ln/>
        </p:spPr>
        <p:txBody>
          <a:bodyPr wrap="none" lIns="0" tIns="0" rIns="0" bIns="0" rtlCol="0" anchor="t"/>
          <a:lstStyle/>
          <a:p>
            <a:pPr marL="0" indent="0" algn="l">
              <a:lnSpc>
                <a:spcPts val="3350"/>
              </a:lnSpc>
              <a:buNone/>
            </a:pPr>
            <a:r>
              <a:rPr lang="en-US" sz="3200" dirty="0">
                <a:solidFill>
                  <a:srgbClr val="030303"/>
                </a:solidFill>
                <a:latin typeface="Inter Medium" pitchFamily="34" charset="0"/>
                <a:ea typeface="Inter Medium" pitchFamily="34" charset="-122"/>
                <a:cs typeface="Inter Medium" pitchFamily="34" charset="-120"/>
              </a:rPr>
              <a:t>呼吸状態の評価</a:t>
            </a:r>
            <a:endParaRPr lang="en-US" sz="3200" dirty="0"/>
          </a:p>
        </p:txBody>
      </p:sp>
      <p:sp>
        <p:nvSpPr>
          <p:cNvPr id="8" name="Text 6"/>
          <p:cNvSpPr/>
          <p:nvPr/>
        </p:nvSpPr>
        <p:spPr>
          <a:xfrm>
            <a:off x="7754660" y="2980254"/>
            <a:ext cx="5914956" cy="1497741"/>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呼吸数、呼吸の深さ、リズム、努力呼吸の程度を観察する。中心性チアノーゼの有無も重要な判断材料である。</a:t>
            </a:r>
            <a:endParaRPr lang="en-US" sz="2800" dirty="0"/>
          </a:p>
        </p:txBody>
      </p:sp>
      <p:sp>
        <p:nvSpPr>
          <p:cNvPr id="9" name="Shape 7"/>
          <p:cNvSpPr/>
          <p:nvPr/>
        </p:nvSpPr>
        <p:spPr>
          <a:xfrm>
            <a:off x="763429" y="5196330"/>
            <a:ext cx="6532262" cy="2367063"/>
          </a:xfrm>
          <a:prstGeom prst="roundRect">
            <a:avLst>
              <a:gd name="adj" fmla="val 5537"/>
            </a:avLst>
          </a:prstGeom>
          <a:solidFill>
            <a:srgbClr val="FFFFFF">
              <a:alpha val="95000"/>
            </a:srgbClr>
          </a:solidFill>
          <a:ln w="30480">
            <a:solidFill>
              <a:srgbClr val="CCCCCC"/>
            </a:solidFill>
            <a:prstDash val="solid"/>
          </a:ln>
        </p:spPr>
        <p:txBody>
          <a:bodyPr/>
          <a:lstStyle/>
          <a:p>
            <a:endParaRPr lang="ja-JP" altLang="en-US" sz="2400"/>
          </a:p>
        </p:txBody>
      </p:sp>
      <p:sp>
        <p:nvSpPr>
          <p:cNvPr id="10" name="Text 8"/>
          <p:cNvSpPr/>
          <p:nvPr/>
        </p:nvSpPr>
        <p:spPr>
          <a:xfrm>
            <a:off x="1066562" y="5499463"/>
            <a:ext cx="3470222" cy="487529"/>
          </a:xfrm>
          <a:prstGeom prst="rect">
            <a:avLst/>
          </a:prstGeom>
          <a:noFill/>
          <a:ln/>
        </p:spPr>
        <p:txBody>
          <a:bodyPr wrap="none" lIns="0" tIns="0" rIns="0" bIns="0" rtlCol="0" anchor="t"/>
          <a:lstStyle/>
          <a:p>
            <a:pPr marL="0" indent="0" algn="l">
              <a:lnSpc>
                <a:spcPts val="3350"/>
              </a:lnSpc>
              <a:buNone/>
            </a:pPr>
            <a:r>
              <a:rPr lang="en-US" sz="3200" dirty="0">
                <a:solidFill>
                  <a:srgbClr val="030303"/>
                </a:solidFill>
                <a:latin typeface="Inter Medium" pitchFamily="34" charset="0"/>
                <a:ea typeface="Inter Medium" pitchFamily="34" charset="-122"/>
                <a:cs typeface="Inter Medium" pitchFamily="34" charset="-120"/>
              </a:rPr>
              <a:t>循環状態の確認</a:t>
            </a:r>
            <a:endParaRPr lang="en-US" sz="3200" dirty="0"/>
          </a:p>
        </p:txBody>
      </p:sp>
      <p:sp>
        <p:nvSpPr>
          <p:cNvPr id="11" name="Text 9"/>
          <p:cNvSpPr/>
          <p:nvPr/>
        </p:nvSpPr>
        <p:spPr>
          <a:xfrm>
            <a:off x="1066562" y="6089061"/>
            <a:ext cx="5914956" cy="998494"/>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脈拍、血圧、末梢循環を評価し、酸素運搬能力を判断する。SpO₂測定も同時に行う。</a:t>
            </a:r>
            <a:endParaRPr lang="en-US" sz="2800" dirty="0"/>
          </a:p>
        </p:txBody>
      </p:sp>
      <p:sp>
        <p:nvSpPr>
          <p:cNvPr id="12" name="Shape 10"/>
          <p:cNvSpPr/>
          <p:nvPr/>
        </p:nvSpPr>
        <p:spPr>
          <a:xfrm>
            <a:off x="7451527" y="5196330"/>
            <a:ext cx="6532262" cy="2367063"/>
          </a:xfrm>
          <a:prstGeom prst="roundRect">
            <a:avLst>
              <a:gd name="adj" fmla="val 5537"/>
            </a:avLst>
          </a:prstGeom>
          <a:solidFill>
            <a:srgbClr val="FFFFFF">
              <a:alpha val="95000"/>
            </a:srgbClr>
          </a:solidFill>
          <a:ln w="30480">
            <a:solidFill>
              <a:srgbClr val="CCCCCC"/>
            </a:solidFill>
            <a:prstDash val="solid"/>
          </a:ln>
        </p:spPr>
        <p:txBody>
          <a:bodyPr/>
          <a:lstStyle/>
          <a:p>
            <a:endParaRPr lang="ja-JP" altLang="en-US" sz="2400"/>
          </a:p>
        </p:txBody>
      </p:sp>
      <p:sp>
        <p:nvSpPr>
          <p:cNvPr id="13" name="Text 11"/>
          <p:cNvSpPr/>
          <p:nvPr/>
        </p:nvSpPr>
        <p:spPr>
          <a:xfrm>
            <a:off x="7754660" y="5499463"/>
            <a:ext cx="3470222" cy="487529"/>
          </a:xfrm>
          <a:prstGeom prst="rect">
            <a:avLst/>
          </a:prstGeom>
          <a:noFill/>
          <a:ln/>
        </p:spPr>
        <p:txBody>
          <a:bodyPr wrap="none" lIns="0" tIns="0" rIns="0" bIns="0" rtlCol="0" anchor="t"/>
          <a:lstStyle/>
          <a:p>
            <a:pPr marL="0" indent="0" algn="l">
              <a:lnSpc>
                <a:spcPts val="3350"/>
              </a:lnSpc>
              <a:buNone/>
            </a:pPr>
            <a:r>
              <a:rPr lang="en-US" sz="3200" dirty="0">
                <a:solidFill>
                  <a:srgbClr val="030303"/>
                </a:solidFill>
                <a:latin typeface="Inter Medium" pitchFamily="34" charset="0"/>
                <a:ea typeface="Inter Medium" pitchFamily="34" charset="-122"/>
                <a:cs typeface="Inter Medium" pitchFamily="34" charset="-120"/>
              </a:rPr>
              <a:t>即座の介入実施</a:t>
            </a:r>
            <a:endParaRPr lang="en-US" sz="3200" dirty="0"/>
          </a:p>
        </p:txBody>
      </p:sp>
      <p:sp>
        <p:nvSpPr>
          <p:cNvPr id="14" name="Text 12"/>
          <p:cNvSpPr/>
          <p:nvPr/>
        </p:nvSpPr>
        <p:spPr>
          <a:xfrm>
            <a:off x="7754660" y="6089061"/>
            <a:ext cx="5914956" cy="998494"/>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酸素投与、体位変換、気道確保などの緊急処置を実施し、継続的なモニタリングを開始する。</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877491" y="866537"/>
            <a:ext cx="10145435" cy="979408"/>
          </a:xfrm>
          <a:prstGeom prst="rect">
            <a:avLst/>
          </a:prstGeom>
          <a:noFill/>
          <a:ln/>
        </p:spPr>
        <p:txBody>
          <a:bodyPr wrap="none" lIns="0" tIns="0" rIns="0" bIns="0" rtlCol="0" anchor="t"/>
          <a:lstStyle/>
          <a:p>
            <a:pPr marL="0" indent="0" algn="l">
              <a:lnSpc>
                <a:spcPts val="7700"/>
              </a:lnSpc>
              <a:buNone/>
            </a:pPr>
            <a:r>
              <a:rPr lang="en-US" sz="6150" dirty="0">
                <a:solidFill>
                  <a:srgbClr val="1B1B27"/>
                </a:solidFill>
                <a:latin typeface="Inter Medium" pitchFamily="34" charset="0"/>
                <a:ea typeface="Inter Medium" pitchFamily="34" charset="-122"/>
                <a:cs typeface="Inter Medium" pitchFamily="34" charset="-120"/>
              </a:rPr>
              <a:t>疾患別呼吸音パターンの理解</a:t>
            </a:r>
            <a:endParaRPr lang="en-US" sz="6150" dirty="0"/>
          </a:p>
        </p:txBody>
      </p:sp>
      <p:sp>
        <p:nvSpPr>
          <p:cNvPr id="3" name="Shape 1"/>
          <p:cNvSpPr/>
          <p:nvPr/>
        </p:nvSpPr>
        <p:spPr>
          <a:xfrm>
            <a:off x="877491" y="2074271"/>
            <a:ext cx="4209268" cy="5436871"/>
          </a:xfrm>
          <a:prstGeom prst="roundRect">
            <a:avLst>
              <a:gd name="adj" fmla="val 3224"/>
            </a:avLst>
          </a:prstGeom>
          <a:solidFill>
            <a:srgbClr val="FFFFFF">
              <a:alpha val="95000"/>
            </a:srgbClr>
          </a:solidFill>
          <a:ln w="38100">
            <a:solidFill>
              <a:srgbClr val="CCCCCC"/>
            </a:solidFill>
            <a:prstDash val="solid"/>
          </a:ln>
        </p:spPr>
        <p:txBody>
          <a:bodyPr/>
          <a:lstStyle/>
          <a:p>
            <a:endParaRPr lang="ja-JP" altLang="en-US" sz="2000"/>
          </a:p>
        </p:txBody>
      </p:sp>
      <p:sp>
        <p:nvSpPr>
          <p:cNvPr id="4" name="Text 2"/>
          <p:cNvSpPr/>
          <p:nvPr/>
        </p:nvSpPr>
        <p:spPr>
          <a:xfrm>
            <a:off x="1228962" y="2425745"/>
            <a:ext cx="3484565" cy="544442"/>
          </a:xfrm>
          <a:prstGeom prst="rect">
            <a:avLst/>
          </a:prstGeom>
          <a:noFill/>
          <a:ln/>
        </p:spPr>
        <p:txBody>
          <a:bodyPr wrap="none" lIns="0" tIns="0" rIns="0" bIns="0" rtlCol="0" anchor="t"/>
          <a:lstStyle/>
          <a:p>
            <a:pPr marL="0" indent="0">
              <a:lnSpc>
                <a:spcPts val="3850"/>
              </a:lnSpc>
              <a:buNone/>
            </a:pPr>
            <a:r>
              <a:rPr lang="en-US" sz="3200" dirty="0">
                <a:solidFill>
                  <a:srgbClr val="030303"/>
                </a:solidFill>
                <a:latin typeface="Inter Medium" pitchFamily="34" charset="0"/>
                <a:ea typeface="Inter Medium" pitchFamily="34" charset="-122"/>
                <a:cs typeface="Inter Medium" pitchFamily="34" charset="-120"/>
              </a:rPr>
              <a:t>喘息・COPD</a:t>
            </a:r>
            <a:endParaRPr lang="en-US" sz="3200" dirty="0"/>
          </a:p>
        </p:txBody>
      </p:sp>
      <p:sp>
        <p:nvSpPr>
          <p:cNvPr id="5" name="Text 3"/>
          <p:cNvSpPr/>
          <p:nvPr/>
        </p:nvSpPr>
        <p:spPr>
          <a:xfrm>
            <a:off x="1228962" y="3103448"/>
            <a:ext cx="3484565" cy="3901897"/>
          </a:xfrm>
          <a:prstGeom prst="rect">
            <a:avLst/>
          </a:prstGeom>
          <a:noFill/>
          <a:ln/>
        </p:spPr>
        <p:txBody>
          <a:bodyPr wrap="square" lIns="0" tIns="0" rIns="0" bIns="0" rtlCol="0" anchor="t"/>
          <a:lstStyle/>
          <a:p>
            <a:pPr marL="0" indent="0">
              <a:lnSpc>
                <a:spcPts val="3900"/>
              </a:lnSpc>
              <a:buNone/>
            </a:pPr>
            <a:r>
              <a:rPr lang="en-US" sz="2800" dirty="0">
                <a:solidFill>
                  <a:srgbClr val="030303"/>
                </a:solidFill>
                <a:latin typeface="IBM Plex Sans Medium" pitchFamily="34" charset="0"/>
                <a:ea typeface="IBM Plex Sans Medium" pitchFamily="34" charset="-122"/>
                <a:cs typeface="IBM Plex Sans Medium" pitchFamily="34" charset="-120"/>
              </a:rPr>
              <a:t>主に呼気時のウィーズが特徴的である。気道の狭窄により笛のような高音が聞こえる。重症化すると吸気時にも聴取される場合がある。</a:t>
            </a:r>
            <a:endParaRPr lang="en-US" sz="2800" dirty="0"/>
          </a:p>
        </p:txBody>
      </p:sp>
      <p:sp>
        <p:nvSpPr>
          <p:cNvPr id="6" name="Shape 4"/>
          <p:cNvSpPr/>
          <p:nvPr/>
        </p:nvSpPr>
        <p:spPr>
          <a:xfrm>
            <a:off x="5273754" y="2074271"/>
            <a:ext cx="4209268" cy="5436871"/>
          </a:xfrm>
          <a:prstGeom prst="roundRect">
            <a:avLst>
              <a:gd name="adj" fmla="val 3224"/>
            </a:avLst>
          </a:prstGeom>
          <a:solidFill>
            <a:srgbClr val="FFFFFF">
              <a:alpha val="95000"/>
            </a:srgbClr>
          </a:solidFill>
          <a:ln w="38100">
            <a:solidFill>
              <a:srgbClr val="CCCCCC"/>
            </a:solidFill>
            <a:prstDash val="solid"/>
          </a:ln>
        </p:spPr>
        <p:txBody>
          <a:bodyPr/>
          <a:lstStyle/>
          <a:p>
            <a:endParaRPr lang="ja-JP" altLang="en-US" sz="2000"/>
          </a:p>
        </p:txBody>
      </p:sp>
      <p:sp>
        <p:nvSpPr>
          <p:cNvPr id="7" name="Text 5"/>
          <p:cNvSpPr/>
          <p:nvPr/>
        </p:nvSpPr>
        <p:spPr>
          <a:xfrm>
            <a:off x="5625226" y="2425745"/>
            <a:ext cx="3484565" cy="544442"/>
          </a:xfrm>
          <a:prstGeom prst="rect">
            <a:avLst/>
          </a:prstGeom>
          <a:noFill/>
          <a:ln/>
        </p:spPr>
        <p:txBody>
          <a:bodyPr wrap="none" lIns="0" tIns="0" rIns="0" bIns="0" rtlCol="0" anchor="t"/>
          <a:lstStyle/>
          <a:p>
            <a:pPr marL="0" indent="0">
              <a:lnSpc>
                <a:spcPts val="3850"/>
              </a:lnSpc>
              <a:buNone/>
            </a:pPr>
            <a:r>
              <a:rPr lang="en-US" sz="3200" dirty="0">
                <a:solidFill>
                  <a:srgbClr val="030303"/>
                </a:solidFill>
                <a:latin typeface="Inter Medium" pitchFamily="34" charset="0"/>
                <a:ea typeface="Inter Medium" pitchFamily="34" charset="-122"/>
                <a:cs typeface="Inter Medium" pitchFamily="34" charset="-120"/>
              </a:rPr>
              <a:t>肺炎・心不全</a:t>
            </a:r>
            <a:endParaRPr lang="en-US" sz="3200" dirty="0"/>
          </a:p>
        </p:txBody>
      </p:sp>
      <p:sp>
        <p:nvSpPr>
          <p:cNvPr id="8" name="Text 6"/>
          <p:cNvSpPr/>
          <p:nvPr/>
        </p:nvSpPr>
        <p:spPr>
          <a:xfrm>
            <a:off x="5625226" y="3103448"/>
            <a:ext cx="3484565" cy="3901897"/>
          </a:xfrm>
          <a:prstGeom prst="rect">
            <a:avLst/>
          </a:prstGeom>
          <a:noFill/>
          <a:ln/>
        </p:spPr>
        <p:txBody>
          <a:bodyPr wrap="square" lIns="0" tIns="0" rIns="0" bIns="0" rtlCol="0" anchor="t"/>
          <a:lstStyle/>
          <a:p>
            <a:pPr marL="0" indent="0">
              <a:lnSpc>
                <a:spcPts val="3900"/>
              </a:lnSpc>
              <a:buNone/>
            </a:pPr>
            <a:r>
              <a:rPr lang="en-US" sz="2800" dirty="0">
                <a:solidFill>
                  <a:srgbClr val="030303"/>
                </a:solidFill>
                <a:latin typeface="IBM Plex Sans Medium" pitchFamily="34" charset="0"/>
                <a:ea typeface="IBM Plex Sans Medium" pitchFamily="34" charset="-122"/>
                <a:cs typeface="IBM Plex Sans Medium" pitchFamily="34" charset="-120"/>
              </a:rPr>
              <a:t>湿性ラ音（捻髪音）が特徴的で、水分や粘液の存在を示す。心不全では両側下肺野に、肺炎では患側に限局して聴取されることが多い。</a:t>
            </a:r>
            <a:endParaRPr lang="en-US" sz="2800" dirty="0"/>
          </a:p>
        </p:txBody>
      </p:sp>
      <p:sp>
        <p:nvSpPr>
          <p:cNvPr id="9" name="Shape 7"/>
          <p:cNvSpPr/>
          <p:nvPr/>
        </p:nvSpPr>
        <p:spPr>
          <a:xfrm>
            <a:off x="9670018" y="2074271"/>
            <a:ext cx="4209268" cy="5436871"/>
          </a:xfrm>
          <a:prstGeom prst="roundRect">
            <a:avLst>
              <a:gd name="adj" fmla="val 3224"/>
            </a:avLst>
          </a:prstGeom>
          <a:solidFill>
            <a:srgbClr val="FFFFFF">
              <a:alpha val="95000"/>
            </a:srgbClr>
          </a:solidFill>
          <a:ln w="38100">
            <a:solidFill>
              <a:srgbClr val="CCCCCC"/>
            </a:solidFill>
            <a:prstDash val="solid"/>
          </a:ln>
        </p:spPr>
        <p:txBody>
          <a:bodyPr/>
          <a:lstStyle/>
          <a:p>
            <a:endParaRPr lang="ja-JP" altLang="en-US" sz="2000"/>
          </a:p>
        </p:txBody>
      </p:sp>
      <p:sp>
        <p:nvSpPr>
          <p:cNvPr id="10" name="Text 8"/>
          <p:cNvSpPr/>
          <p:nvPr/>
        </p:nvSpPr>
        <p:spPr>
          <a:xfrm>
            <a:off x="10021490" y="2425745"/>
            <a:ext cx="3484565" cy="544442"/>
          </a:xfrm>
          <a:prstGeom prst="rect">
            <a:avLst/>
          </a:prstGeom>
          <a:noFill/>
          <a:ln/>
        </p:spPr>
        <p:txBody>
          <a:bodyPr wrap="none" lIns="0" tIns="0" rIns="0" bIns="0" rtlCol="0" anchor="t"/>
          <a:lstStyle/>
          <a:p>
            <a:pPr marL="0" indent="0">
              <a:lnSpc>
                <a:spcPts val="3850"/>
              </a:lnSpc>
              <a:buNone/>
            </a:pPr>
            <a:r>
              <a:rPr lang="en-US" sz="3200" dirty="0">
                <a:solidFill>
                  <a:srgbClr val="030303"/>
                </a:solidFill>
                <a:latin typeface="Inter Medium" pitchFamily="34" charset="0"/>
                <a:ea typeface="Inter Medium" pitchFamily="34" charset="-122"/>
                <a:cs typeface="Inter Medium" pitchFamily="34" charset="-120"/>
              </a:rPr>
              <a:t>上気道狭窄</a:t>
            </a:r>
            <a:endParaRPr lang="en-US" sz="3200" dirty="0"/>
          </a:p>
        </p:txBody>
      </p:sp>
      <p:sp>
        <p:nvSpPr>
          <p:cNvPr id="11" name="Text 9"/>
          <p:cNvSpPr/>
          <p:nvPr/>
        </p:nvSpPr>
        <p:spPr>
          <a:xfrm>
            <a:off x="10021490" y="3103448"/>
            <a:ext cx="3484565" cy="2787070"/>
          </a:xfrm>
          <a:prstGeom prst="rect">
            <a:avLst/>
          </a:prstGeom>
          <a:noFill/>
          <a:ln/>
        </p:spPr>
        <p:txBody>
          <a:bodyPr wrap="square" lIns="0" tIns="0" rIns="0" bIns="0" rtlCol="0" anchor="t"/>
          <a:lstStyle/>
          <a:p>
            <a:pPr marL="0" indent="0">
              <a:lnSpc>
                <a:spcPts val="3900"/>
              </a:lnSpc>
              <a:buNone/>
            </a:pPr>
            <a:r>
              <a:rPr lang="en-US" sz="2800" dirty="0">
                <a:solidFill>
                  <a:srgbClr val="030303"/>
                </a:solidFill>
                <a:latin typeface="IBM Plex Sans Medium" pitchFamily="34" charset="0"/>
                <a:ea typeface="IBM Plex Sans Medium" pitchFamily="34" charset="-122"/>
                <a:cs typeface="IBM Plex Sans Medium" pitchFamily="34" charset="-120"/>
              </a:rPr>
              <a:t>ストライダーが吸気時に聴取される。喉頭炎、気道異物、腫瘍などが原因となり、緊急性が高い状態である。</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731401" y="765929"/>
            <a:ext cx="10435947" cy="816293"/>
          </a:xfrm>
          <a:prstGeom prst="rect">
            <a:avLst/>
          </a:prstGeom>
          <a:noFill/>
          <a:ln/>
        </p:spPr>
        <p:txBody>
          <a:bodyPr wrap="none" lIns="0" tIns="0" rIns="0" bIns="0" rtlCol="0" anchor="t"/>
          <a:lstStyle/>
          <a:p>
            <a:pPr marL="0" indent="0" algn="l">
              <a:lnSpc>
                <a:spcPts val="6400"/>
              </a:lnSpc>
              <a:buNone/>
            </a:pPr>
            <a:r>
              <a:rPr lang="en-US" sz="5100" dirty="0">
                <a:solidFill>
                  <a:srgbClr val="1B1B27"/>
                </a:solidFill>
                <a:latin typeface="Inter Medium" pitchFamily="34" charset="0"/>
                <a:ea typeface="Inter Medium" pitchFamily="34" charset="-122"/>
                <a:cs typeface="Inter Medium" pitchFamily="34" charset="-120"/>
              </a:rPr>
              <a:t>看護記録における呼吸アセスメント</a:t>
            </a:r>
            <a:endParaRPr lang="en-US" sz="5100" dirty="0"/>
          </a:p>
        </p:txBody>
      </p:sp>
      <p:sp>
        <p:nvSpPr>
          <p:cNvPr id="3" name="Text 1"/>
          <p:cNvSpPr/>
          <p:nvPr/>
        </p:nvSpPr>
        <p:spPr>
          <a:xfrm>
            <a:off x="731401" y="1686657"/>
            <a:ext cx="13167598" cy="835819"/>
          </a:xfrm>
          <a:prstGeom prst="rect">
            <a:avLst/>
          </a:prstGeom>
          <a:noFill/>
          <a:ln/>
        </p:spPr>
        <p:txBody>
          <a:bodyPr wrap="square" lIns="0" tIns="0" rIns="0" bIns="0" rtlCol="0" anchor="t"/>
          <a:lstStyle/>
          <a:p>
            <a:pPr marL="0" indent="0" algn="l">
              <a:lnSpc>
                <a:spcPts val="3250"/>
              </a:lnSpc>
              <a:buNone/>
            </a:pPr>
            <a:r>
              <a:rPr lang="en-US" sz="2800" dirty="0">
                <a:solidFill>
                  <a:srgbClr val="030303"/>
                </a:solidFill>
                <a:latin typeface="IBM Plex Sans Medium" pitchFamily="34" charset="0"/>
                <a:ea typeface="IBM Plex Sans Medium" pitchFamily="34" charset="-122"/>
                <a:cs typeface="IBM Plex Sans Medium" pitchFamily="34" charset="-120"/>
              </a:rPr>
              <a:t>正確で客観的な記録は継続看護と医療チーム間の情報共有に不可欠である。主観的な表現ではなく、具体的な観察事実を記載することが重要である。</a:t>
            </a:r>
            <a:endParaRPr lang="en-US" sz="2800" dirty="0"/>
          </a:p>
        </p:txBody>
      </p:sp>
      <p:sp>
        <p:nvSpPr>
          <p:cNvPr id="4" name="Shape 2"/>
          <p:cNvSpPr/>
          <p:nvPr/>
        </p:nvSpPr>
        <p:spPr>
          <a:xfrm>
            <a:off x="731401" y="2816322"/>
            <a:ext cx="6531445" cy="2373374"/>
          </a:xfrm>
          <a:prstGeom prst="roundRect">
            <a:avLst>
              <a:gd name="adj" fmla="val 5530"/>
            </a:avLst>
          </a:prstGeom>
          <a:solidFill>
            <a:srgbClr val="FFFFFF">
              <a:alpha val="95000"/>
            </a:srgbClr>
          </a:solidFill>
          <a:ln w="30480">
            <a:solidFill>
              <a:srgbClr val="CCCCCC"/>
            </a:solidFill>
            <a:prstDash val="solid"/>
          </a:ln>
        </p:spPr>
        <p:txBody>
          <a:bodyPr/>
          <a:lstStyle/>
          <a:p>
            <a:endParaRPr lang="ja-JP" altLang="en-US" sz="2400"/>
          </a:p>
        </p:txBody>
      </p:sp>
      <p:sp>
        <p:nvSpPr>
          <p:cNvPr id="5" name="Text 3"/>
          <p:cNvSpPr/>
          <p:nvPr/>
        </p:nvSpPr>
        <p:spPr>
          <a:xfrm>
            <a:off x="1023104" y="3108024"/>
            <a:ext cx="3305128" cy="488233"/>
          </a:xfrm>
          <a:prstGeom prst="rect">
            <a:avLst/>
          </a:prstGeom>
          <a:noFill/>
          <a:ln/>
        </p:spPr>
        <p:txBody>
          <a:bodyPr wrap="none" lIns="0" tIns="0" rIns="0" bIns="0" rtlCol="0" anchor="t"/>
          <a:lstStyle/>
          <a:p>
            <a:pPr marL="0" indent="0" algn="l">
              <a:lnSpc>
                <a:spcPts val="3200"/>
              </a:lnSpc>
              <a:buNone/>
            </a:pPr>
            <a:r>
              <a:rPr lang="en-US" sz="3200" dirty="0">
                <a:solidFill>
                  <a:srgbClr val="030303"/>
                </a:solidFill>
                <a:latin typeface="Inter Medium" pitchFamily="34" charset="0"/>
                <a:ea typeface="Inter Medium" pitchFamily="34" charset="-122"/>
                <a:cs typeface="Inter Medium" pitchFamily="34" charset="-120"/>
              </a:rPr>
              <a:t>客観的データ</a:t>
            </a:r>
            <a:endParaRPr lang="en-US" sz="3200" dirty="0"/>
          </a:p>
        </p:txBody>
      </p:sp>
      <p:sp>
        <p:nvSpPr>
          <p:cNvPr id="6" name="Text 4"/>
          <p:cNvSpPr/>
          <p:nvPr/>
        </p:nvSpPr>
        <p:spPr>
          <a:xfrm>
            <a:off x="1023104" y="3672857"/>
            <a:ext cx="5940964" cy="999825"/>
          </a:xfrm>
          <a:prstGeom prst="rect">
            <a:avLst/>
          </a:prstGeom>
          <a:noFill/>
          <a:ln/>
        </p:spPr>
        <p:txBody>
          <a:bodyPr wrap="square" lIns="0" tIns="0" rIns="0" bIns="0" rtlCol="0" anchor="t"/>
          <a:lstStyle/>
          <a:p>
            <a:pPr marL="0" indent="0" algn="l">
              <a:lnSpc>
                <a:spcPts val="3250"/>
              </a:lnSpc>
              <a:buNone/>
            </a:pPr>
            <a:r>
              <a:rPr lang="en-US" sz="2800" dirty="0">
                <a:solidFill>
                  <a:srgbClr val="030303"/>
                </a:solidFill>
                <a:latin typeface="IBM Plex Sans Medium" pitchFamily="34" charset="0"/>
                <a:ea typeface="IBM Plex Sans Medium" pitchFamily="34" charset="-122"/>
                <a:cs typeface="IBM Plex Sans Medium" pitchFamily="34" charset="-120"/>
              </a:rPr>
              <a:t>呼吸数○回/分、SpO₂○％、体温○℃など数値で表現できるデータを正確に記録する。</a:t>
            </a:r>
            <a:endParaRPr lang="en-US" sz="2800" dirty="0"/>
          </a:p>
        </p:txBody>
      </p:sp>
      <p:sp>
        <p:nvSpPr>
          <p:cNvPr id="7" name="Shape 5"/>
          <p:cNvSpPr/>
          <p:nvPr/>
        </p:nvSpPr>
        <p:spPr>
          <a:xfrm>
            <a:off x="7445812" y="2816322"/>
            <a:ext cx="6531445" cy="2373374"/>
          </a:xfrm>
          <a:prstGeom prst="roundRect">
            <a:avLst>
              <a:gd name="adj" fmla="val 5530"/>
            </a:avLst>
          </a:prstGeom>
          <a:solidFill>
            <a:srgbClr val="FFFFFF">
              <a:alpha val="95000"/>
            </a:srgbClr>
          </a:solidFill>
          <a:ln w="30480">
            <a:solidFill>
              <a:srgbClr val="CCCCCC"/>
            </a:solidFill>
            <a:prstDash val="solid"/>
          </a:ln>
        </p:spPr>
        <p:txBody>
          <a:bodyPr/>
          <a:lstStyle/>
          <a:p>
            <a:endParaRPr lang="ja-JP" altLang="en-US" sz="2400"/>
          </a:p>
        </p:txBody>
      </p:sp>
      <p:sp>
        <p:nvSpPr>
          <p:cNvPr id="8" name="Text 6"/>
          <p:cNvSpPr/>
          <p:nvPr/>
        </p:nvSpPr>
        <p:spPr>
          <a:xfrm>
            <a:off x="7737515" y="3108024"/>
            <a:ext cx="3305128" cy="488233"/>
          </a:xfrm>
          <a:prstGeom prst="rect">
            <a:avLst/>
          </a:prstGeom>
          <a:noFill/>
          <a:ln/>
        </p:spPr>
        <p:txBody>
          <a:bodyPr wrap="none" lIns="0" tIns="0" rIns="0" bIns="0" rtlCol="0" anchor="t"/>
          <a:lstStyle/>
          <a:p>
            <a:pPr marL="0" indent="0" algn="l">
              <a:lnSpc>
                <a:spcPts val="3200"/>
              </a:lnSpc>
              <a:buNone/>
            </a:pPr>
            <a:r>
              <a:rPr lang="en-US" sz="3200" dirty="0">
                <a:solidFill>
                  <a:srgbClr val="030303"/>
                </a:solidFill>
                <a:latin typeface="Inter Medium" pitchFamily="34" charset="0"/>
                <a:ea typeface="Inter Medium" pitchFamily="34" charset="-122"/>
                <a:cs typeface="Inter Medium" pitchFamily="34" charset="-120"/>
              </a:rPr>
              <a:t>観察所見</a:t>
            </a:r>
            <a:endParaRPr lang="en-US" sz="3200" dirty="0"/>
          </a:p>
        </p:txBody>
      </p:sp>
      <p:sp>
        <p:nvSpPr>
          <p:cNvPr id="9" name="Text 7"/>
          <p:cNvSpPr/>
          <p:nvPr/>
        </p:nvSpPr>
        <p:spPr>
          <a:xfrm>
            <a:off x="7737515" y="3672857"/>
            <a:ext cx="5940964" cy="999825"/>
          </a:xfrm>
          <a:prstGeom prst="rect">
            <a:avLst/>
          </a:prstGeom>
          <a:noFill/>
          <a:ln/>
        </p:spPr>
        <p:txBody>
          <a:bodyPr wrap="square" lIns="0" tIns="0" rIns="0" bIns="0" rtlCol="0" anchor="t"/>
          <a:lstStyle/>
          <a:p>
            <a:pPr marL="0" indent="0" algn="l">
              <a:lnSpc>
                <a:spcPts val="3250"/>
              </a:lnSpc>
              <a:buNone/>
            </a:pPr>
            <a:r>
              <a:rPr lang="en-US" sz="2800" dirty="0">
                <a:solidFill>
                  <a:srgbClr val="030303"/>
                </a:solidFill>
                <a:latin typeface="IBM Plex Sans Medium" pitchFamily="34" charset="0"/>
                <a:ea typeface="IBM Plex Sans Medium" pitchFamily="34" charset="-122"/>
                <a:cs typeface="IBM Plex Sans Medium" pitchFamily="34" charset="-120"/>
              </a:rPr>
              <a:t>「呼吸音：両側下肺野に湿性ラ音聴取」「鼻翼呼吸あり」など具体的な観察事実を記載する。</a:t>
            </a:r>
            <a:endParaRPr lang="en-US" sz="2800" dirty="0"/>
          </a:p>
        </p:txBody>
      </p:sp>
      <p:sp>
        <p:nvSpPr>
          <p:cNvPr id="10" name="Shape 8"/>
          <p:cNvSpPr/>
          <p:nvPr/>
        </p:nvSpPr>
        <p:spPr>
          <a:xfrm>
            <a:off x="731401" y="5353306"/>
            <a:ext cx="6531445" cy="2373374"/>
          </a:xfrm>
          <a:prstGeom prst="roundRect">
            <a:avLst>
              <a:gd name="adj" fmla="val 5530"/>
            </a:avLst>
          </a:prstGeom>
          <a:solidFill>
            <a:srgbClr val="FFFFFF">
              <a:alpha val="95000"/>
            </a:srgbClr>
          </a:solidFill>
          <a:ln w="30480">
            <a:solidFill>
              <a:srgbClr val="CCCCCC"/>
            </a:solidFill>
            <a:prstDash val="solid"/>
          </a:ln>
        </p:spPr>
        <p:txBody>
          <a:bodyPr/>
          <a:lstStyle/>
          <a:p>
            <a:endParaRPr lang="ja-JP" altLang="en-US" sz="2400"/>
          </a:p>
        </p:txBody>
      </p:sp>
      <p:sp>
        <p:nvSpPr>
          <p:cNvPr id="11" name="Text 9"/>
          <p:cNvSpPr/>
          <p:nvPr/>
        </p:nvSpPr>
        <p:spPr>
          <a:xfrm>
            <a:off x="1023104" y="5645009"/>
            <a:ext cx="3305128" cy="488233"/>
          </a:xfrm>
          <a:prstGeom prst="rect">
            <a:avLst/>
          </a:prstGeom>
          <a:noFill/>
          <a:ln/>
        </p:spPr>
        <p:txBody>
          <a:bodyPr wrap="none" lIns="0" tIns="0" rIns="0" bIns="0" rtlCol="0" anchor="t"/>
          <a:lstStyle/>
          <a:p>
            <a:pPr marL="0" indent="0" algn="l">
              <a:lnSpc>
                <a:spcPts val="3200"/>
              </a:lnSpc>
              <a:buNone/>
            </a:pPr>
            <a:r>
              <a:rPr lang="en-US" sz="3200" dirty="0">
                <a:solidFill>
                  <a:srgbClr val="030303"/>
                </a:solidFill>
                <a:latin typeface="Inter Medium" pitchFamily="34" charset="0"/>
                <a:ea typeface="Inter Medium" pitchFamily="34" charset="-122"/>
                <a:cs typeface="Inter Medium" pitchFamily="34" charset="-120"/>
              </a:rPr>
              <a:t>患者の訴え</a:t>
            </a:r>
            <a:endParaRPr lang="en-US" sz="3200" dirty="0"/>
          </a:p>
        </p:txBody>
      </p:sp>
      <p:sp>
        <p:nvSpPr>
          <p:cNvPr id="12" name="Text 10"/>
          <p:cNvSpPr/>
          <p:nvPr/>
        </p:nvSpPr>
        <p:spPr>
          <a:xfrm>
            <a:off x="1023104" y="6209842"/>
            <a:ext cx="5940964" cy="999825"/>
          </a:xfrm>
          <a:prstGeom prst="rect">
            <a:avLst/>
          </a:prstGeom>
          <a:noFill/>
          <a:ln/>
        </p:spPr>
        <p:txBody>
          <a:bodyPr wrap="square" lIns="0" tIns="0" rIns="0" bIns="0" rtlCol="0" anchor="t"/>
          <a:lstStyle/>
          <a:p>
            <a:pPr marL="0" indent="0" algn="l">
              <a:lnSpc>
                <a:spcPts val="3250"/>
              </a:lnSpc>
              <a:buNone/>
            </a:pPr>
            <a:r>
              <a:rPr lang="en-US" sz="2800" dirty="0">
                <a:solidFill>
                  <a:srgbClr val="030303"/>
                </a:solidFill>
                <a:latin typeface="IBM Plex Sans Medium" pitchFamily="34" charset="0"/>
                <a:ea typeface="IBM Plex Sans Medium" pitchFamily="34" charset="-122"/>
                <a:cs typeface="IBM Plex Sans Medium" pitchFamily="34" charset="-120"/>
              </a:rPr>
              <a:t>「息苦しい」「胸が痛い」など患者の主観的な症状も重要な情報として記録する。</a:t>
            </a:r>
            <a:endParaRPr lang="en-US" sz="2800" dirty="0"/>
          </a:p>
        </p:txBody>
      </p:sp>
      <p:sp>
        <p:nvSpPr>
          <p:cNvPr id="13" name="Shape 11"/>
          <p:cNvSpPr/>
          <p:nvPr/>
        </p:nvSpPr>
        <p:spPr>
          <a:xfrm>
            <a:off x="7445812" y="5353306"/>
            <a:ext cx="6531445" cy="2373374"/>
          </a:xfrm>
          <a:prstGeom prst="roundRect">
            <a:avLst>
              <a:gd name="adj" fmla="val 5530"/>
            </a:avLst>
          </a:prstGeom>
          <a:solidFill>
            <a:srgbClr val="FFFFFF">
              <a:alpha val="95000"/>
            </a:srgbClr>
          </a:solidFill>
          <a:ln w="30480">
            <a:solidFill>
              <a:srgbClr val="CCCCCC"/>
            </a:solidFill>
            <a:prstDash val="solid"/>
          </a:ln>
        </p:spPr>
        <p:txBody>
          <a:bodyPr/>
          <a:lstStyle/>
          <a:p>
            <a:endParaRPr lang="ja-JP" altLang="en-US" sz="2400"/>
          </a:p>
        </p:txBody>
      </p:sp>
      <p:sp>
        <p:nvSpPr>
          <p:cNvPr id="14" name="Text 12"/>
          <p:cNvSpPr/>
          <p:nvPr/>
        </p:nvSpPr>
        <p:spPr>
          <a:xfrm>
            <a:off x="7737515" y="5645009"/>
            <a:ext cx="3305128" cy="488233"/>
          </a:xfrm>
          <a:prstGeom prst="rect">
            <a:avLst/>
          </a:prstGeom>
          <a:noFill/>
          <a:ln/>
        </p:spPr>
        <p:txBody>
          <a:bodyPr wrap="none" lIns="0" tIns="0" rIns="0" bIns="0" rtlCol="0" anchor="t"/>
          <a:lstStyle/>
          <a:p>
            <a:pPr marL="0" indent="0" algn="l">
              <a:lnSpc>
                <a:spcPts val="3200"/>
              </a:lnSpc>
              <a:buNone/>
            </a:pPr>
            <a:r>
              <a:rPr lang="en-US" sz="3200" dirty="0">
                <a:solidFill>
                  <a:srgbClr val="030303"/>
                </a:solidFill>
                <a:latin typeface="Inter Medium" pitchFamily="34" charset="0"/>
                <a:ea typeface="Inter Medium" pitchFamily="34" charset="-122"/>
                <a:cs typeface="Inter Medium" pitchFamily="34" charset="-120"/>
              </a:rPr>
              <a:t>実施した看護介入</a:t>
            </a:r>
            <a:endParaRPr lang="en-US" sz="3200" dirty="0"/>
          </a:p>
        </p:txBody>
      </p:sp>
      <p:sp>
        <p:nvSpPr>
          <p:cNvPr id="15" name="Text 13"/>
          <p:cNvSpPr/>
          <p:nvPr/>
        </p:nvSpPr>
        <p:spPr>
          <a:xfrm>
            <a:off x="7737515" y="6209842"/>
            <a:ext cx="5940964" cy="999825"/>
          </a:xfrm>
          <a:prstGeom prst="rect">
            <a:avLst/>
          </a:prstGeom>
          <a:noFill/>
          <a:ln/>
        </p:spPr>
        <p:txBody>
          <a:bodyPr wrap="square" lIns="0" tIns="0" rIns="0" bIns="0" rtlCol="0" anchor="t"/>
          <a:lstStyle/>
          <a:p>
            <a:pPr marL="0" indent="0" algn="l">
              <a:lnSpc>
                <a:spcPts val="3250"/>
              </a:lnSpc>
              <a:buNone/>
            </a:pPr>
            <a:r>
              <a:rPr lang="en-US" sz="2800" dirty="0">
                <a:solidFill>
                  <a:srgbClr val="030303"/>
                </a:solidFill>
                <a:latin typeface="IBM Plex Sans Medium" pitchFamily="34" charset="0"/>
                <a:ea typeface="IBM Plex Sans Medium" pitchFamily="34" charset="-122"/>
                <a:cs typeface="IBM Plex Sans Medium" pitchFamily="34" charset="-120"/>
              </a:rPr>
              <a:t>酸素投与、体位変換、吸引などの実施内容と患者の反応を記録する。</a:t>
            </a: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763905" y="777954"/>
            <a:ext cx="6821448" cy="852607"/>
          </a:xfrm>
          <a:prstGeom prst="rect">
            <a:avLst/>
          </a:prstGeom>
          <a:noFill/>
          <a:ln/>
        </p:spPr>
        <p:txBody>
          <a:bodyPr wrap="none" lIns="0" tIns="0" rIns="0" bIns="0" rtlCol="0" anchor="t"/>
          <a:lstStyle/>
          <a:p>
            <a:pPr marL="0" indent="0" algn="l">
              <a:lnSpc>
                <a:spcPts val="6700"/>
              </a:lnSpc>
              <a:buNone/>
            </a:pPr>
            <a:r>
              <a:rPr lang="en-US" sz="5350" dirty="0">
                <a:solidFill>
                  <a:srgbClr val="1B1B27"/>
                </a:solidFill>
                <a:latin typeface="Inter Medium" pitchFamily="34" charset="0"/>
                <a:ea typeface="Inter Medium" pitchFamily="34" charset="-122"/>
                <a:cs typeface="Inter Medium" pitchFamily="34" charset="-120"/>
              </a:rPr>
              <a:t>理解度確認クイズ</a:t>
            </a:r>
            <a:endParaRPr lang="en-US" sz="5350" dirty="0"/>
          </a:p>
        </p:txBody>
      </p:sp>
      <p:sp>
        <p:nvSpPr>
          <p:cNvPr id="3" name="Shape 1"/>
          <p:cNvSpPr/>
          <p:nvPr/>
        </p:nvSpPr>
        <p:spPr>
          <a:xfrm>
            <a:off x="763904" y="1872971"/>
            <a:ext cx="4296267" cy="3276181"/>
          </a:xfrm>
          <a:prstGeom prst="roundRect">
            <a:avLst>
              <a:gd name="adj" fmla="val 3908"/>
            </a:avLst>
          </a:prstGeom>
          <a:solidFill>
            <a:srgbClr val="FFFFFF">
              <a:alpha val="95000"/>
            </a:srgbClr>
          </a:solidFill>
          <a:ln w="30480">
            <a:solidFill>
              <a:srgbClr val="CCCCCC"/>
            </a:solidFill>
            <a:prstDash val="solid"/>
          </a:ln>
        </p:spPr>
        <p:txBody>
          <a:bodyPr/>
          <a:lstStyle/>
          <a:p>
            <a:endParaRPr lang="ja-JP" altLang="en-US" sz="2400"/>
          </a:p>
        </p:txBody>
      </p:sp>
      <p:sp>
        <p:nvSpPr>
          <p:cNvPr id="4" name="Text 2"/>
          <p:cNvSpPr/>
          <p:nvPr/>
        </p:nvSpPr>
        <p:spPr>
          <a:xfrm>
            <a:off x="1067156" y="2176225"/>
            <a:ext cx="3673733" cy="952582"/>
          </a:xfrm>
          <a:prstGeom prst="rect">
            <a:avLst/>
          </a:prstGeom>
          <a:noFill/>
          <a:ln/>
        </p:spPr>
        <p:txBody>
          <a:bodyPr wrap="square" lIns="0" tIns="0" rIns="0" bIns="0" rtlCol="0" anchor="t"/>
          <a:lstStyle/>
          <a:p>
            <a:pPr marL="0" indent="0" algn="l">
              <a:lnSpc>
                <a:spcPts val="3350"/>
              </a:lnSpc>
              <a:buNone/>
            </a:pPr>
            <a:r>
              <a:rPr lang="en-US" sz="3200" dirty="0">
                <a:solidFill>
                  <a:srgbClr val="030303"/>
                </a:solidFill>
                <a:latin typeface="Inter Medium" pitchFamily="34" charset="0"/>
                <a:ea typeface="Inter Medium" pitchFamily="34" charset="-122"/>
                <a:cs typeface="Inter Medium" pitchFamily="34" charset="-120"/>
              </a:rPr>
              <a:t>成人の呼吸数正常値は12～20回/分である</a:t>
            </a:r>
            <a:endParaRPr lang="en-US" sz="3200" dirty="0"/>
          </a:p>
        </p:txBody>
      </p:sp>
      <p:sp>
        <p:nvSpPr>
          <p:cNvPr id="5" name="Text 3"/>
          <p:cNvSpPr/>
          <p:nvPr/>
        </p:nvSpPr>
        <p:spPr>
          <a:xfrm>
            <a:off x="1067156" y="3578015"/>
            <a:ext cx="3673733" cy="1463189"/>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正解：○　成人の正常呼吸数は12～20回/分とされている。</a:t>
            </a:r>
            <a:endParaRPr lang="en-US" sz="2800" dirty="0"/>
          </a:p>
        </p:txBody>
      </p:sp>
      <p:sp>
        <p:nvSpPr>
          <p:cNvPr id="6" name="Shape 4"/>
          <p:cNvSpPr/>
          <p:nvPr/>
        </p:nvSpPr>
        <p:spPr>
          <a:xfrm>
            <a:off x="5222318" y="1872971"/>
            <a:ext cx="4296267" cy="3276181"/>
          </a:xfrm>
          <a:prstGeom prst="roundRect">
            <a:avLst>
              <a:gd name="adj" fmla="val 3908"/>
            </a:avLst>
          </a:prstGeom>
          <a:solidFill>
            <a:srgbClr val="FFFFFF">
              <a:alpha val="95000"/>
            </a:srgbClr>
          </a:solidFill>
          <a:ln w="30480">
            <a:solidFill>
              <a:srgbClr val="CCCCCC"/>
            </a:solidFill>
            <a:prstDash val="solid"/>
          </a:ln>
        </p:spPr>
        <p:txBody>
          <a:bodyPr/>
          <a:lstStyle/>
          <a:p>
            <a:endParaRPr lang="ja-JP" altLang="en-US" sz="2400"/>
          </a:p>
        </p:txBody>
      </p:sp>
      <p:sp>
        <p:nvSpPr>
          <p:cNvPr id="7" name="Text 5"/>
          <p:cNvSpPr/>
          <p:nvPr/>
        </p:nvSpPr>
        <p:spPr>
          <a:xfrm>
            <a:off x="5525571" y="2176225"/>
            <a:ext cx="3673733" cy="952582"/>
          </a:xfrm>
          <a:prstGeom prst="rect">
            <a:avLst/>
          </a:prstGeom>
          <a:noFill/>
          <a:ln/>
        </p:spPr>
        <p:txBody>
          <a:bodyPr wrap="square" lIns="0" tIns="0" rIns="0" bIns="0" rtlCol="0" anchor="t"/>
          <a:lstStyle/>
          <a:p>
            <a:pPr marL="0" indent="0" algn="l">
              <a:lnSpc>
                <a:spcPts val="3350"/>
              </a:lnSpc>
              <a:buNone/>
            </a:pPr>
            <a:r>
              <a:rPr lang="en-US" sz="3200" dirty="0">
                <a:solidFill>
                  <a:srgbClr val="030303"/>
                </a:solidFill>
                <a:latin typeface="Inter Medium" pitchFamily="34" charset="0"/>
                <a:ea typeface="Inter Medium" pitchFamily="34" charset="-122"/>
                <a:cs typeface="Inter Medium" pitchFamily="34" charset="-120"/>
              </a:rPr>
              <a:t>SpO₂は必ず100％でなければならない</a:t>
            </a:r>
            <a:endParaRPr lang="en-US" sz="3200" dirty="0"/>
          </a:p>
        </p:txBody>
      </p:sp>
      <p:sp>
        <p:nvSpPr>
          <p:cNvPr id="8" name="Text 6"/>
          <p:cNvSpPr/>
          <p:nvPr/>
        </p:nvSpPr>
        <p:spPr>
          <a:xfrm>
            <a:off x="5525571" y="3578015"/>
            <a:ext cx="3673733" cy="1463189"/>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正解：×　正常値は95％以上で、100％である必要はない。</a:t>
            </a:r>
            <a:endParaRPr lang="en-US" sz="2800" dirty="0"/>
          </a:p>
        </p:txBody>
      </p:sp>
      <p:sp>
        <p:nvSpPr>
          <p:cNvPr id="9" name="Shape 7"/>
          <p:cNvSpPr/>
          <p:nvPr/>
        </p:nvSpPr>
        <p:spPr>
          <a:xfrm>
            <a:off x="9680734" y="1872971"/>
            <a:ext cx="4296389" cy="3276181"/>
          </a:xfrm>
          <a:prstGeom prst="roundRect">
            <a:avLst>
              <a:gd name="adj" fmla="val 3908"/>
            </a:avLst>
          </a:prstGeom>
          <a:solidFill>
            <a:srgbClr val="FFFFFF">
              <a:alpha val="95000"/>
            </a:srgbClr>
          </a:solidFill>
          <a:ln w="30480">
            <a:solidFill>
              <a:srgbClr val="CCCCCC"/>
            </a:solidFill>
            <a:prstDash val="solid"/>
          </a:ln>
        </p:spPr>
        <p:txBody>
          <a:bodyPr/>
          <a:lstStyle/>
          <a:p>
            <a:endParaRPr lang="ja-JP" altLang="en-US" sz="2400"/>
          </a:p>
        </p:txBody>
      </p:sp>
      <p:sp>
        <p:nvSpPr>
          <p:cNvPr id="10" name="Text 8"/>
          <p:cNvSpPr/>
          <p:nvPr/>
        </p:nvSpPr>
        <p:spPr>
          <a:xfrm>
            <a:off x="9983986" y="2176225"/>
            <a:ext cx="3673855" cy="952582"/>
          </a:xfrm>
          <a:prstGeom prst="rect">
            <a:avLst/>
          </a:prstGeom>
          <a:noFill/>
          <a:ln/>
        </p:spPr>
        <p:txBody>
          <a:bodyPr wrap="square" lIns="0" tIns="0" rIns="0" bIns="0" rtlCol="0" anchor="t"/>
          <a:lstStyle/>
          <a:p>
            <a:pPr marL="0" indent="0" algn="l">
              <a:lnSpc>
                <a:spcPts val="3350"/>
              </a:lnSpc>
              <a:buNone/>
            </a:pPr>
            <a:r>
              <a:rPr lang="en-US" sz="3200" dirty="0">
                <a:solidFill>
                  <a:srgbClr val="030303"/>
                </a:solidFill>
                <a:latin typeface="Inter Medium" pitchFamily="34" charset="0"/>
                <a:ea typeface="Inter Medium" pitchFamily="34" charset="-122"/>
                <a:cs typeface="Inter Medium" pitchFamily="34" charset="-120"/>
              </a:rPr>
              <a:t>鼻翼呼吸は努力呼吸の一つである</a:t>
            </a:r>
            <a:endParaRPr lang="en-US" sz="3200" dirty="0"/>
          </a:p>
        </p:txBody>
      </p:sp>
      <p:sp>
        <p:nvSpPr>
          <p:cNvPr id="11" name="Text 9"/>
          <p:cNvSpPr/>
          <p:nvPr/>
        </p:nvSpPr>
        <p:spPr>
          <a:xfrm>
            <a:off x="9983986" y="3578015"/>
            <a:ext cx="3673855" cy="1463189"/>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正解：○　鼻翼呼吸は呼吸困難時の代償機転の一つである。</a:t>
            </a:r>
            <a:endParaRPr lang="en-US" sz="2800" dirty="0"/>
          </a:p>
        </p:txBody>
      </p:sp>
      <p:sp>
        <p:nvSpPr>
          <p:cNvPr id="12" name="Shape 10"/>
          <p:cNvSpPr/>
          <p:nvPr/>
        </p:nvSpPr>
        <p:spPr>
          <a:xfrm>
            <a:off x="763905" y="5381863"/>
            <a:ext cx="6584391" cy="2312159"/>
          </a:xfrm>
          <a:prstGeom prst="roundRect">
            <a:avLst>
              <a:gd name="adj" fmla="val 5537"/>
            </a:avLst>
          </a:prstGeom>
          <a:solidFill>
            <a:srgbClr val="FFFFFF">
              <a:alpha val="95000"/>
            </a:srgbClr>
          </a:solidFill>
          <a:ln w="30480">
            <a:solidFill>
              <a:srgbClr val="CCCCCC"/>
            </a:solidFill>
            <a:prstDash val="solid"/>
          </a:ln>
        </p:spPr>
        <p:txBody>
          <a:bodyPr/>
          <a:lstStyle/>
          <a:p>
            <a:endParaRPr lang="ja-JP" altLang="en-US" sz="2400"/>
          </a:p>
        </p:txBody>
      </p:sp>
      <p:sp>
        <p:nvSpPr>
          <p:cNvPr id="13" name="Text 11"/>
          <p:cNvSpPr/>
          <p:nvPr/>
        </p:nvSpPr>
        <p:spPr>
          <a:xfrm>
            <a:off x="1067157" y="5685116"/>
            <a:ext cx="4518688" cy="476291"/>
          </a:xfrm>
          <a:prstGeom prst="rect">
            <a:avLst/>
          </a:prstGeom>
          <a:noFill/>
          <a:ln/>
        </p:spPr>
        <p:txBody>
          <a:bodyPr wrap="none" lIns="0" tIns="0" rIns="0" bIns="0" rtlCol="0" anchor="t"/>
          <a:lstStyle/>
          <a:p>
            <a:pPr marL="0" indent="0" algn="l">
              <a:lnSpc>
                <a:spcPts val="3350"/>
              </a:lnSpc>
              <a:buNone/>
            </a:pPr>
            <a:r>
              <a:rPr lang="en-US" sz="3200" dirty="0">
                <a:solidFill>
                  <a:srgbClr val="030303"/>
                </a:solidFill>
                <a:latin typeface="Inter Medium" pitchFamily="34" charset="0"/>
                <a:ea typeface="Inter Medium" pitchFamily="34" charset="-122"/>
                <a:cs typeface="Inter Medium" pitchFamily="34" charset="-120"/>
              </a:rPr>
              <a:t>チアノーゼは貧血でも起こる</a:t>
            </a:r>
            <a:endParaRPr lang="en-US" sz="3200" dirty="0"/>
          </a:p>
        </p:txBody>
      </p:sp>
      <p:sp>
        <p:nvSpPr>
          <p:cNvPr id="14" name="Text 12"/>
          <p:cNvSpPr/>
          <p:nvPr/>
        </p:nvSpPr>
        <p:spPr>
          <a:xfrm>
            <a:off x="1067157" y="6275189"/>
            <a:ext cx="5961857" cy="975459"/>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正解：×　貧血では蒼白となるが、チアノーゼは起こりにくい。</a:t>
            </a:r>
            <a:endParaRPr lang="en-US" sz="2800" dirty="0"/>
          </a:p>
        </p:txBody>
      </p:sp>
      <p:sp>
        <p:nvSpPr>
          <p:cNvPr id="15" name="Shape 13"/>
          <p:cNvSpPr/>
          <p:nvPr/>
        </p:nvSpPr>
        <p:spPr>
          <a:xfrm>
            <a:off x="7451526" y="5381863"/>
            <a:ext cx="6584513" cy="2312159"/>
          </a:xfrm>
          <a:prstGeom prst="roundRect">
            <a:avLst>
              <a:gd name="adj" fmla="val 5537"/>
            </a:avLst>
          </a:prstGeom>
          <a:solidFill>
            <a:srgbClr val="FFFFFF">
              <a:alpha val="95000"/>
            </a:srgbClr>
          </a:solidFill>
          <a:ln w="30480">
            <a:solidFill>
              <a:srgbClr val="CCCCCC"/>
            </a:solidFill>
            <a:prstDash val="solid"/>
          </a:ln>
        </p:spPr>
        <p:txBody>
          <a:bodyPr/>
          <a:lstStyle/>
          <a:p>
            <a:endParaRPr lang="ja-JP" altLang="en-US" sz="2400"/>
          </a:p>
        </p:txBody>
      </p:sp>
      <p:sp>
        <p:nvSpPr>
          <p:cNvPr id="16" name="Text 14"/>
          <p:cNvSpPr/>
          <p:nvPr/>
        </p:nvSpPr>
        <p:spPr>
          <a:xfrm>
            <a:off x="7754778" y="5685116"/>
            <a:ext cx="5222125" cy="476291"/>
          </a:xfrm>
          <a:prstGeom prst="rect">
            <a:avLst/>
          </a:prstGeom>
          <a:noFill/>
          <a:ln/>
        </p:spPr>
        <p:txBody>
          <a:bodyPr wrap="none" lIns="0" tIns="0" rIns="0" bIns="0" rtlCol="0" anchor="t"/>
          <a:lstStyle/>
          <a:p>
            <a:pPr marL="0" indent="0" algn="l">
              <a:lnSpc>
                <a:spcPts val="3350"/>
              </a:lnSpc>
              <a:buNone/>
            </a:pPr>
            <a:r>
              <a:rPr lang="en-US" sz="3200" dirty="0">
                <a:solidFill>
                  <a:srgbClr val="030303"/>
                </a:solidFill>
                <a:latin typeface="Inter Medium" pitchFamily="34" charset="0"/>
                <a:ea typeface="Inter Medium" pitchFamily="34" charset="-122"/>
                <a:cs typeface="Inter Medium" pitchFamily="34" charset="-120"/>
              </a:rPr>
              <a:t>ウィーズは吸気時にだけ聴こえる</a:t>
            </a:r>
            <a:endParaRPr lang="en-US" sz="3200" dirty="0"/>
          </a:p>
        </p:txBody>
      </p:sp>
      <p:sp>
        <p:nvSpPr>
          <p:cNvPr id="17" name="Text 15"/>
          <p:cNvSpPr/>
          <p:nvPr/>
        </p:nvSpPr>
        <p:spPr>
          <a:xfrm>
            <a:off x="7754778" y="6275189"/>
            <a:ext cx="5961979" cy="975459"/>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正解：×　ウィーズは主に呼気時に聴取される異常呼吸音である。</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692348" y="642164"/>
            <a:ext cx="6798588" cy="772716"/>
          </a:xfrm>
          <a:prstGeom prst="rect">
            <a:avLst/>
          </a:prstGeom>
          <a:noFill/>
          <a:ln/>
        </p:spPr>
        <p:txBody>
          <a:bodyPr wrap="none" lIns="0" tIns="0" rIns="0" bIns="0" rtlCol="0" anchor="t"/>
          <a:lstStyle/>
          <a:p>
            <a:pPr marL="0" indent="0" algn="l">
              <a:lnSpc>
                <a:spcPts val="6050"/>
              </a:lnSpc>
              <a:buNone/>
            </a:pPr>
            <a:r>
              <a:rPr lang="en-US" sz="6000" dirty="0">
                <a:solidFill>
                  <a:srgbClr val="1B1B27"/>
                </a:solidFill>
                <a:latin typeface="Inter Medium" pitchFamily="34" charset="0"/>
                <a:ea typeface="Inter Medium" pitchFamily="34" charset="-122"/>
                <a:cs typeface="Inter Medium" pitchFamily="34" charset="-120"/>
              </a:rPr>
              <a:t>呼吸器の主要構造と機能</a:t>
            </a:r>
            <a:endParaRPr lang="en-US" sz="6000" dirty="0"/>
          </a:p>
        </p:txBody>
      </p:sp>
      <p:sp>
        <p:nvSpPr>
          <p:cNvPr id="3" name="Text 1"/>
          <p:cNvSpPr/>
          <p:nvPr/>
        </p:nvSpPr>
        <p:spPr>
          <a:xfrm>
            <a:off x="692348" y="1759268"/>
            <a:ext cx="247174" cy="309086"/>
          </a:xfrm>
          <a:prstGeom prst="rect">
            <a:avLst/>
          </a:prstGeom>
          <a:noFill/>
          <a:ln/>
        </p:spPr>
        <p:txBody>
          <a:bodyPr wrap="none" lIns="0" tIns="0" rIns="0" bIns="0" rtlCol="0" anchor="t"/>
          <a:lstStyle/>
          <a:p>
            <a:pPr marL="0" indent="0" algn="l">
              <a:lnSpc>
                <a:spcPts val="3100"/>
              </a:lnSpc>
              <a:buNone/>
            </a:pPr>
            <a:r>
              <a:rPr lang="en-US" sz="2400" dirty="0">
                <a:solidFill>
                  <a:srgbClr val="030303"/>
                </a:solidFill>
                <a:latin typeface="Abadi" panose="020B0604020104020204" pitchFamily="34" charset="0"/>
                <a:ea typeface="Inter Light" pitchFamily="34" charset="-122"/>
                <a:cs typeface="Inter Light" pitchFamily="34" charset="-120"/>
              </a:rPr>
              <a:t>01</a:t>
            </a:r>
            <a:endParaRPr lang="en-US" sz="2400" dirty="0"/>
          </a:p>
        </p:txBody>
      </p:sp>
      <p:sp>
        <p:nvSpPr>
          <p:cNvPr id="4" name="Shape 2"/>
          <p:cNvSpPr/>
          <p:nvPr/>
        </p:nvSpPr>
        <p:spPr>
          <a:xfrm>
            <a:off x="692348" y="2149079"/>
            <a:ext cx="6499265" cy="30480"/>
          </a:xfrm>
          <a:prstGeom prst="rect">
            <a:avLst/>
          </a:prstGeom>
          <a:solidFill>
            <a:srgbClr val="030303"/>
          </a:solidFill>
          <a:ln/>
        </p:spPr>
        <p:txBody>
          <a:bodyPr/>
          <a:lstStyle/>
          <a:p>
            <a:endParaRPr lang="ja-JP" altLang="en-US" sz="2400"/>
          </a:p>
        </p:txBody>
      </p:sp>
      <p:sp>
        <p:nvSpPr>
          <p:cNvPr id="5" name="Text 3"/>
          <p:cNvSpPr/>
          <p:nvPr/>
        </p:nvSpPr>
        <p:spPr>
          <a:xfrm>
            <a:off x="692348" y="2333626"/>
            <a:ext cx="3090982" cy="386358"/>
          </a:xfrm>
          <a:prstGeom prst="rect">
            <a:avLst/>
          </a:prstGeom>
          <a:noFill/>
          <a:ln/>
        </p:spPr>
        <p:txBody>
          <a:bodyPr wrap="none" lIns="0" tIns="0" rIns="0" bIns="0" rtlCol="0" anchor="t"/>
          <a:lstStyle/>
          <a:p>
            <a:pPr marL="0" indent="0" algn="l">
              <a:lnSpc>
                <a:spcPts val="3000"/>
              </a:lnSpc>
              <a:buNone/>
            </a:pPr>
            <a:r>
              <a:rPr lang="en-US" sz="3200" dirty="0">
                <a:solidFill>
                  <a:srgbClr val="030303"/>
                </a:solidFill>
                <a:latin typeface="Inter Medium" pitchFamily="34" charset="0"/>
                <a:ea typeface="Inter Medium" pitchFamily="34" charset="-122"/>
                <a:cs typeface="Inter Medium" pitchFamily="34" charset="-120"/>
              </a:rPr>
              <a:t>鼻腔～気管</a:t>
            </a:r>
            <a:endParaRPr lang="en-US" sz="3200" dirty="0"/>
          </a:p>
        </p:txBody>
      </p:sp>
      <p:sp>
        <p:nvSpPr>
          <p:cNvPr id="6" name="Text 4"/>
          <p:cNvSpPr/>
          <p:nvPr/>
        </p:nvSpPr>
        <p:spPr>
          <a:xfrm>
            <a:off x="692348" y="2868335"/>
            <a:ext cx="6499265" cy="1186934"/>
          </a:xfrm>
          <a:prstGeom prst="rect">
            <a:avLst/>
          </a:prstGeom>
          <a:noFill/>
          <a:ln/>
        </p:spPr>
        <p:txBody>
          <a:bodyPr wrap="square" lIns="0" tIns="0" rIns="0" bIns="0" rtlCol="0" anchor="t"/>
          <a:lstStyle/>
          <a:p>
            <a:pPr marL="0" indent="0" algn="l">
              <a:lnSpc>
                <a:spcPts val="3100"/>
              </a:lnSpc>
              <a:buNone/>
            </a:pPr>
            <a:r>
              <a:rPr lang="en-US" sz="2400" dirty="0">
                <a:solidFill>
                  <a:srgbClr val="030303"/>
                </a:solidFill>
                <a:latin typeface="IBM Plex Sans Medium" pitchFamily="34" charset="0"/>
                <a:ea typeface="IBM Plex Sans Medium" pitchFamily="34" charset="-122"/>
                <a:cs typeface="IBM Plex Sans Medium" pitchFamily="34" charset="-120"/>
              </a:rPr>
              <a:t>外気の最初の通過経路。鼻毛や粘膜により異物をろ過し、粘膜と毛細血管により空気を加温・加湿する。気管は硬い気管軟骨輪で支えられ、つぶれにくい構造となっている。</a:t>
            </a:r>
            <a:endParaRPr lang="en-US" sz="2400" dirty="0"/>
          </a:p>
        </p:txBody>
      </p:sp>
      <p:sp>
        <p:nvSpPr>
          <p:cNvPr id="7" name="Text 5"/>
          <p:cNvSpPr/>
          <p:nvPr/>
        </p:nvSpPr>
        <p:spPr>
          <a:xfrm>
            <a:off x="7438787" y="1759268"/>
            <a:ext cx="247174" cy="309086"/>
          </a:xfrm>
          <a:prstGeom prst="rect">
            <a:avLst/>
          </a:prstGeom>
          <a:noFill/>
          <a:ln/>
        </p:spPr>
        <p:txBody>
          <a:bodyPr wrap="none" lIns="0" tIns="0" rIns="0" bIns="0" rtlCol="0" anchor="t"/>
          <a:lstStyle/>
          <a:p>
            <a:pPr marL="0" indent="0" algn="l">
              <a:lnSpc>
                <a:spcPts val="3100"/>
              </a:lnSpc>
              <a:buNone/>
            </a:pPr>
            <a:r>
              <a:rPr lang="en-US" sz="2400" dirty="0">
                <a:solidFill>
                  <a:srgbClr val="030303"/>
                </a:solidFill>
                <a:latin typeface="Abadi" panose="020B0604020104020204" pitchFamily="34" charset="0"/>
                <a:ea typeface="Inter Light" pitchFamily="34" charset="-122"/>
                <a:cs typeface="Inter Light" pitchFamily="34" charset="-120"/>
              </a:rPr>
              <a:t>02</a:t>
            </a:r>
            <a:endParaRPr lang="en-US" sz="2400" dirty="0"/>
          </a:p>
        </p:txBody>
      </p:sp>
      <p:sp>
        <p:nvSpPr>
          <p:cNvPr id="8" name="Shape 6"/>
          <p:cNvSpPr/>
          <p:nvPr/>
        </p:nvSpPr>
        <p:spPr>
          <a:xfrm>
            <a:off x="7438787" y="2149079"/>
            <a:ext cx="6499265" cy="30480"/>
          </a:xfrm>
          <a:prstGeom prst="rect">
            <a:avLst/>
          </a:prstGeom>
          <a:solidFill>
            <a:srgbClr val="030303"/>
          </a:solidFill>
          <a:ln/>
        </p:spPr>
        <p:txBody>
          <a:bodyPr/>
          <a:lstStyle/>
          <a:p>
            <a:endParaRPr lang="ja-JP" altLang="en-US" sz="2400"/>
          </a:p>
        </p:txBody>
      </p:sp>
      <p:sp>
        <p:nvSpPr>
          <p:cNvPr id="9" name="Text 7"/>
          <p:cNvSpPr/>
          <p:nvPr/>
        </p:nvSpPr>
        <p:spPr>
          <a:xfrm>
            <a:off x="7438787" y="2333626"/>
            <a:ext cx="3090982" cy="386358"/>
          </a:xfrm>
          <a:prstGeom prst="rect">
            <a:avLst/>
          </a:prstGeom>
          <a:noFill/>
          <a:ln/>
        </p:spPr>
        <p:txBody>
          <a:bodyPr wrap="none" lIns="0" tIns="0" rIns="0" bIns="0" rtlCol="0" anchor="t"/>
          <a:lstStyle/>
          <a:p>
            <a:pPr marL="0" indent="0" algn="l">
              <a:lnSpc>
                <a:spcPts val="3000"/>
              </a:lnSpc>
              <a:buNone/>
            </a:pPr>
            <a:r>
              <a:rPr lang="en-US" sz="3200" dirty="0">
                <a:solidFill>
                  <a:srgbClr val="030303"/>
                </a:solidFill>
                <a:latin typeface="Inter Medium" pitchFamily="34" charset="0"/>
                <a:ea typeface="Inter Medium" pitchFamily="34" charset="-122"/>
                <a:cs typeface="Inter Medium" pitchFamily="34" charset="-120"/>
              </a:rPr>
              <a:t>気管支</a:t>
            </a:r>
            <a:endParaRPr lang="en-US" sz="3200" dirty="0"/>
          </a:p>
        </p:txBody>
      </p:sp>
      <p:sp>
        <p:nvSpPr>
          <p:cNvPr id="10" name="Text 8"/>
          <p:cNvSpPr/>
          <p:nvPr/>
        </p:nvSpPr>
        <p:spPr>
          <a:xfrm>
            <a:off x="7438787" y="2868335"/>
            <a:ext cx="6499265" cy="1186934"/>
          </a:xfrm>
          <a:prstGeom prst="rect">
            <a:avLst/>
          </a:prstGeom>
          <a:noFill/>
          <a:ln/>
        </p:spPr>
        <p:txBody>
          <a:bodyPr wrap="square" lIns="0" tIns="0" rIns="0" bIns="0" rtlCol="0" anchor="t"/>
          <a:lstStyle/>
          <a:p>
            <a:pPr marL="0" indent="0" algn="l">
              <a:lnSpc>
                <a:spcPts val="3100"/>
              </a:lnSpc>
              <a:buNone/>
            </a:pPr>
            <a:r>
              <a:rPr lang="en-US" sz="2400" dirty="0">
                <a:solidFill>
                  <a:srgbClr val="030303"/>
                </a:solidFill>
                <a:latin typeface="IBM Plex Sans Medium" pitchFamily="34" charset="0"/>
                <a:ea typeface="IBM Plex Sans Medium" pitchFamily="34" charset="-122"/>
                <a:cs typeface="IBM Plex Sans Medium" pitchFamily="34" charset="-120"/>
              </a:rPr>
              <a:t>気管は左右に分かれ、右主気管支と左主気管支となる。さらに細かく枝分かれし、細気管支へと続く。線毛上皮により異物や粘液を排出する働きがある。</a:t>
            </a:r>
            <a:endParaRPr lang="en-US" sz="2400" dirty="0"/>
          </a:p>
        </p:txBody>
      </p:sp>
      <p:sp>
        <p:nvSpPr>
          <p:cNvPr id="11" name="Text 9"/>
          <p:cNvSpPr/>
          <p:nvPr/>
        </p:nvSpPr>
        <p:spPr>
          <a:xfrm>
            <a:off x="692348" y="4871918"/>
            <a:ext cx="247174" cy="309086"/>
          </a:xfrm>
          <a:prstGeom prst="rect">
            <a:avLst/>
          </a:prstGeom>
          <a:noFill/>
          <a:ln/>
        </p:spPr>
        <p:txBody>
          <a:bodyPr wrap="none" lIns="0" tIns="0" rIns="0" bIns="0" rtlCol="0" anchor="t"/>
          <a:lstStyle/>
          <a:p>
            <a:pPr marL="0" indent="0" algn="l">
              <a:lnSpc>
                <a:spcPts val="3100"/>
              </a:lnSpc>
              <a:buNone/>
            </a:pPr>
            <a:r>
              <a:rPr lang="en-US" sz="2400" dirty="0">
                <a:solidFill>
                  <a:srgbClr val="030303"/>
                </a:solidFill>
                <a:latin typeface="Abadi" panose="020B0604020104020204" pitchFamily="34" charset="0"/>
                <a:ea typeface="Inter Light" pitchFamily="34" charset="-122"/>
                <a:cs typeface="Inter Light" pitchFamily="34" charset="-120"/>
              </a:rPr>
              <a:t>03</a:t>
            </a:r>
            <a:endParaRPr lang="en-US" sz="2400" dirty="0"/>
          </a:p>
        </p:txBody>
      </p:sp>
      <p:sp>
        <p:nvSpPr>
          <p:cNvPr id="12" name="Shape 10"/>
          <p:cNvSpPr/>
          <p:nvPr/>
        </p:nvSpPr>
        <p:spPr>
          <a:xfrm>
            <a:off x="692348" y="5261729"/>
            <a:ext cx="6499265" cy="30480"/>
          </a:xfrm>
          <a:prstGeom prst="rect">
            <a:avLst/>
          </a:prstGeom>
          <a:solidFill>
            <a:srgbClr val="030303"/>
          </a:solidFill>
          <a:ln/>
        </p:spPr>
        <p:txBody>
          <a:bodyPr/>
          <a:lstStyle/>
          <a:p>
            <a:endParaRPr lang="ja-JP" altLang="en-US" sz="2400"/>
          </a:p>
        </p:txBody>
      </p:sp>
      <p:sp>
        <p:nvSpPr>
          <p:cNvPr id="13" name="Text 11"/>
          <p:cNvSpPr/>
          <p:nvPr/>
        </p:nvSpPr>
        <p:spPr>
          <a:xfrm>
            <a:off x="692348" y="5446276"/>
            <a:ext cx="3090982" cy="386358"/>
          </a:xfrm>
          <a:prstGeom prst="rect">
            <a:avLst/>
          </a:prstGeom>
          <a:noFill/>
          <a:ln/>
        </p:spPr>
        <p:txBody>
          <a:bodyPr wrap="none" lIns="0" tIns="0" rIns="0" bIns="0" rtlCol="0" anchor="t"/>
          <a:lstStyle/>
          <a:p>
            <a:pPr marL="0" indent="0" algn="l">
              <a:lnSpc>
                <a:spcPts val="3000"/>
              </a:lnSpc>
              <a:buNone/>
            </a:pPr>
            <a:r>
              <a:rPr lang="en-US" sz="3200" dirty="0">
                <a:solidFill>
                  <a:srgbClr val="030303"/>
                </a:solidFill>
                <a:latin typeface="Inter Medium" pitchFamily="34" charset="0"/>
                <a:ea typeface="Inter Medium" pitchFamily="34" charset="-122"/>
                <a:cs typeface="Inter Medium" pitchFamily="34" charset="-120"/>
              </a:rPr>
              <a:t>肺胞</a:t>
            </a:r>
            <a:endParaRPr lang="en-US" sz="3200" dirty="0"/>
          </a:p>
        </p:txBody>
      </p:sp>
      <p:sp>
        <p:nvSpPr>
          <p:cNvPr id="14" name="Text 12"/>
          <p:cNvSpPr/>
          <p:nvPr/>
        </p:nvSpPr>
        <p:spPr>
          <a:xfrm>
            <a:off x="692348" y="5980986"/>
            <a:ext cx="6499265" cy="1186934"/>
          </a:xfrm>
          <a:prstGeom prst="rect">
            <a:avLst/>
          </a:prstGeom>
          <a:noFill/>
          <a:ln/>
        </p:spPr>
        <p:txBody>
          <a:bodyPr wrap="square" lIns="0" tIns="0" rIns="0" bIns="0" rtlCol="0" anchor="t"/>
          <a:lstStyle/>
          <a:p>
            <a:pPr marL="0" indent="0" algn="l">
              <a:lnSpc>
                <a:spcPts val="3100"/>
              </a:lnSpc>
              <a:buNone/>
            </a:pPr>
            <a:r>
              <a:rPr lang="en-US" sz="2400" dirty="0">
                <a:solidFill>
                  <a:srgbClr val="030303"/>
                </a:solidFill>
                <a:latin typeface="IBM Plex Sans Medium" pitchFamily="34" charset="0"/>
                <a:ea typeface="IBM Plex Sans Medium" pitchFamily="34" charset="-122"/>
                <a:cs typeface="IBM Plex Sans Medium" pitchFamily="34" charset="-120"/>
              </a:rPr>
              <a:t>成人で約3億個存在する小さな袋状構造。壁は非常に薄く、周囲を毛細血管網が取り囲む。ここで酸素が血液中に取り込まれ、二酸化炭素が排出される。</a:t>
            </a:r>
            <a:endParaRPr lang="en-US" sz="2400" dirty="0"/>
          </a:p>
        </p:txBody>
      </p:sp>
      <p:sp>
        <p:nvSpPr>
          <p:cNvPr id="15" name="Text 13"/>
          <p:cNvSpPr/>
          <p:nvPr/>
        </p:nvSpPr>
        <p:spPr>
          <a:xfrm>
            <a:off x="7438787" y="4871918"/>
            <a:ext cx="247174" cy="309086"/>
          </a:xfrm>
          <a:prstGeom prst="rect">
            <a:avLst/>
          </a:prstGeom>
          <a:noFill/>
          <a:ln/>
        </p:spPr>
        <p:txBody>
          <a:bodyPr wrap="none" lIns="0" tIns="0" rIns="0" bIns="0" rtlCol="0" anchor="t"/>
          <a:lstStyle/>
          <a:p>
            <a:pPr marL="0" indent="0" algn="l">
              <a:lnSpc>
                <a:spcPts val="3100"/>
              </a:lnSpc>
              <a:buNone/>
            </a:pPr>
            <a:r>
              <a:rPr lang="en-US" sz="2400" dirty="0">
                <a:solidFill>
                  <a:srgbClr val="030303"/>
                </a:solidFill>
                <a:latin typeface="Abadi" panose="020B0604020104020204" pitchFamily="34" charset="0"/>
                <a:ea typeface="Inter Light" pitchFamily="34" charset="-122"/>
                <a:cs typeface="Inter Light" pitchFamily="34" charset="-120"/>
              </a:rPr>
              <a:t>04</a:t>
            </a:r>
            <a:endParaRPr lang="en-US" sz="2400" dirty="0"/>
          </a:p>
        </p:txBody>
      </p:sp>
      <p:sp>
        <p:nvSpPr>
          <p:cNvPr id="16" name="Shape 14"/>
          <p:cNvSpPr/>
          <p:nvPr/>
        </p:nvSpPr>
        <p:spPr>
          <a:xfrm>
            <a:off x="7438787" y="5261729"/>
            <a:ext cx="6499265" cy="30480"/>
          </a:xfrm>
          <a:prstGeom prst="rect">
            <a:avLst/>
          </a:prstGeom>
          <a:solidFill>
            <a:srgbClr val="030303"/>
          </a:solidFill>
          <a:ln/>
        </p:spPr>
        <p:txBody>
          <a:bodyPr/>
          <a:lstStyle/>
          <a:p>
            <a:endParaRPr lang="ja-JP" altLang="en-US" sz="2400"/>
          </a:p>
        </p:txBody>
      </p:sp>
      <p:sp>
        <p:nvSpPr>
          <p:cNvPr id="17" name="Text 15"/>
          <p:cNvSpPr/>
          <p:nvPr/>
        </p:nvSpPr>
        <p:spPr>
          <a:xfrm>
            <a:off x="7438787" y="5446276"/>
            <a:ext cx="3090982" cy="386358"/>
          </a:xfrm>
          <a:prstGeom prst="rect">
            <a:avLst/>
          </a:prstGeom>
          <a:noFill/>
          <a:ln/>
        </p:spPr>
        <p:txBody>
          <a:bodyPr wrap="none" lIns="0" tIns="0" rIns="0" bIns="0" rtlCol="0" anchor="t"/>
          <a:lstStyle/>
          <a:p>
            <a:pPr marL="0" indent="0" algn="l">
              <a:lnSpc>
                <a:spcPts val="3000"/>
              </a:lnSpc>
              <a:buNone/>
            </a:pPr>
            <a:r>
              <a:rPr lang="en-US" sz="3200" dirty="0">
                <a:solidFill>
                  <a:srgbClr val="030303"/>
                </a:solidFill>
                <a:latin typeface="Inter Medium" pitchFamily="34" charset="0"/>
                <a:ea typeface="Inter Medium" pitchFamily="34" charset="-122"/>
                <a:cs typeface="Inter Medium" pitchFamily="34" charset="-120"/>
              </a:rPr>
              <a:t>胸膜</a:t>
            </a:r>
            <a:endParaRPr lang="en-US" sz="3200" dirty="0"/>
          </a:p>
        </p:txBody>
      </p:sp>
      <p:sp>
        <p:nvSpPr>
          <p:cNvPr id="18" name="Text 16"/>
          <p:cNvSpPr/>
          <p:nvPr/>
        </p:nvSpPr>
        <p:spPr>
          <a:xfrm>
            <a:off x="7438787" y="5980986"/>
            <a:ext cx="6499265" cy="1186934"/>
          </a:xfrm>
          <a:prstGeom prst="rect">
            <a:avLst/>
          </a:prstGeom>
          <a:noFill/>
          <a:ln/>
        </p:spPr>
        <p:txBody>
          <a:bodyPr wrap="square" lIns="0" tIns="0" rIns="0" bIns="0" rtlCol="0" anchor="t"/>
          <a:lstStyle/>
          <a:p>
            <a:pPr marL="0" indent="0" algn="l">
              <a:lnSpc>
                <a:spcPts val="3100"/>
              </a:lnSpc>
              <a:buNone/>
            </a:pPr>
            <a:r>
              <a:rPr lang="en-US" sz="2400" dirty="0">
                <a:solidFill>
                  <a:srgbClr val="030303"/>
                </a:solidFill>
                <a:latin typeface="IBM Plex Sans Medium" pitchFamily="34" charset="0"/>
                <a:ea typeface="IBM Plex Sans Medium" pitchFamily="34" charset="-122"/>
                <a:cs typeface="IBM Plex Sans Medium" pitchFamily="34" charset="-120"/>
              </a:rPr>
              <a:t>内胸膜と外胸膜の間の胸膜腔には胸膜液が存在し、肺の膨張・収縮を助ける。胸膜腔内の陰圧が肺を胸壁に引きつける力となっている。</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692519" y="925235"/>
            <a:ext cx="7757755" cy="692706"/>
          </a:xfrm>
          <a:prstGeom prst="rect">
            <a:avLst/>
          </a:prstGeom>
          <a:noFill/>
          <a:ln/>
        </p:spPr>
        <p:txBody>
          <a:bodyPr wrap="none" lIns="0" tIns="0" rIns="0" bIns="0" rtlCol="0" anchor="t"/>
          <a:lstStyle/>
          <a:p>
            <a:pPr marL="0" indent="0" algn="l">
              <a:lnSpc>
                <a:spcPts val="5450"/>
              </a:lnSpc>
              <a:buNone/>
            </a:pPr>
            <a:r>
              <a:rPr lang="en-US" sz="4800" dirty="0">
                <a:solidFill>
                  <a:srgbClr val="1B1B27"/>
                </a:solidFill>
                <a:latin typeface="Inter Medium" pitchFamily="34" charset="0"/>
                <a:ea typeface="Inter Medium" pitchFamily="34" charset="-122"/>
                <a:cs typeface="Inter Medium" pitchFamily="34" charset="-120"/>
              </a:rPr>
              <a:t>臨床実習への応用と今後の学習</a:t>
            </a:r>
            <a:endParaRPr lang="en-US" sz="4800" dirty="0"/>
          </a:p>
        </p:txBody>
      </p:sp>
      <p:sp>
        <p:nvSpPr>
          <p:cNvPr id="3" name="Text 1"/>
          <p:cNvSpPr/>
          <p:nvPr/>
        </p:nvSpPr>
        <p:spPr>
          <a:xfrm>
            <a:off x="707283" y="1870115"/>
            <a:ext cx="13389054" cy="709374"/>
          </a:xfrm>
          <a:prstGeom prst="rect">
            <a:avLst/>
          </a:prstGeom>
          <a:noFill/>
          <a:ln/>
        </p:spPr>
        <p:txBody>
          <a:bodyPr wrap="square" lIns="0" tIns="0" rIns="0" bIns="0" rtlCol="0" anchor="t"/>
          <a:lstStyle/>
          <a:p>
            <a:pPr marL="0" indent="0" algn="l">
              <a:lnSpc>
                <a:spcPts val="2750"/>
              </a:lnSpc>
              <a:buNone/>
            </a:pPr>
            <a:r>
              <a:rPr lang="en-US" sz="2800" dirty="0">
                <a:solidFill>
                  <a:srgbClr val="030303"/>
                </a:solidFill>
                <a:latin typeface="IBM Plex Sans Medium" pitchFamily="34" charset="0"/>
                <a:ea typeface="IBM Plex Sans Medium" pitchFamily="34" charset="-122"/>
                <a:cs typeface="IBM Plex Sans Medium" pitchFamily="34" charset="-120"/>
              </a:rPr>
              <a:t>本日学習した呼吸アセスメントの知識は、臨床実習において患者の生命に直結する重要なスキルである。理論と実践を結びつけ、継続的な学習を心がけることが重要である。</a:t>
            </a:r>
            <a:endParaRPr lang="en-US" sz="2800" dirty="0"/>
          </a:p>
        </p:txBody>
      </p:sp>
      <p:sp>
        <p:nvSpPr>
          <p:cNvPr id="4" name="Shape 2"/>
          <p:cNvSpPr/>
          <p:nvPr/>
        </p:nvSpPr>
        <p:spPr>
          <a:xfrm>
            <a:off x="692519" y="3172284"/>
            <a:ext cx="4315182" cy="2047875"/>
          </a:xfrm>
          <a:prstGeom prst="roundRect">
            <a:avLst>
              <a:gd name="adj" fmla="val 4547"/>
            </a:avLst>
          </a:prstGeom>
          <a:solidFill>
            <a:srgbClr val="FFFFFF">
              <a:alpha val="95000"/>
            </a:srgbClr>
          </a:solidFill>
          <a:ln w="30480">
            <a:solidFill>
              <a:srgbClr val="CCCCCC"/>
            </a:solidFill>
            <a:prstDash val="solid"/>
          </a:ln>
        </p:spPr>
        <p:txBody>
          <a:bodyPr/>
          <a:lstStyle/>
          <a:p>
            <a:endParaRPr lang="ja-JP" altLang="en-US" sz="2800"/>
          </a:p>
        </p:txBody>
      </p:sp>
      <p:sp>
        <p:nvSpPr>
          <p:cNvPr id="5" name="Text 3"/>
          <p:cNvSpPr/>
          <p:nvPr/>
        </p:nvSpPr>
        <p:spPr>
          <a:xfrm>
            <a:off x="944693" y="3424458"/>
            <a:ext cx="2771180" cy="346472"/>
          </a:xfrm>
          <a:prstGeom prst="rect">
            <a:avLst/>
          </a:prstGeom>
          <a:noFill/>
          <a:ln/>
        </p:spPr>
        <p:txBody>
          <a:bodyPr wrap="none" lIns="0" tIns="0" rIns="0" bIns="0" rtlCol="0" anchor="t"/>
          <a:lstStyle/>
          <a:p>
            <a:pPr marL="0" indent="0" algn="l">
              <a:lnSpc>
                <a:spcPts val="2700"/>
              </a:lnSpc>
              <a:buNone/>
            </a:pPr>
            <a:r>
              <a:rPr lang="en-US" sz="3200" dirty="0">
                <a:solidFill>
                  <a:srgbClr val="030303"/>
                </a:solidFill>
                <a:latin typeface="Inter Medium" pitchFamily="34" charset="0"/>
                <a:ea typeface="Inter Medium" pitchFamily="34" charset="-122"/>
                <a:cs typeface="Inter Medium" pitchFamily="34" charset="-120"/>
              </a:rPr>
              <a:t>観察技術の向上</a:t>
            </a:r>
            <a:endParaRPr lang="en-US" sz="3200" dirty="0"/>
          </a:p>
        </p:txBody>
      </p:sp>
      <p:sp>
        <p:nvSpPr>
          <p:cNvPr id="6" name="Text 4"/>
          <p:cNvSpPr/>
          <p:nvPr/>
        </p:nvSpPr>
        <p:spPr>
          <a:xfrm>
            <a:off x="944693" y="3903923"/>
            <a:ext cx="3810833" cy="1064062"/>
          </a:xfrm>
          <a:prstGeom prst="rect">
            <a:avLst/>
          </a:prstGeom>
          <a:noFill/>
          <a:ln/>
        </p:spPr>
        <p:txBody>
          <a:bodyPr wrap="square" lIns="0" tIns="0" rIns="0" bIns="0" rtlCol="0" anchor="t"/>
          <a:lstStyle/>
          <a:p>
            <a:pPr marL="0" indent="0" algn="l">
              <a:lnSpc>
                <a:spcPts val="2750"/>
              </a:lnSpc>
              <a:buNone/>
            </a:pPr>
            <a:r>
              <a:rPr lang="en-US" sz="2400" dirty="0">
                <a:solidFill>
                  <a:srgbClr val="030303"/>
                </a:solidFill>
                <a:latin typeface="IBM Plex Sans Medium" pitchFamily="34" charset="0"/>
                <a:ea typeface="IBM Plex Sans Medium" pitchFamily="34" charset="-122"/>
                <a:cs typeface="IBM Plex Sans Medium" pitchFamily="34" charset="-120"/>
              </a:rPr>
              <a:t>正常と異常を識別する能力を養い、微細な変化も見逃さない観察眼を育てる。</a:t>
            </a:r>
            <a:endParaRPr lang="en-US" sz="2400" dirty="0"/>
          </a:p>
        </p:txBody>
      </p:sp>
      <p:sp>
        <p:nvSpPr>
          <p:cNvPr id="7" name="Shape 5"/>
          <p:cNvSpPr/>
          <p:nvPr/>
        </p:nvSpPr>
        <p:spPr>
          <a:xfrm>
            <a:off x="5229395" y="3172284"/>
            <a:ext cx="4315182" cy="2047875"/>
          </a:xfrm>
          <a:prstGeom prst="roundRect">
            <a:avLst>
              <a:gd name="adj" fmla="val 4547"/>
            </a:avLst>
          </a:prstGeom>
          <a:solidFill>
            <a:srgbClr val="FFFFFF">
              <a:alpha val="95000"/>
            </a:srgbClr>
          </a:solidFill>
          <a:ln w="30480">
            <a:solidFill>
              <a:srgbClr val="CCCCCC"/>
            </a:solidFill>
            <a:prstDash val="solid"/>
          </a:ln>
        </p:spPr>
        <p:txBody>
          <a:bodyPr/>
          <a:lstStyle/>
          <a:p>
            <a:endParaRPr lang="ja-JP" altLang="en-US" sz="2800"/>
          </a:p>
        </p:txBody>
      </p:sp>
      <p:sp>
        <p:nvSpPr>
          <p:cNvPr id="8" name="Text 6"/>
          <p:cNvSpPr/>
          <p:nvPr/>
        </p:nvSpPr>
        <p:spPr>
          <a:xfrm>
            <a:off x="5481570" y="3424458"/>
            <a:ext cx="2771180" cy="346472"/>
          </a:xfrm>
          <a:prstGeom prst="rect">
            <a:avLst/>
          </a:prstGeom>
          <a:noFill/>
          <a:ln/>
        </p:spPr>
        <p:txBody>
          <a:bodyPr wrap="none" lIns="0" tIns="0" rIns="0" bIns="0" rtlCol="0" anchor="t"/>
          <a:lstStyle/>
          <a:p>
            <a:pPr marL="0" indent="0" algn="l">
              <a:lnSpc>
                <a:spcPts val="2700"/>
              </a:lnSpc>
              <a:buNone/>
            </a:pPr>
            <a:r>
              <a:rPr lang="en-US" sz="3200" dirty="0">
                <a:solidFill>
                  <a:srgbClr val="030303"/>
                </a:solidFill>
                <a:latin typeface="Inter Medium" pitchFamily="34" charset="0"/>
                <a:ea typeface="Inter Medium" pitchFamily="34" charset="-122"/>
                <a:cs typeface="Inter Medium" pitchFamily="34" charset="-120"/>
              </a:rPr>
              <a:t>アセスメント能力</a:t>
            </a:r>
            <a:endParaRPr lang="en-US" sz="3200" dirty="0"/>
          </a:p>
        </p:txBody>
      </p:sp>
      <p:sp>
        <p:nvSpPr>
          <p:cNvPr id="9" name="Text 7"/>
          <p:cNvSpPr/>
          <p:nvPr/>
        </p:nvSpPr>
        <p:spPr>
          <a:xfrm>
            <a:off x="5481570" y="3903923"/>
            <a:ext cx="3810833" cy="709374"/>
          </a:xfrm>
          <a:prstGeom prst="rect">
            <a:avLst/>
          </a:prstGeom>
          <a:noFill/>
          <a:ln/>
        </p:spPr>
        <p:txBody>
          <a:bodyPr wrap="square" lIns="0" tIns="0" rIns="0" bIns="0" rtlCol="0" anchor="t"/>
          <a:lstStyle/>
          <a:p>
            <a:pPr marL="0" indent="0" algn="l">
              <a:lnSpc>
                <a:spcPts val="2750"/>
              </a:lnSpc>
              <a:buNone/>
            </a:pPr>
            <a:r>
              <a:rPr lang="en-US" sz="2400" dirty="0">
                <a:solidFill>
                  <a:srgbClr val="030303"/>
                </a:solidFill>
                <a:latin typeface="IBM Plex Sans Medium" pitchFamily="34" charset="0"/>
                <a:ea typeface="IBM Plex Sans Medium" pitchFamily="34" charset="-122"/>
                <a:cs typeface="IBM Plex Sans Medium" pitchFamily="34" charset="-120"/>
              </a:rPr>
              <a:t>得られた情報を統合し、患者の状態を的確に判断する能力を身につける。</a:t>
            </a:r>
            <a:endParaRPr lang="en-US" sz="2400" dirty="0"/>
          </a:p>
        </p:txBody>
      </p:sp>
      <p:sp>
        <p:nvSpPr>
          <p:cNvPr id="10" name="Shape 8"/>
          <p:cNvSpPr/>
          <p:nvPr/>
        </p:nvSpPr>
        <p:spPr>
          <a:xfrm>
            <a:off x="9766272" y="3172284"/>
            <a:ext cx="4315182" cy="2047875"/>
          </a:xfrm>
          <a:prstGeom prst="roundRect">
            <a:avLst>
              <a:gd name="adj" fmla="val 4547"/>
            </a:avLst>
          </a:prstGeom>
          <a:solidFill>
            <a:srgbClr val="FFFFFF">
              <a:alpha val="95000"/>
            </a:srgbClr>
          </a:solidFill>
          <a:ln w="30480">
            <a:solidFill>
              <a:srgbClr val="CCCCCC"/>
            </a:solidFill>
            <a:prstDash val="solid"/>
          </a:ln>
        </p:spPr>
        <p:txBody>
          <a:bodyPr/>
          <a:lstStyle/>
          <a:p>
            <a:endParaRPr lang="ja-JP" altLang="en-US" sz="2800"/>
          </a:p>
        </p:txBody>
      </p:sp>
      <p:sp>
        <p:nvSpPr>
          <p:cNvPr id="11" name="Text 9"/>
          <p:cNvSpPr/>
          <p:nvPr/>
        </p:nvSpPr>
        <p:spPr>
          <a:xfrm>
            <a:off x="10018446" y="3424458"/>
            <a:ext cx="2771180" cy="346472"/>
          </a:xfrm>
          <a:prstGeom prst="rect">
            <a:avLst/>
          </a:prstGeom>
          <a:noFill/>
          <a:ln/>
        </p:spPr>
        <p:txBody>
          <a:bodyPr wrap="none" lIns="0" tIns="0" rIns="0" bIns="0" rtlCol="0" anchor="t"/>
          <a:lstStyle/>
          <a:p>
            <a:pPr marL="0" indent="0" algn="l">
              <a:lnSpc>
                <a:spcPts val="2700"/>
              </a:lnSpc>
              <a:buNone/>
            </a:pPr>
            <a:r>
              <a:rPr lang="en-US" sz="3200" dirty="0">
                <a:solidFill>
                  <a:srgbClr val="030303"/>
                </a:solidFill>
                <a:latin typeface="Inter Medium" pitchFamily="34" charset="0"/>
                <a:ea typeface="Inter Medium" pitchFamily="34" charset="-122"/>
                <a:cs typeface="Inter Medium" pitchFamily="34" charset="-120"/>
              </a:rPr>
              <a:t>コミュニケーション</a:t>
            </a:r>
            <a:endParaRPr lang="en-US" sz="3200" dirty="0"/>
          </a:p>
        </p:txBody>
      </p:sp>
      <p:sp>
        <p:nvSpPr>
          <p:cNvPr id="12" name="Text 10"/>
          <p:cNvSpPr/>
          <p:nvPr/>
        </p:nvSpPr>
        <p:spPr>
          <a:xfrm>
            <a:off x="10018446" y="3903923"/>
            <a:ext cx="3810833" cy="1064062"/>
          </a:xfrm>
          <a:prstGeom prst="rect">
            <a:avLst/>
          </a:prstGeom>
          <a:noFill/>
          <a:ln/>
        </p:spPr>
        <p:txBody>
          <a:bodyPr wrap="square" lIns="0" tIns="0" rIns="0" bIns="0" rtlCol="0" anchor="t"/>
          <a:lstStyle/>
          <a:p>
            <a:pPr marL="0" indent="0" algn="l">
              <a:lnSpc>
                <a:spcPts val="2750"/>
              </a:lnSpc>
              <a:buNone/>
            </a:pPr>
            <a:r>
              <a:rPr lang="en-US" sz="2400" dirty="0">
                <a:solidFill>
                  <a:srgbClr val="030303"/>
                </a:solidFill>
                <a:latin typeface="IBM Plex Sans Medium" pitchFamily="34" charset="0"/>
                <a:ea typeface="IBM Plex Sans Medium" pitchFamily="34" charset="-122"/>
                <a:cs typeface="IBM Plex Sans Medium" pitchFamily="34" charset="-120"/>
              </a:rPr>
              <a:t>患者の不安を軽減し、医療チーム間で正確な情報共有を行う技術を習得する。</a:t>
            </a:r>
            <a:endParaRPr lang="en-US" sz="2400" dirty="0"/>
          </a:p>
        </p:txBody>
      </p:sp>
      <p:sp>
        <p:nvSpPr>
          <p:cNvPr id="13" name="Shape 11"/>
          <p:cNvSpPr/>
          <p:nvPr/>
        </p:nvSpPr>
        <p:spPr>
          <a:xfrm>
            <a:off x="692519" y="5441853"/>
            <a:ext cx="6583561" cy="1693188"/>
          </a:xfrm>
          <a:prstGeom prst="roundRect">
            <a:avLst>
              <a:gd name="adj" fmla="val 5499"/>
            </a:avLst>
          </a:prstGeom>
          <a:solidFill>
            <a:srgbClr val="FFFFFF">
              <a:alpha val="95000"/>
            </a:srgbClr>
          </a:solidFill>
          <a:ln w="30480">
            <a:solidFill>
              <a:srgbClr val="CCCCCC"/>
            </a:solidFill>
            <a:prstDash val="solid"/>
          </a:ln>
        </p:spPr>
        <p:txBody>
          <a:bodyPr/>
          <a:lstStyle/>
          <a:p>
            <a:endParaRPr lang="ja-JP" altLang="en-US" sz="2800"/>
          </a:p>
        </p:txBody>
      </p:sp>
      <p:sp>
        <p:nvSpPr>
          <p:cNvPr id="14" name="Text 12"/>
          <p:cNvSpPr/>
          <p:nvPr/>
        </p:nvSpPr>
        <p:spPr>
          <a:xfrm>
            <a:off x="944693" y="5694027"/>
            <a:ext cx="2771180" cy="346472"/>
          </a:xfrm>
          <a:prstGeom prst="rect">
            <a:avLst/>
          </a:prstGeom>
          <a:noFill/>
          <a:ln/>
        </p:spPr>
        <p:txBody>
          <a:bodyPr wrap="none" lIns="0" tIns="0" rIns="0" bIns="0" rtlCol="0" anchor="t"/>
          <a:lstStyle/>
          <a:p>
            <a:pPr marL="0" indent="0" algn="l">
              <a:lnSpc>
                <a:spcPts val="2700"/>
              </a:lnSpc>
              <a:buNone/>
            </a:pPr>
            <a:r>
              <a:rPr lang="en-US" sz="3200" dirty="0">
                <a:solidFill>
                  <a:srgbClr val="030303"/>
                </a:solidFill>
                <a:latin typeface="Inter Medium" pitchFamily="34" charset="0"/>
                <a:ea typeface="Inter Medium" pitchFamily="34" charset="-122"/>
                <a:cs typeface="Inter Medium" pitchFamily="34" charset="-120"/>
              </a:rPr>
              <a:t>緊急対応</a:t>
            </a:r>
            <a:endParaRPr lang="en-US" sz="3200" dirty="0"/>
          </a:p>
        </p:txBody>
      </p:sp>
      <p:sp>
        <p:nvSpPr>
          <p:cNvPr id="15" name="Text 13"/>
          <p:cNvSpPr/>
          <p:nvPr/>
        </p:nvSpPr>
        <p:spPr>
          <a:xfrm>
            <a:off x="944693" y="6173492"/>
            <a:ext cx="6079212" cy="709374"/>
          </a:xfrm>
          <a:prstGeom prst="rect">
            <a:avLst/>
          </a:prstGeom>
          <a:noFill/>
          <a:ln/>
        </p:spPr>
        <p:txBody>
          <a:bodyPr wrap="square" lIns="0" tIns="0" rIns="0" bIns="0" rtlCol="0" anchor="t"/>
          <a:lstStyle/>
          <a:p>
            <a:pPr marL="0" indent="0" algn="l">
              <a:lnSpc>
                <a:spcPts val="2750"/>
              </a:lnSpc>
              <a:buNone/>
            </a:pPr>
            <a:r>
              <a:rPr lang="en-US" sz="2400" dirty="0">
                <a:solidFill>
                  <a:srgbClr val="030303"/>
                </a:solidFill>
                <a:latin typeface="IBM Plex Sans Medium" pitchFamily="34" charset="0"/>
                <a:ea typeface="IBM Plex Sans Medium" pitchFamily="34" charset="-122"/>
                <a:cs typeface="IBM Plex Sans Medium" pitchFamily="34" charset="-120"/>
              </a:rPr>
              <a:t>呼吸困難時の迅速な判断と適切な初期対応ができる能力を養う。</a:t>
            </a:r>
            <a:endParaRPr lang="en-US" sz="2400" dirty="0"/>
          </a:p>
        </p:txBody>
      </p:sp>
      <p:sp>
        <p:nvSpPr>
          <p:cNvPr id="16" name="Shape 14"/>
          <p:cNvSpPr/>
          <p:nvPr/>
        </p:nvSpPr>
        <p:spPr>
          <a:xfrm>
            <a:off x="7497774" y="5441853"/>
            <a:ext cx="6583680" cy="1693188"/>
          </a:xfrm>
          <a:prstGeom prst="roundRect">
            <a:avLst>
              <a:gd name="adj" fmla="val 5499"/>
            </a:avLst>
          </a:prstGeom>
          <a:solidFill>
            <a:srgbClr val="FFFFFF">
              <a:alpha val="95000"/>
            </a:srgbClr>
          </a:solidFill>
          <a:ln w="30480">
            <a:solidFill>
              <a:srgbClr val="CCCCCC"/>
            </a:solidFill>
            <a:prstDash val="solid"/>
          </a:ln>
        </p:spPr>
        <p:txBody>
          <a:bodyPr/>
          <a:lstStyle/>
          <a:p>
            <a:endParaRPr lang="ja-JP" altLang="en-US" sz="2800"/>
          </a:p>
        </p:txBody>
      </p:sp>
      <p:sp>
        <p:nvSpPr>
          <p:cNvPr id="17" name="Text 15"/>
          <p:cNvSpPr/>
          <p:nvPr/>
        </p:nvSpPr>
        <p:spPr>
          <a:xfrm>
            <a:off x="7749949" y="5694027"/>
            <a:ext cx="2771180" cy="346472"/>
          </a:xfrm>
          <a:prstGeom prst="rect">
            <a:avLst/>
          </a:prstGeom>
          <a:noFill/>
          <a:ln/>
        </p:spPr>
        <p:txBody>
          <a:bodyPr wrap="none" lIns="0" tIns="0" rIns="0" bIns="0" rtlCol="0" anchor="t"/>
          <a:lstStyle/>
          <a:p>
            <a:pPr marL="0" indent="0" algn="l">
              <a:lnSpc>
                <a:spcPts val="2700"/>
              </a:lnSpc>
              <a:buNone/>
            </a:pPr>
            <a:r>
              <a:rPr lang="en-US" sz="3200" dirty="0">
                <a:solidFill>
                  <a:srgbClr val="030303"/>
                </a:solidFill>
                <a:latin typeface="Inter Medium" pitchFamily="34" charset="0"/>
                <a:ea typeface="Inter Medium" pitchFamily="34" charset="-122"/>
                <a:cs typeface="Inter Medium" pitchFamily="34" charset="-120"/>
              </a:rPr>
              <a:t>継続学習</a:t>
            </a:r>
            <a:endParaRPr lang="en-US" sz="3200" dirty="0"/>
          </a:p>
        </p:txBody>
      </p:sp>
      <p:sp>
        <p:nvSpPr>
          <p:cNvPr id="18" name="Text 16"/>
          <p:cNvSpPr/>
          <p:nvPr/>
        </p:nvSpPr>
        <p:spPr>
          <a:xfrm>
            <a:off x="7749949" y="6173492"/>
            <a:ext cx="6079331" cy="709374"/>
          </a:xfrm>
          <a:prstGeom prst="rect">
            <a:avLst/>
          </a:prstGeom>
          <a:noFill/>
          <a:ln/>
        </p:spPr>
        <p:txBody>
          <a:bodyPr wrap="square" lIns="0" tIns="0" rIns="0" bIns="0" rtlCol="0" anchor="t"/>
          <a:lstStyle/>
          <a:p>
            <a:pPr marL="0" indent="0" algn="l">
              <a:lnSpc>
                <a:spcPts val="2750"/>
              </a:lnSpc>
              <a:buNone/>
            </a:pPr>
            <a:r>
              <a:rPr lang="en-US" sz="2400" dirty="0">
                <a:solidFill>
                  <a:srgbClr val="030303"/>
                </a:solidFill>
                <a:latin typeface="IBM Plex Sans Medium" pitchFamily="34" charset="0"/>
                <a:ea typeface="IBM Plex Sans Medium" pitchFamily="34" charset="-122"/>
                <a:cs typeface="IBM Plex Sans Medium" pitchFamily="34" charset="-120"/>
              </a:rPr>
              <a:t>最新の知識と技術を常に更新し、エビデンスに基づいた看護を実践する姿勢を持つ。</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51416" y="1026795"/>
            <a:ext cx="8361164" cy="950238"/>
          </a:xfrm>
          <a:prstGeom prst="rect">
            <a:avLst/>
          </a:prstGeom>
          <a:noFill/>
          <a:ln/>
        </p:spPr>
        <p:txBody>
          <a:bodyPr wrap="none" lIns="0" tIns="0" rIns="0" bIns="0" rtlCol="0" anchor="t"/>
          <a:lstStyle/>
          <a:p>
            <a:pPr marL="0" indent="0" algn="l">
              <a:lnSpc>
                <a:spcPts val="7450"/>
              </a:lnSpc>
              <a:buNone/>
            </a:pPr>
            <a:r>
              <a:rPr lang="en-US" sz="5950" dirty="0">
                <a:solidFill>
                  <a:srgbClr val="1B1B27"/>
                </a:solidFill>
                <a:latin typeface="Inter Medium" pitchFamily="34" charset="0"/>
                <a:ea typeface="Inter Medium" pitchFamily="34" charset="-122"/>
                <a:cs typeface="Inter Medium" pitchFamily="34" charset="-120"/>
              </a:rPr>
              <a:t>右肺と左肺の構造的違い</a:t>
            </a:r>
            <a:endParaRPr lang="en-US" sz="5950" dirty="0"/>
          </a:p>
        </p:txBody>
      </p:sp>
      <p:sp>
        <p:nvSpPr>
          <p:cNvPr id="3" name="Text 1"/>
          <p:cNvSpPr/>
          <p:nvPr/>
        </p:nvSpPr>
        <p:spPr>
          <a:xfrm>
            <a:off x="851416" y="2535351"/>
            <a:ext cx="3801070" cy="475178"/>
          </a:xfrm>
          <a:prstGeom prst="rect">
            <a:avLst/>
          </a:prstGeom>
          <a:noFill/>
          <a:ln/>
        </p:spPr>
        <p:txBody>
          <a:bodyPr wrap="none" lIns="0" tIns="0" rIns="0" bIns="0" rtlCol="0" anchor="t"/>
          <a:lstStyle/>
          <a:p>
            <a:pPr marL="0" indent="0" algn="l">
              <a:lnSpc>
                <a:spcPts val="3700"/>
              </a:lnSpc>
              <a:buNone/>
            </a:pPr>
            <a:r>
              <a:rPr lang="en-US" sz="4400" dirty="0">
                <a:solidFill>
                  <a:srgbClr val="1B1B27"/>
                </a:solidFill>
                <a:latin typeface="Inter Medium" pitchFamily="34" charset="0"/>
                <a:ea typeface="Inter Medium" pitchFamily="34" charset="-122"/>
                <a:cs typeface="Inter Medium" pitchFamily="34" charset="-120"/>
              </a:rPr>
              <a:t>右肺</a:t>
            </a:r>
            <a:endParaRPr lang="en-US" sz="4400" dirty="0"/>
          </a:p>
        </p:txBody>
      </p:sp>
      <p:sp>
        <p:nvSpPr>
          <p:cNvPr id="4" name="Text 2"/>
          <p:cNvSpPr/>
          <p:nvPr/>
        </p:nvSpPr>
        <p:spPr>
          <a:xfrm>
            <a:off x="851416" y="3314615"/>
            <a:ext cx="6092904" cy="486489"/>
          </a:xfrm>
          <a:prstGeom prst="rect">
            <a:avLst/>
          </a:prstGeom>
          <a:noFill/>
          <a:ln/>
        </p:spPr>
        <p:txBody>
          <a:bodyPr wrap="none" lIns="0" tIns="0" rIns="0" bIns="0" rtlCol="0" anchor="t"/>
          <a:lstStyle/>
          <a:p>
            <a:pPr marL="342900" indent="-342900" algn="l">
              <a:lnSpc>
                <a:spcPts val="38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3つの肺葉（上葉・中葉・下葉）</a:t>
            </a:r>
            <a:endParaRPr lang="en-US" sz="2800" dirty="0"/>
          </a:p>
        </p:txBody>
      </p:sp>
      <p:sp>
        <p:nvSpPr>
          <p:cNvPr id="6" name="Text 4"/>
          <p:cNvSpPr/>
          <p:nvPr/>
        </p:nvSpPr>
        <p:spPr>
          <a:xfrm>
            <a:off x="851416" y="3979579"/>
            <a:ext cx="6092904" cy="486489"/>
          </a:xfrm>
          <a:prstGeom prst="rect">
            <a:avLst/>
          </a:prstGeom>
          <a:noFill/>
          <a:ln/>
        </p:spPr>
        <p:txBody>
          <a:bodyPr wrap="none" lIns="0" tIns="0" rIns="0" bIns="0" rtlCol="0" anchor="t"/>
          <a:lstStyle/>
          <a:p>
            <a:pPr marL="342900" indent="-342900" algn="l">
              <a:lnSpc>
                <a:spcPts val="38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心臓の位置により左肺より容積が大きい</a:t>
            </a:r>
            <a:endParaRPr lang="en-US" sz="2800" dirty="0"/>
          </a:p>
        </p:txBody>
      </p:sp>
      <p:sp>
        <p:nvSpPr>
          <p:cNvPr id="7" name="Text 5"/>
          <p:cNvSpPr/>
          <p:nvPr/>
        </p:nvSpPr>
        <p:spPr>
          <a:xfrm>
            <a:off x="851416" y="4572392"/>
            <a:ext cx="6092904" cy="486489"/>
          </a:xfrm>
          <a:prstGeom prst="rect">
            <a:avLst/>
          </a:prstGeom>
          <a:noFill/>
          <a:ln/>
        </p:spPr>
        <p:txBody>
          <a:bodyPr wrap="none" lIns="0" tIns="0" rIns="0" bIns="0" rtlCol="0" anchor="t"/>
          <a:lstStyle/>
          <a:p>
            <a:pPr marL="342900" indent="-342900" algn="l">
              <a:lnSpc>
                <a:spcPts val="38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右主気管支は太く、短く、垂直に近い</a:t>
            </a:r>
            <a:endParaRPr lang="en-US" sz="2800" dirty="0"/>
          </a:p>
        </p:txBody>
      </p:sp>
      <p:sp>
        <p:nvSpPr>
          <p:cNvPr id="8" name="Text 6"/>
          <p:cNvSpPr/>
          <p:nvPr/>
        </p:nvSpPr>
        <p:spPr>
          <a:xfrm>
            <a:off x="7693700" y="2535351"/>
            <a:ext cx="3801070" cy="475178"/>
          </a:xfrm>
          <a:prstGeom prst="rect">
            <a:avLst/>
          </a:prstGeom>
          <a:noFill/>
          <a:ln/>
        </p:spPr>
        <p:txBody>
          <a:bodyPr wrap="none" lIns="0" tIns="0" rIns="0" bIns="0" rtlCol="0" anchor="t"/>
          <a:lstStyle/>
          <a:p>
            <a:pPr marL="0" indent="0" algn="l">
              <a:lnSpc>
                <a:spcPts val="3700"/>
              </a:lnSpc>
              <a:buNone/>
            </a:pPr>
            <a:r>
              <a:rPr lang="en-US" sz="4400" dirty="0">
                <a:solidFill>
                  <a:srgbClr val="1B1B27"/>
                </a:solidFill>
                <a:latin typeface="Inter Medium" pitchFamily="34" charset="0"/>
                <a:ea typeface="Inter Medium" pitchFamily="34" charset="-122"/>
                <a:cs typeface="Inter Medium" pitchFamily="34" charset="-120"/>
              </a:rPr>
              <a:t>左肺</a:t>
            </a:r>
            <a:endParaRPr lang="en-US" sz="4400" dirty="0"/>
          </a:p>
        </p:txBody>
      </p:sp>
      <p:sp>
        <p:nvSpPr>
          <p:cNvPr id="9" name="Text 7"/>
          <p:cNvSpPr/>
          <p:nvPr/>
        </p:nvSpPr>
        <p:spPr>
          <a:xfrm>
            <a:off x="7693700" y="3314615"/>
            <a:ext cx="6092904" cy="486489"/>
          </a:xfrm>
          <a:prstGeom prst="rect">
            <a:avLst/>
          </a:prstGeom>
          <a:noFill/>
          <a:ln/>
        </p:spPr>
        <p:txBody>
          <a:bodyPr wrap="none" lIns="0" tIns="0" rIns="0" bIns="0" rtlCol="0" anchor="t"/>
          <a:lstStyle/>
          <a:p>
            <a:pPr marL="342900" indent="-342900" algn="l">
              <a:lnSpc>
                <a:spcPts val="38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2つの肺葉（上葉・下葉）</a:t>
            </a:r>
            <a:endParaRPr lang="en-US" sz="2800" dirty="0"/>
          </a:p>
        </p:txBody>
      </p:sp>
      <p:sp>
        <p:nvSpPr>
          <p:cNvPr id="10" name="Text 8"/>
          <p:cNvSpPr/>
          <p:nvPr/>
        </p:nvSpPr>
        <p:spPr>
          <a:xfrm>
            <a:off x="7693700" y="3907427"/>
            <a:ext cx="6092904" cy="486489"/>
          </a:xfrm>
          <a:prstGeom prst="rect">
            <a:avLst/>
          </a:prstGeom>
          <a:noFill/>
          <a:ln/>
        </p:spPr>
        <p:txBody>
          <a:bodyPr wrap="none" lIns="0" tIns="0" rIns="0" bIns="0" rtlCol="0" anchor="t"/>
          <a:lstStyle/>
          <a:p>
            <a:pPr marL="342900" indent="-342900" algn="l">
              <a:lnSpc>
                <a:spcPts val="38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心臓の圧迫により小さい</a:t>
            </a:r>
            <a:endParaRPr lang="en-US" sz="2800" dirty="0"/>
          </a:p>
        </p:txBody>
      </p:sp>
      <p:sp>
        <p:nvSpPr>
          <p:cNvPr id="11" name="Text 9"/>
          <p:cNvSpPr/>
          <p:nvPr/>
        </p:nvSpPr>
        <p:spPr>
          <a:xfrm>
            <a:off x="7693700" y="4500239"/>
            <a:ext cx="6092904" cy="486489"/>
          </a:xfrm>
          <a:prstGeom prst="rect">
            <a:avLst/>
          </a:prstGeom>
          <a:noFill/>
          <a:ln/>
        </p:spPr>
        <p:txBody>
          <a:bodyPr wrap="none" lIns="0" tIns="0" rIns="0" bIns="0" rtlCol="0" anchor="t"/>
          <a:lstStyle/>
          <a:p>
            <a:pPr marL="342900" indent="-342900" algn="l">
              <a:lnSpc>
                <a:spcPts val="38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心切痕により特徴的な形状</a:t>
            </a:r>
            <a:endParaRPr lang="en-US" sz="2800" dirty="0"/>
          </a:p>
        </p:txBody>
      </p:sp>
      <p:sp>
        <p:nvSpPr>
          <p:cNvPr id="12" name="Text 10"/>
          <p:cNvSpPr/>
          <p:nvPr/>
        </p:nvSpPr>
        <p:spPr>
          <a:xfrm>
            <a:off x="7693700" y="5093052"/>
            <a:ext cx="6092904" cy="486489"/>
          </a:xfrm>
          <a:prstGeom prst="rect">
            <a:avLst/>
          </a:prstGeom>
          <a:noFill/>
          <a:ln/>
        </p:spPr>
        <p:txBody>
          <a:bodyPr wrap="none" lIns="0" tIns="0" rIns="0" bIns="0" rtlCol="0" anchor="t"/>
          <a:lstStyle/>
          <a:p>
            <a:pPr marL="342900" indent="-342900" algn="l">
              <a:lnSpc>
                <a:spcPts val="38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左主気管支は細く、長く、水平に近い</a:t>
            </a:r>
            <a:endParaRPr lang="en-US" sz="2800" dirty="0"/>
          </a:p>
        </p:txBody>
      </p:sp>
      <p:sp>
        <p:nvSpPr>
          <p:cNvPr id="13" name="Text 11"/>
          <p:cNvSpPr/>
          <p:nvPr/>
        </p:nvSpPr>
        <p:spPr>
          <a:xfrm>
            <a:off x="851416" y="6243467"/>
            <a:ext cx="12927568" cy="972979"/>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この構造的違いにより、右主気管支は異物が入りやすく、右肺の感染リスクが高いことを理解しておく必要がある。</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47368" y="999292"/>
            <a:ext cx="7566541" cy="945713"/>
          </a:xfrm>
          <a:prstGeom prst="rect">
            <a:avLst/>
          </a:prstGeom>
          <a:noFill/>
          <a:ln/>
        </p:spPr>
        <p:txBody>
          <a:bodyPr wrap="none" lIns="0" tIns="0" rIns="0" bIns="0" rtlCol="0" anchor="t"/>
          <a:lstStyle/>
          <a:p>
            <a:pPr marL="0" indent="0" algn="l">
              <a:lnSpc>
                <a:spcPts val="7400"/>
              </a:lnSpc>
              <a:buNone/>
            </a:pPr>
            <a:r>
              <a:rPr lang="en-US" sz="5950" dirty="0">
                <a:solidFill>
                  <a:srgbClr val="1B1B27"/>
                </a:solidFill>
                <a:latin typeface="Inter Medium" pitchFamily="34" charset="0"/>
                <a:ea typeface="Inter Medium" pitchFamily="34" charset="-122"/>
                <a:cs typeface="Inter Medium" pitchFamily="34" charset="-120"/>
              </a:rPr>
              <a:t>呼吸の生理的プロセス</a:t>
            </a:r>
            <a:endParaRPr lang="en-US" sz="5950" dirty="0"/>
          </a:p>
        </p:txBody>
      </p:sp>
      <p:sp>
        <p:nvSpPr>
          <p:cNvPr id="3" name="Shape 1"/>
          <p:cNvSpPr/>
          <p:nvPr/>
        </p:nvSpPr>
        <p:spPr>
          <a:xfrm>
            <a:off x="847367" y="2210685"/>
            <a:ext cx="4278255" cy="5143704"/>
          </a:xfrm>
          <a:prstGeom prst="roundRect">
            <a:avLst>
              <a:gd name="adj" fmla="val 3093"/>
            </a:avLst>
          </a:prstGeom>
          <a:solidFill>
            <a:srgbClr val="E6E6E6"/>
          </a:solidFill>
          <a:ln w="15240">
            <a:solidFill>
              <a:srgbClr val="CCCCCC"/>
            </a:solidFill>
            <a:prstDash val="solid"/>
          </a:ln>
        </p:spPr>
        <p:txBody>
          <a:bodyPr/>
          <a:lstStyle/>
          <a:p>
            <a:endParaRPr lang="ja-JP" altLang="en-US" sz="2000"/>
          </a:p>
        </p:txBody>
      </p:sp>
      <p:sp>
        <p:nvSpPr>
          <p:cNvPr id="4" name="Text 2"/>
          <p:cNvSpPr/>
          <p:nvPr/>
        </p:nvSpPr>
        <p:spPr>
          <a:xfrm>
            <a:off x="1165264" y="2528582"/>
            <a:ext cx="3616439" cy="519788"/>
          </a:xfrm>
          <a:prstGeom prst="rect">
            <a:avLst/>
          </a:prstGeom>
          <a:noFill/>
          <a:ln/>
        </p:spPr>
        <p:txBody>
          <a:bodyPr wrap="none" lIns="0" tIns="0" rIns="0" bIns="0" rtlCol="0" anchor="t"/>
          <a:lstStyle/>
          <a:p>
            <a:pPr marL="0" indent="0" algn="l">
              <a:lnSpc>
                <a:spcPts val="3700"/>
              </a:lnSpc>
              <a:buNone/>
            </a:pPr>
            <a:r>
              <a:rPr lang="en-US" sz="3200" dirty="0">
                <a:solidFill>
                  <a:srgbClr val="030303"/>
                </a:solidFill>
                <a:latin typeface="Inter Medium" pitchFamily="34" charset="0"/>
                <a:ea typeface="Inter Medium" pitchFamily="34" charset="-122"/>
                <a:cs typeface="Inter Medium" pitchFamily="34" charset="-120"/>
              </a:rPr>
              <a:t>換気（Ventilation）</a:t>
            </a:r>
            <a:endParaRPr lang="en-US" sz="3200" dirty="0"/>
          </a:p>
        </p:txBody>
      </p:sp>
      <p:sp>
        <p:nvSpPr>
          <p:cNvPr id="5" name="Text 3"/>
          <p:cNvSpPr/>
          <p:nvPr/>
        </p:nvSpPr>
        <p:spPr>
          <a:xfrm>
            <a:off x="1165264" y="3183068"/>
            <a:ext cx="3616439" cy="3725540"/>
          </a:xfrm>
          <a:prstGeom prst="rect">
            <a:avLst/>
          </a:prstGeom>
          <a:noFill/>
          <a:ln/>
        </p:spPr>
        <p:txBody>
          <a:bodyPr wrap="square" lIns="0" tIns="0" rIns="0" bIns="0" rtlCol="0" anchor="t"/>
          <a:lstStyle/>
          <a:p>
            <a:pPr marL="0" indent="0" algn="l">
              <a:lnSpc>
                <a:spcPts val="3800"/>
              </a:lnSpc>
              <a:buNone/>
            </a:pPr>
            <a:r>
              <a:rPr lang="en-US" sz="2400" dirty="0">
                <a:solidFill>
                  <a:srgbClr val="030303"/>
                </a:solidFill>
                <a:latin typeface="IBM Plex Sans Medium" pitchFamily="34" charset="0"/>
                <a:ea typeface="IBM Plex Sans Medium" pitchFamily="34" charset="-122"/>
                <a:cs typeface="IBM Plex Sans Medium" pitchFamily="34" charset="-120"/>
              </a:rPr>
              <a:t>空気が肺に出入りする過程。吸気で酸素を含む外気が肺に入り、呼気で二酸化炭素を含む空気が排出される。気道閉塞や呼吸筋障害があると換気に支障が出る。</a:t>
            </a:r>
            <a:endParaRPr lang="en-US" sz="2400" dirty="0"/>
          </a:p>
        </p:txBody>
      </p:sp>
      <p:sp>
        <p:nvSpPr>
          <p:cNvPr id="6" name="Shape 4"/>
          <p:cNvSpPr/>
          <p:nvPr/>
        </p:nvSpPr>
        <p:spPr>
          <a:xfrm>
            <a:off x="5260062" y="2210685"/>
            <a:ext cx="4278379" cy="5143704"/>
          </a:xfrm>
          <a:prstGeom prst="roundRect">
            <a:avLst>
              <a:gd name="adj" fmla="val 3093"/>
            </a:avLst>
          </a:prstGeom>
          <a:solidFill>
            <a:srgbClr val="E6E6E6"/>
          </a:solidFill>
          <a:ln w="15240">
            <a:solidFill>
              <a:srgbClr val="CCCCCC"/>
            </a:solidFill>
            <a:prstDash val="solid"/>
          </a:ln>
        </p:spPr>
        <p:txBody>
          <a:bodyPr/>
          <a:lstStyle/>
          <a:p>
            <a:endParaRPr lang="ja-JP" altLang="en-US" sz="2000"/>
          </a:p>
        </p:txBody>
      </p:sp>
      <p:sp>
        <p:nvSpPr>
          <p:cNvPr id="7" name="Text 5"/>
          <p:cNvSpPr/>
          <p:nvPr/>
        </p:nvSpPr>
        <p:spPr>
          <a:xfrm>
            <a:off x="5577959" y="2528582"/>
            <a:ext cx="3616563" cy="519788"/>
          </a:xfrm>
          <a:prstGeom prst="rect">
            <a:avLst/>
          </a:prstGeom>
          <a:noFill/>
          <a:ln/>
        </p:spPr>
        <p:txBody>
          <a:bodyPr wrap="none" lIns="0" tIns="0" rIns="0" bIns="0" rtlCol="0" anchor="t"/>
          <a:lstStyle/>
          <a:p>
            <a:pPr marL="0" indent="0" algn="l">
              <a:lnSpc>
                <a:spcPts val="3700"/>
              </a:lnSpc>
              <a:buNone/>
            </a:pPr>
            <a:r>
              <a:rPr lang="en-US" sz="3200" dirty="0">
                <a:solidFill>
                  <a:srgbClr val="030303"/>
                </a:solidFill>
                <a:latin typeface="Inter Medium" pitchFamily="34" charset="0"/>
                <a:ea typeface="Inter Medium" pitchFamily="34" charset="-122"/>
                <a:cs typeface="Inter Medium" pitchFamily="34" charset="-120"/>
              </a:rPr>
              <a:t>拡散（Diffusion）</a:t>
            </a:r>
            <a:endParaRPr lang="en-US" sz="3200" dirty="0"/>
          </a:p>
        </p:txBody>
      </p:sp>
      <p:sp>
        <p:nvSpPr>
          <p:cNvPr id="8" name="Text 6"/>
          <p:cNvSpPr/>
          <p:nvPr/>
        </p:nvSpPr>
        <p:spPr>
          <a:xfrm>
            <a:off x="5577959" y="3183068"/>
            <a:ext cx="3616563" cy="3193320"/>
          </a:xfrm>
          <a:prstGeom prst="rect">
            <a:avLst/>
          </a:prstGeom>
          <a:noFill/>
          <a:ln/>
        </p:spPr>
        <p:txBody>
          <a:bodyPr wrap="square" lIns="0" tIns="0" rIns="0" bIns="0" rtlCol="0" anchor="t"/>
          <a:lstStyle/>
          <a:p>
            <a:pPr marL="0" indent="0" algn="l">
              <a:lnSpc>
                <a:spcPts val="3800"/>
              </a:lnSpc>
              <a:buNone/>
            </a:pPr>
            <a:r>
              <a:rPr lang="en-US" sz="2400" dirty="0">
                <a:solidFill>
                  <a:srgbClr val="030303"/>
                </a:solidFill>
                <a:latin typeface="IBM Plex Sans Medium" pitchFamily="34" charset="0"/>
                <a:ea typeface="IBM Plex Sans Medium" pitchFamily="34" charset="-122"/>
                <a:cs typeface="IBM Plex Sans Medium" pitchFamily="34" charset="-120"/>
              </a:rPr>
              <a:t>肺胞と毛細血管間で酸素と二酸化炭素が濃度差に基づいて移動する過程。肺胞壁が厚くなると拡散が妨げられ、低酸素血症を起こす。</a:t>
            </a:r>
            <a:endParaRPr lang="en-US" sz="2400" dirty="0"/>
          </a:p>
        </p:txBody>
      </p:sp>
      <p:sp>
        <p:nvSpPr>
          <p:cNvPr id="9" name="Shape 7"/>
          <p:cNvSpPr/>
          <p:nvPr/>
        </p:nvSpPr>
        <p:spPr>
          <a:xfrm>
            <a:off x="9672875" y="2210685"/>
            <a:ext cx="4278255" cy="5143704"/>
          </a:xfrm>
          <a:prstGeom prst="roundRect">
            <a:avLst>
              <a:gd name="adj" fmla="val 3093"/>
            </a:avLst>
          </a:prstGeom>
          <a:solidFill>
            <a:srgbClr val="E6E6E6"/>
          </a:solidFill>
          <a:ln w="15240">
            <a:solidFill>
              <a:srgbClr val="CCCCCC"/>
            </a:solidFill>
            <a:prstDash val="solid"/>
          </a:ln>
        </p:spPr>
        <p:txBody>
          <a:bodyPr/>
          <a:lstStyle/>
          <a:p>
            <a:endParaRPr lang="ja-JP" altLang="en-US" sz="2000"/>
          </a:p>
        </p:txBody>
      </p:sp>
      <p:sp>
        <p:nvSpPr>
          <p:cNvPr id="10" name="Text 8"/>
          <p:cNvSpPr/>
          <p:nvPr/>
        </p:nvSpPr>
        <p:spPr>
          <a:xfrm>
            <a:off x="9990772" y="2528582"/>
            <a:ext cx="3616439" cy="519788"/>
          </a:xfrm>
          <a:prstGeom prst="rect">
            <a:avLst/>
          </a:prstGeom>
          <a:noFill/>
          <a:ln/>
        </p:spPr>
        <p:txBody>
          <a:bodyPr wrap="none" lIns="0" tIns="0" rIns="0" bIns="0" rtlCol="0" anchor="t"/>
          <a:lstStyle/>
          <a:p>
            <a:pPr marL="0" indent="0" algn="l">
              <a:lnSpc>
                <a:spcPts val="3700"/>
              </a:lnSpc>
              <a:buNone/>
            </a:pPr>
            <a:r>
              <a:rPr lang="en-US" sz="3200" dirty="0">
                <a:solidFill>
                  <a:srgbClr val="030303"/>
                </a:solidFill>
                <a:latin typeface="Inter Medium" pitchFamily="34" charset="0"/>
                <a:ea typeface="Inter Medium" pitchFamily="34" charset="-122"/>
                <a:cs typeface="Inter Medium" pitchFamily="34" charset="-120"/>
              </a:rPr>
              <a:t>灌流（Perfusion）</a:t>
            </a:r>
            <a:endParaRPr lang="en-US" sz="3200" dirty="0"/>
          </a:p>
        </p:txBody>
      </p:sp>
      <p:sp>
        <p:nvSpPr>
          <p:cNvPr id="11" name="Text 9"/>
          <p:cNvSpPr/>
          <p:nvPr/>
        </p:nvSpPr>
        <p:spPr>
          <a:xfrm>
            <a:off x="9990772" y="3183068"/>
            <a:ext cx="3616439" cy="3725540"/>
          </a:xfrm>
          <a:prstGeom prst="rect">
            <a:avLst/>
          </a:prstGeom>
          <a:noFill/>
          <a:ln/>
        </p:spPr>
        <p:txBody>
          <a:bodyPr wrap="square" lIns="0" tIns="0" rIns="0" bIns="0" rtlCol="0" anchor="t"/>
          <a:lstStyle/>
          <a:p>
            <a:pPr marL="0" indent="0" algn="l">
              <a:lnSpc>
                <a:spcPts val="3800"/>
              </a:lnSpc>
              <a:buNone/>
            </a:pPr>
            <a:r>
              <a:rPr lang="en-US" sz="2400" dirty="0">
                <a:solidFill>
                  <a:srgbClr val="030303"/>
                </a:solidFill>
                <a:latin typeface="IBM Plex Sans Medium" pitchFamily="34" charset="0"/>
                <a:ea typeface="IBM Plex Sans Medium" pitchFamily="34" charset="-122"/>
                <a:cs typeface="IBM Plex Sans Medium" pitchFamily="34" charset="-120"/>
              </a:rPr>
              <a:t>酸素を含む血液が心臓から全身組織へ送り出される過程。心不全や肺血栓塞栓症などで灌流が不十分だと、十分な酸素供給ができず臓器障害の原因となる。</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82968" y="921306"/>
            <a:ext cx="8671560" cy="985480"/>
          </a:xfrm>
          <a:prstGeom prst="rect">
            <a:avLst/>
          </a:prstGeom>
          <a:noFill/>
          <a:ln/>
        </p:spPr>
        <p:txBody>
          <a:bodyPr wrap="none" lIns="0" tIns="0" rIns="0" bIns="0" rtlCol="0" anchor="t"/>
          <a:lstStyle/>
          <a:p>
            <a:pPr marL="0" indent="0" algn="l">
              <a:lnSpc>
                <a:spcPts val="7750"/>
              </a:lnSpc>
              <a:buNone/>
            </a:pPr>
            <a:r>
              <a:rPr lang="en-US" sz="6200" dirty="0">
                <a:solidFill>
                  <a:srgbClr val="1B1B27"/>
                </a:solidFill>
                <a:latin typeface="Inter Medium" pitchFamily="34" charset="0"/>
                <a:ea typeface="Inter Medium" pitchFamily="34" charset="-122"/>
                <a:cs typeface="Inter Medium" pitchFamily="34" charset="-120"/>
              </a:rPr>
              <a:t>呼吸プロセス障害の影響</a:t>
            </a:r>
            <a:endParaRPr lang="en-US" sz="6200" dirty="0"/>
          </a:p>
        </p:txBody>
      </p:sp>
      <p:sp>
        <p:nvSpPr>
          <p:cNvPr id="3" name="Text 1"/>
          <p:cNvSpPr/>
          <p:nvPr/>
        </p:nvSpPr>
        <p:spPr>
          <a:xfrm>
            <a:off x="882968" y="2367643"/>
            <a:ext cx="13362821" cy="565299"/>
          </a:xfrm>
          <a:prstGeom prst="rect">
            <a:avLst/>
          </a:prstGeom>
          <a:noFill/>
          <a:ln/>
        </p:spPr>
        <p:txBody>
          <a:bodyPr wrap="non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換気・拡散・灌流のいずれかが障害されると、体に深刻な影響が現れる。</a:t>
            </a:r>
            <a:endParaRPr lang="en-US" sz="2800" dirty="0"/>
          </a:p>
        </p:txBody>
      </p:sp>
      <p:sp>
        <p:nvSpPr>
          <p:cNvPr id="4" name="Shape 2"/>
          <p:cNvSpPr/>
          <p:nvPr/>
        </p:nvSpPr>
        <p:spPr>
          <a:xfrm>
            <a:off x="882968" y="3226916"/>
            <a:ext cx="4235864" cy="4382197"/>
          </a:xfrm>
          <a:prstGeom prst="roundRect">
            <a:avLst>
              <a:gd name="adj" fmla="val 3386"/>
            </a:avLst>
          </a:prstGeom>
          <a:solidFill>
            <a:srgbClr val="FFFFFF">
              <a:alpha val="95000"/>
            </a:srgbClr>
          </a:solidFill>
          <a:ln w="38100">
            <a:solidFill>
              <a:srgbClr val="CCCCCC"/>
            </a:solidFill>
            <a:prstDash val="solid"/>
          </a:ln>
        </p:spPr>
        <p:txBody>
          <a:bodyPr/>
          <a:lstStyle/>
          <a:p>
            <a:endParaRPr lang="ja-JP" altLang="en-US" sz="2000"/>
          </a:p>
        </p:txBody>
      </p:sp>
      <p:sp>
        <p:nvSpPr>
          <p:cNvPr id="5" name="Text 3"/>
          <p:cNvSpPr/>
          <p:nvPr/>
        </p:nvSpPr>
        <p:spPr>
          <a:xfrm>
            <a:off x="1236345" y="3580295"/>
            <a:ext cx="3501730" cy="551960"/>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換気障害</a:t>
            </a:r>
            <a:endParaRPr lang="en-US" sz="3200" dirty="0"/>
          </a:p>
        </p:txBody>
      </p:sp>
      <p:sp>
        <p:nvSpPr>
          <p:cNvPr id="6" name="Text 4"/>
          <p:cNvSpPr/>
          <p:nvPr/>
        </p:nvSpPr>
        <p:spPr>
          <a:xfrm>
            <a:off x="1236345" y="4262166"/>
            <a:ext cx="3501730" cy="2826492"/>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気道閉塞、呼吸筋麻痺により酸素不足、二酸化炭素蓄積が起こる。喘息、COPD、神経筋疾患が代表例である。</a:t>
            </a:r>
            <a:endParaRPr lang="en-US" sz="2800" dirty="0"/>
          </a:p>
        </p:txBody>
      </p:sp>
      <p:sp>
        <p:nvSpPr>
          <p:cNvPr id="7" name="Shape 5"/>
          <p:cNvSpPr/>
          <p:nvPr/>
        </p:nvSpPr>
        <p:spPr>
          <a:xfrm>
            <a:off x="5276136" y="3226916"/>
            <a:ext cx="4235988" cy="4382197"/>
          </a:xfrm>
          <a:prstGeom prst="roundRect">
            <a:avLst>
              <a:gd name="adj" fmla="val 3386"/>
            </a:avLst>
          </a:prstGeom>
          <a:solidFill>
            <a:srgbClr val="FFFFFF">
              <a:alpha val="95000"/>
            </a:srgbClr>
          </a:solidFill>
          <a:ln w="38100">
            <a:solidFill>
              <a:srgbClr val="CCCCCC"/>
            </a:solidFill>
            <a:prstDash val="solid"/>
          </a:ln>
        </p:spPr>
        <p:txBody>
          <a:bodyPr/>
          <a:lstStyle/>
          <a:p>
            <a:endParaRPr lang="ja-JP" altLang="en-US" sz="2000"/>
          </a:p>
        </p:txBody>
      </p:sp>
      <p:sp>
        <p:nvSpPr>
          <p:cNvPr id="8" name="Text 6"/>
          <p:cNvSpPr/>
          <p:nvPr/>
        </p:nvSpPr>
        <p:spPr>
          <a:xfrm>
            <a:off x="5629513" y="3580295"/>
            <a:ext cx="3501854" cy="551960"/>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拡散障害</a:t>
            </a:r>
            <a:endParaRPr lang="en-US" sz="3200" dirty="0"/>
          </a:p>
        </p:txBody>
      </p:sp>
      <p:sp>
        <p:nvSpPr>
          <p:cNvPr id="9" name="Text 7"/>
          <p:cNvSpPr/>
          <p:nvPr/>
        </p:nvSpPr>
        <p:spPr>
          <a:xfrm>
            <a:off x="5629513" y="4262166"/>
            <a:ext cx="3501854" cy="2826492"/>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肺胞壁の肥厚により酸素の血液への移行が困難となる。肺線維症、肺水腫、肺炎が主な原因である。</a:t>
            </a:r>
            <a:endParaRPr lang="en-US" sz="2800" dirty="0"/>
          </a:p>
        </p:txBody>
      </p:sp>
      <p:sp>
        <p:nvSpPr>
          <p:cNvPr id="10" name="Shape 8"/>
          <p:cNvSpPr/>
          <p:nvPr/>
        </p:nvSpPr>
        <p:spPr>
          <a:xfrm>
            <a:off x="9669423" y="3226916"/>
            <a:ext cx="4235988" cy="4382197"/>
          </a:xfrm>
          <a:prstGeom prst="roundRect">
            <a:avLst>
              <a:gd name="adj" fmla="val 3386"/>
            </a:avLst>
          </a:prstGeom>
          <a:solidFill>
            <a:srgbClr val="FFFFFF">
              <a:alpha val="95000"/>
            </a:srgbClr>
          </a:solidFill>
          <a:ln w="38100">
            <a:solidFill>
              <a:srgbClr val="CCCCCC"/>
            </a:solidFill>
            <a:prstDash val="solid"/>
          </a:ln>
        </p:spPr>
        <p:txBody>
          <a:bodyPr/>
          <a:lstStyle/>
          <a:p>
            <a:endParaRPr lang="ja-JP" altLang="en-US" sz="2000"/>
          </a:p>
        </p:txBody>
      </p:sp>
      <p:sp>
        <p:nvSpPr>
          <p:cNvPr id="11" name="Text 9"/>
          <p:cNvSpPr/>
          <p:nvPr/>
        </p:nvSpPr>
        <p:spPr>
          <a:xfrm>
            <a:off x="10022800" y="3580295"/>
            <a:ext cx="3501854" cy="551960"/>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灌流障害</a:t>
            </a:r>
            <a:endParaRPr lang="en-US" sz="3200" dirty="0"/>
          </a:p>
        </p:txBody>
      </p:sp>
      <p:sp>
        <p:nvSpPr>
          <p:cNvPr id="12" name="Text 10"/>
          <p:cNvSpPr/>
          <p:nvPr/>
        </p:nvSpPr>
        <p:spPr>
          <a:xfrm>
            <a:off x="10022800" y="4262166"/>
            <a:ext cx="3501854" cy="2826492"/>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血流不全により酸素運搬能力が低下する。心不全、ショック、肺塞栓症により全身の酸素供給が不十分となる。</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82968" y="921306"/>
            <a:ext cx="10232350" cy="985480"/>
          </a:xfrm>
          <a:prstGeom prst="rect">
            <a:avLst/>
          </a:prstGeom>
          <a:noFill/>
          <a:ln/>
        </p:spPr>
        <p:txBody>
          <a:bodyPr wrap="none" lIns="0" tIns="0" rIns="0" bIns="0" rtlCol="0" anchor="t"/>
          <a:lstStyle/>
          <a:p>
            <a:pPr marL="0" indent="0" algn="l">
              <a:lnSpc>
                <a:spcPts val="7750"/>
              </a:lnSpc>
              <a:buNone/>
            </a:pPr>
            <a:r>
              <a:rPr lang="en-US" sz="6200" dirty="0">
                <a:solidFill>
                  <a:srgbClr val="1B1B27"/>
                </a:solidFill>
                <a:latin typeface="Inter Medium" pitchFamily="34" charset="0"/>
                <a:ea typeface="Inter Medium" pitchFamily="34" charset="-122"/>
                <a:cs typeface="Inter Medium" pitchFamily="34" charset="-120"/>
              </a:rPr>
              <a:t>呼吸アセスメントの基本指標</a:t>
            </a:r>
            <a:endParaRPr lang="en-US" sz="6200" dirty="0"/>
          </a:p>
        </p:txBody>
      </p:sp>
      <p:sp>
        <p:nvSpPr>
          <p:cNvPr id="3" name="Shape 1"/>
          <p:cNvSpPr/>
          <p:nvPr/>
        </p:nvSpPr>
        <p:spPr>
          <a:xfrm>
            <a:off x="882968" y="2191397"/>
            <a:ext cx="6367258" cy="3288574"/>
          </a:xfrm>
          <a:prstGeom prst="roundRect">
            <a:avLst>
              <a:gd name="adj" fmla="val 4564"/>
            </a:avLst>
          </a:prstGeom>
          <a:solidFill>
            <a:srgbClr val="FFFFFF">
              <a:alpha val="95000"/>
            </a:srgbClr>
          </a:solidFill>
          <a:ln w="38100">
            <a:solidFill>
              <a:srgbClr val="CCCCCC"/>
            </a:solidFill>
            <a:prstDash val="solid"/>
          </a:ln>
        </p:spPr>
        <p:txBody>
          <a:bodyPr/>
          <a:lstStyle/>
          <a:p>
            <a:endParaRPr lang="ja-JP" altLang="en-US" sz="2000"/>
          </a:p>
        </p:txBody>
      </p:sp>
      <p:sp>
        <p:nvSpPr>
          <p:cNvPr id="4" name="Text 2"/>
          <p:cNvSpPr/>
          <p:nvPr/>
        </p:nvSpPr>
        <p:spPr>
          <a:xfrm>
            <a:off x="1236345" y="2544775"/>
            <a:ext cx="4000377" cy="558236"/>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呼吸数（回/分）</a:t>
            </a:r>
            <a:endParaRPr lang="en-US" sz="3200" dirty="0"/>
          </a:p>
        </p:txBody>
      </p:sp>
      <p:sp>
        <p:nvSpPr>
          <p:cNvPr id="5" name="Text 3"/>
          <p:cNvSpPr/>
          <p:nvPr/>
        </p:nvSpPr>
        <p:spPr>
          <a:xfrm>
            <a:off x="1236345" y="3226645"/>
            <a:ext cx="5650066" cy="1715180"/>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成人の正常値。1分間しっかり観察する理由は、呼吸パターンの不規則性や浅い呼吸を見逃さないためである。</a:t>
            </a:r>
            <a:endParaRPr lang="en-US" sz="2800" dirty="0"/>
          </a:p>
        </p:txBody>
      </p:sp>
      <p:sp>
        <p:nvSpPr>
          <p:cNvPr id="6" name="Shape 4"/>
          <p:cNvSpPr/>
          <p:nvPr/>
        </p:nvSpPr>
        <p:spPr>
          <a:xfrm>
            <a:off x="7472839" y="2191397"/>
            <a:ext cx="6367258" cy="3288574"/>
          </a:xfrm>
          <a:prstGeom prst="roundRect">
            <a:avLst>
              <a:gd name="adj" fmla="val 4564"/>
            </a:avLst>
          </a:prstGeom>
          <a:solidFill>
            <a:srgbClr val="FFFFFF">
              <a:alpha val="95000"/>
            </a:srgbClr>
          </a:solidFill>
          <a:ln w="38100">
            <a:solidFill>
              <a:srgbClr val="CCCCCC"/>
            </a:solidFill>
            <a:prstDash val="solid"/>
          </a:ln>
        </p:spPr>
        <p:txBody>
          <a:bodyPr/>
          <a:lstStyle/>
          <a:p>
            <a:endParaRPr lang="ja-JP" altLang="en-US" sz="2000"/>
          </a:p>
        </p:txBody>
      </p:sp>
      <p:sp>
        <p:nvSpPr>
          <p:cNvPr id="7" name="Text 5"/>
          <p:cNvSpPr/>
          <p:nvPr/>
        </p:nvSpPr>
        <p:spPr>
          <a:xfrm>
            <a:off x="7826216" y="2544775"/>
            <a:ext cx="4000377" cy="558236"/>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SpO₂正常値</a:t>
            </a:r>
            <a:endParaRPr lang="en-US" sz="3200" dirty="0"/>
          </a:p>
        </p:txBody>
      </p:sp>
      <p:sp>
        <p:nvSpPr>
          <p:cNvPr id="8" name="Text 6"/>
          <p:cNvSpPr/>
          <p:nvPr/>
        </p:nvSpPr>
        <p:spPr>
          <a:xfrm>
            <a:off x="7826216" y="3226645"/>
            <a:ext cx="5650066" cy="1715180"/>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経皮的酸素飽和度の正常値は95％以上。90％以下は注意すべき異常値として緊急対応が必要である。</a:t>
            </a:r>
            <a:endParaRPr lang="en-US" sz="2800" dirty="0"/>
          </a:p>
        </p:txBody>
      </p:sp>
      <p:sp>
        <p:nvSpPr>
          <p:cNvPr id="9" name="Text 7"/>
          <p:cNvSpPr/>
          <p:nvPr/>
        </p:nvSpPr>
        <p:spPr>
          <a:xfrm>
            <a:off x="882968" y="5785945"/>
            <a:ext cx="12864465" cy="1513761"/>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SpO₂が正常でも呼吸状態の評価が必要な理由は、SpO₂は酸素飽和度のみを示し、換気状態や二酸化炭素の蓄積は反映されないためである。また、貧血や循環不全の影響も考慮する必要がある。</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934879" y="1190268"/>
            <a:ext cx="11686580" cy="1043583"/>
          </a:xfrm>
          <a:prstGeom prst="rect">
            <a:avLst/>
          </a:prstGeom>
          <a:noFill/>
          <a:ln/>
        </p:spPr>
        <p:txBody>
          <a:bodyPr wrap="none" lIns="0" tIns="0" rIns="0" bIns="0" rtlCol="0" anchor="t"/>
          <a:lstStyle/>
          <a:p>
            <a:pPr marL="0" indent="0" algn="l">
              <a:lnSpc>
                <a:spcPts val="8200"/>
              </a:lnSpc>
              <a:buNone/>
            </a:pPr>
            <a:r>
              <a:rPr lang="en-US" sz="6550" dirty="0">
                <a:solidFill>
                  <a:srgbClr val="1B1B27"/>
                </a:solidFill>
                <a:latin typeface="Inter Medium" pitchFamily="34" charset="0"/>
                <a:ea typeface="Inter Medium" pitchFamily="34" charset="-122"/>
                <a:cs typeface="Inter Medium" pitchFamily="34" charset="-120"/>
              </a:rPr>
              <a:t>正常呼吸音の特徴と看護の視点</a:t>
            </a:r>
            <a:endParaRPr lang="en-US" sz="6550" dirty="0"/>
          </a:p>
        </p:txBody>
      </p:sp>
      <p:sp>
        <p:nvSpPr>
          <p:cNvPr id="3" name="Shape 1"/>
          <p:cNvSpPr/>
          <p:nvPr/>
        </p:nvSpPr>
        <p:spPr>
          <a:xfrm>
            <a:off x="934878" y="2522849"/>
            <a:ext cx="6364503" cy="4602939"/>
          </a:xfrm>
          <a:prstGeom prst="roundRect">
            <a:avLst>
              <a:gd name="adj" fmla="val 4420"/>
            </a:avLst>
          </a:prstGeom>
          <a:solidFill>
            <a:srgbClr val="FFFFFF">
              <a:alpha val="95000"/>
            </a:srgbClr>
          </a:solidFill>
          <a:ln w="38100">
            <a:solidFill>
              <a:srgbClr val="CCCCCC"/>
            </a:solidFill>
            <a:prstDash val="solid"/>
          </a:ln>
        </p:spPr>
        <p:txBody>
          <a:bodyPr/>
          <a:lstStyle/>
          <a:p>
            <a:endParaRPr lang="ja-JP" altLang="en-US" sz="2000"/>
          </a:p>
        </p:txBody>
      </p:sp>
      <p:sp>
        <p:nvSpPr>
          <p:cNvPr id="4" name="Shape 2"/>
          <p:cNvSpPr/>
          <p:nvPr/>
        </p:nvSpPr>
        <p:spPr>
          <a:xfrm>
            <a:off x="896779" y="2522849"/>
            <a:ext cx="156106" cy="4602939"/>
          </a:xfrm>
          <a:prstGeom prst="roundRect">
            <a:avLst>
              <a:gd name="adj" fmla="val 92027"/>
            </a:avLst>
          </a:prstGeom>
          <a:solidFill>
            <a:srgbClr val="030303"/>
          </a:solidFill>
          <a:ln/>
        </p:spPr>
        <p:txBody>
          <a:bodyPr/>
          <a:lstStyle/>
          <a:p>
            <a:endParaRPr lang="ja-JP" altLang="en-US" sz="2000"/>
          </a:p>
        </p:txBody>
      </p:sp>
      <p:sp>
        <p:nvSpPr>
          <p:cNvPr id="5" name="Text 3"/>
          <p:cNvSpPr/>
          <p:nvPr/>
        </p:nvSpPr>
        <p:spPr>
          <a:xfrm>
            <a:off x="1421129" y="2894800"/>
            <a:ext cx="4275483" cy="580401"/>
          </a:xfrm>
          <a:prstGeom prst="rect">
            <a:avLst/>
          </a:prstGeom>
          <a:noFill/>
          <a:ln/>
        </p:spPr>
        <p:txBody>
          <a:bodyPr wrap="none" lIns="0" tIns="0" rIns="0" bIns="0" rtlCol="0" anchor="t"/>
          <a:lstStyle/>
          <a:p>
            <a:pPr marL="0" indent="0" algn="l">
              <a:lnSpc>
                <a:spcPts val="4100"/>
              </a:lnSpc>
              <a:buNone/>
            </a:pPr>
            <a:r>
              <a:rPr lang="en-US" sz="3600" dirty="0">
                <a:solidFill>
                  <a:srgbClr val="030303"/>
                </a:solidFill>
                <a:latin typeface="Inter Medium" pitchFamily="34" charset="0"/>
                <a:ea typeface="Inter Medium" pitchFamily="34" charset="-122"/>
                <a:cs typeface="Inter Medium" pitchFamily="34" charset="-120"/>
              </a:rPr>
              <a:t>気管支音・肺胞音</a:t>
            </a:r>
            <a:endParaRPr lang="en-US" sz="3600" dirty="0"/>
          </a:p>
        </p:txBody>
      </p:sp>
      <p:sp>
        <p:nvSpPr>
          <p:cNvPr id="6" name="Text 4"/>
          <p:cNvSpPr/>
          <p:nvPr/>
        </p:nvSpPr>
        <p:spPr>
          <a:xfrm>
            <a:off x="1421130" y="3616795"/>
            <a:ext cx="5485429" cy="2377761"/>
          </a:xfrm>
          <a:prstGeom prst="rect">
            <a:avLst/>
          </a:prstGeom>
          <a:noFill/>
          <a:ln/>
        </p:spPr>
        <p:txBody>
          <a:bodyPr wrap="square" lIns="0" tIns="0" rIns="0" bIns="0" rtlCol="0" anchor="t"/>
          <a:lstStyle/>
          <a:p>
            <a:pPr marL="0" indent="0" algn="l">
              <a:lnSpc>
                <a:spcPts val="4200"/>
              </a:lnSpc>
              <a:buNone/>
            </a:pPr>
            <a:r>
              <a:rPr lang="en-US" sz="2800" dirty="0">
                <a:solidFill>
                  <a:srgbClr val="030303"/>
                </a:solidFill>
                <a:latin typeface="IBM Plex Sans Medium" pitchFamily="34" charset="0"/>
                <a:ea typeface="IBM Plex Sans Medium" pitchFamily="34" charset="-122"/>
                <a:cs typeface="IBM Plex Sans Medium" pitchFamily="34" charset="-120"/>
              </a:rPr>
              <a:t>明瞭で規則的な音が聞こえ、吸気と呼気の間で音の変化が少なく、安定したリズムを示す。健常な肺で聴取される。</a:t>
            </a:r>
            <a:endParaRPr lang="en-US" sz="2800" dirty="0"/>
          </a:p>
        </p:txBody>
      </p:sp>
      <p:sp>
        <p:nvSpPr>
          <p:cNvPr id="7" name="Shape 5"/>
          <p:cNvSpPr/>
          <p:nvPr/>
        </p:nvSpPr>
        <p:spPr>
          <a:xfrm>
            <a:off x="7482125" y="2522849"/>
            <a:ext cx="6364503" cy="4602939"/>
          </a:xfrm>
          <a:prstGeom prst="roundRect">
            <a:avLst>
              <a:gd name="adj" fmla="val 4420"/>
            </a:avLst>
          </a:prstGeom>
          <a:solidFill>
            <a:srgbClr val="FFFFFF">
              <a:alpha val="95000"/>
            </a:srgbClr>
          </a:solidFill>
          <a:ln w="38100">
            <a:solidFill>
              <a:srgbClr val="CCCCCC"/>
            </a:solidFill>
            <a:prstDash val="solid"/>
          </a:ln>
        </p:spPr>
        <p:txBody>
          <a:bodyPr/>
          <a:lstStyle/>
          <a:p>
            <a:endParaRPr lang="ja-JP" altLang="en-US" sz="2000"/>
          </a:p>
        </p:txBody>
      </p:sp>
      <p:sp>
        <p:nvSpPr>
          <p:cNvPr id="8" name="Shape 6"/>
          <p:cNvSpPr/>
          <p:nvPr/>
        </p:nvSpPr>
        <p:spPr>
          <a:xfrm>
            <a:off x="7444026" y="2522849"/>
            <a:ext cx="156106" cy="4602939"/>
          </a:xfrm>
          <a:prstGeom prst="roundRect">
            <a:avLst>
              <a:gd name="adj" fmla="val 92027"/>
            </a:avLst>
          </a:prstGeom>
          <a:solidFill>
            <a:srgbClr val="030303"/>
          </a:solidFill>
          <a:ln/>
        </p:spPr>
        <p:txBody>
          <a:bodyPr/>
          <a:lstStyle/>
          <a:p>
            <a:endParaRPr lang="ja-JP" altLang="en-US" sz="2000"/>
          </a:p>
        </p:txBody>
      </p:sp>
      <p:sp>
        <p:nvSpPr>
          <p:cNvPr id="9" name="Text 7"/>
          <p:cNvSpPr/>
          <p:nvPr/>
        </p:nvSpPr>
        <p:spPr>
          <a:xfrm>
            <a:off x="7968376" y="2894800"/>
            <a:ext cx="4275483" cy="580401"/>
          </a:xfrm>
          <a:prstGeom prst="rect">
            <a:avLst/>
          </a:prstGeom>
          <a:noFill/>
          <a:ln/>
        </p:spPr>
        <p:txBody>
          <a:bodyPr wrap="none" lIns="0" tIns="0" rIns="0" bIns="0" rtlCol="0" anchor="t"/>
          <a:lstStyle/>
          <a:p>
            <a:pPr marL="0" indent="0" algn="l">
              <a:lnSpc>
                <a:spcPts val="4100"/>
              </a:lnSpc>
              <a:buNone/>
            </a:pPr>
            <a:r>
              <a:rPr lang="en-US" sz="3600" dirty="0">
                <a:solidFill>
                  <a:srgbClr val="030303"/>
                </a:solidFill>
                <a:latin typeface="Inter Medium" pitchFamily="34" charset="0"/>
                <a:ea typeface="Inter Medium" pitchFamily="34" charset="-122"/>
                <a:cs typeface="Inter Medium" pitchFamily="34" charset="-120"/>
              </a:rPr>
              <a:t>看護の視点</a:t>
            </a:r>
            <a:endParaRPr lang="en-US" sz="3600" dirty="0"/>
          </a:p>
        </p:txBody>
      </p:sp>
      <p:sp>
        <p:nvSpPr>
          <p:cNvPr id="10" name="Text 8"/>
          <p:cNvSpPr/>
          <p:nvPr/>
        </p:nvSpPr>
        <p:spPr>
          <a:xfrm>
            <a:off x="7968377" y="3616796"/>
            <a:ext cx="5485429" cy="2972202"/>
          </a:xfrm>
          <a:prstGeom prst="rect">
            <a:avLst/>
          </a:prstGeom>
          <a:noFill/>
          <a:ln/>
        </p:spPr>
        <p:txBody>
          <a:bodyPr wrap="square" lIns="0" tIns="0" rIns="0" bIns="0" rtlCol="0" anchor="t"/>
          <a:lstStyle/>
          <a:p>
            <a:pPr marL="0" indent="0" algn="l">
              <a:lnSpc>
                <a:spcPts val="4200"/>
              </a:lnSpc>
              <a:buNone/>
            </a:pPr>
            <a:r>
              <a:rPr lang="en-US" sz="2800" dirty="0">
                <a:solidFill>
                  <a:srgbClr val="030303"/>
                </a:solidFill>
                <a:latin typeface="IBM Plex Sans Medium" pitchFamily="34" charset="0"/>
                <a:ea typeface="IBM Plex Sans Medium" pitchFamily="34" charset="-122"/>
                <a:cs typeface="IBM Plex Sans Medium" pitchFamily="34" charset="-120"/>
              </a:rPr>
              <a:t>正常な呼吸音が確認できる場合、呼吸状態は安定していると判断できる。呼吸数、呼吸深度、呼吸パターンを定期的に観察し、異常な病態の進行がないことを確認する。</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71882" y="758547"/>
            <a:ext cx="9647873" cy="861536"/>
          </a:xfrm>
          <a:prstGeom prst="rect">
            <a:avLst/>
          </a:prstGeom>
          <a:noFill/>
          <a:ln/>
        </p:spPr>
        <p:txBody>
          <a:bodyPr wrap="none" lIns="0" tIns="0" rIns="0" bIns="0" rtlCol="0" anchor="t"/>
          <a:lstStyle/>
          <a:p>
            <a:pPr marL="0" indent="0" algn="l">
              <a:lnSpc>
                <a:spcPts val="6750"/>
              </a:lnSpc>
              <a:buNone/>
            </a:pPr>
            <a:r>
              <a:rPr lang="en-US" sz="5400" dirty="0">
                <a:solidFill>
                  <a:srgbClr val="1B1B27"/>
                </a:solidFill>
                <a:latin typeface="Inter Medium" pitchFamily="34" charset="0"/>
                <a:ea typeface="Inter Medium" pitchFamily="34" charset="-122"/>
                <a:cs typeface="Inter Medium" pitchFamily="34" charset="-120"/>
              </a:rPr>
              <a:t>異常呼吸音：ラ音（湿性ラ音）</a:t>
            </a:r>
            <a:endParaRPr lang="en-US" sz="5400" dirty="0"/>
          </a:p>
        </p:txBody>
      </p:sp>
      <p:sp>
        <p:nvSpPr>
          <p:cNvPr id="3" name="Text 1"/>
          <p:cNvSpPr/>
          <p:nvPr/>
        </p:nvSpPr>
        <p:spPr>
          <a:xfrm>
            <a:off x="771882" y="2048886"/>
            <a:ext cx="3446145" cy="430649"/>
          </a:xfrm>
          <a:prstGeom prst="rect">
            <a:avLst/>
          </a:prstGeom>
          <a:noFill/>
          <a:ln/>
        </p:spPr>
        <p:txBody>
          <a:bodyPr wrap="none" lIns="0" tIns="0" rIns="0" bIns="0" rtlCol="0" anchor="t"/>
          <a:lstStyle/>
          <a:p>
            <a:pPr marL="0" indent="0" algn="l">
              <a:lnSpc>
                <a:spcPts val="3350"/>
              </a:lnSpc>
              <a:buNone/>
            </a:pPr>
            <a:r>
              <a:rPr lang="en-US" sz="3200" dirty="0">
                <a:solidFill>
                  <a:srgbClr val="1B1B27"/>
                </a:solidFill>
                <a:latin typeface="Inter Medium" pitchFamily="34" charset="0"/>
                <a:ea typeface="Inter Medium" pitchFamily="34" charset="-122"/>
                <a:cs typeface="Inter Medium" pitchFamily="34" charset="-120"/>
              </a:rPr>
              <a:t>特徴</a:t>
            </a:r>
            <a:endParaRPr lang="en-US" sz="3200" dirty="0"/>
          </a:p>
        </p:txBody>
      </p:sp>
      <p:sp>
        <p:nvSpPr>
          <p:cNvPr id="4" name="Text 2"/>
          <p:cNvSpPr/>
          <p:nvPr/>
        </p:nvSpPr>
        <p:spPr>
          <a:xfrm>
            <a:off x="771882" y="2755165"/>
            <a:ext cx="4830961" cy="1323380"/>
          </a:xfrm>
          <a:prstGeom prst="rect">
            <a:avLst/>
          </a:prstGeom>
          <a:noFill/>
          <a:ln/>
        </p:spPr>
        <p:txBody>
          <a:bodyPr wrap="square" lIns="0" tIns="0" rIns="0" bIns="0" rtlCol="0" anchor="t"/>
          <a:lstStyle/>
          <a:p>
            <a:pPr marL="0" indent="0" algn="l">
              <a:lnSpc>
                <a:spcPts val="3450"/>
              </a:lnSpc>
              <a:buNone/>
            </a:pPr>
            <a:r>
              <a:rPr lang="en-US" sz="2800" dirty="0">
                <a:solidFill>
                  <a:srgbClr val="030303"/>
                </a:solidFill>
                <a:latin typeface="IBM Plex Sans Medium" pitchFamily="34" charset="0"/>
                <a:ea typeface="IBM Plex Sans Medium" pitchFamily="34" charset="-122"/>
                <a:cs typeface="IBM Plex Sans Medium" pitchFamily="34" charset="-120"/>
              </a:rPr>
              <a:t>水分や粘液が気道に存在することによる音。湿った音、捻髪音（髪の毛を捻る音）に例えられる。</a:t>
            </a:r>
            <a:endParaRPr lang="en-US" sz="2800" dirty="0"/>
          </a:p>
        </p:txBody>
      </p:sp>
      <p:sp>
        <p:nvSpPr>
          <p:cNvPr id="5" name="Text 3"/>
          <p:cNvSpPr/>
          <p:nvPr/>
        </p:nvSpPr>
        <p:spPr>
          <a:xfrm>
            <a:off x="771882" y="4829829"/>
            <a:ext cx="3446145" cy="430649"/>
          </a:xfrm>
          <a:prstGeom prst="rect">
            <a:avLst/>
          </a:prstGeom>
          <a:noFill/>
          <a:ln/>
        </p:spPr>
        <p:txBody>
          <a:bodyPr wrap="none" lIns="0" tIns="0" rIns="0" bIns="0" rtlCol="0" anchor="t"/>
          <a:lstStyle/>
          <a:p>
            <a:pPr marL="0" indent="0" algn="l">
              <a:lnSpc>
                <a:spcPts val="3350"/>
              </a:lnSpc>
              <a:buNone/>
            </a:pPr>
            <a:r>
              <a:rPr lang="en-US" sz="3200" dirty="0">
                <a:solidFill>
                  <a:srgbClr val="1B1B27"/>
                </a:solidFill>
                <a:latin typeface="Inter Medium" pitchFamily="34" charset="0"/>
                <a:ea typeface="Inter Medium" pitchFamily="34" charset="-122"/>
                <a:cs typeface="Inter Medium" pitchFamily="34" charset="-120"/>
              </a:rPr>
              <a:t>疾患例</a:t>
            </a:r>
            <a:endParaRPr lang="en-US" sz="3200" dirty="0"/>
          </a:p>
        </p:txBody>
      </p:sp>
      <p:sp>
        <p:nvSpPr>
          <p:cNvPr id="6" name="Text 4"/>
          <p:cNvSpPr/>
          <p:nvPr/>
        </p:nvSpPr>
        <p:spPr>
          <a:xfrm>
            <a:off x="771882" y="5536108"/>
            <a:ext cx="4830961" cy="441127"/>
          </a:xfrm>
          <a:prstGeom prst="rect">
            <a:avLst/>
          </a:prstGeom>
          <a:noFill/>
          <a:ln/>
        </p:spPr>
        <p:txBody>
          <a:bodyPr wrap="none" lIns="0" tIns="0" rIns="0" bIns="0" rtlCol="0" anchor="t"/>
          <a:lstStyle/>
          <a:p>
            <a:pPr marL="342900" indent="-342900" algn="l">
              <a:lnSpc>
                <a:spcPts val="34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肺炎</a:t>
            </a:r>
            <a:endParaRPr lang="en-US" sz="2800" dirty="0"/>
          </a:p>
        </p:txBody>
      </p:sp>
      <p:sp>
        <p:nvSpPr>
          <p:cNvPr id="7" name="Text 5"/>
          <p:cNvSpPr/>
          <p:nvPr/>
        </p:nvSpPr>
        <p:spPr>
          <a:xfrm>
            <a:off x="771882" y="6073675"/>
            <a:ext cx="4830961" cy="441127"/>
          </a:xfrm>
          <a:prstGeom prst="rect">
            <a:avLst/>
          </a:prstGeom>
          <a:noFill/>
          <a:ln/>
        </p:spPr>
        <p:txBody>
          <a:bodyPr wrap="none" lIns="0" tIns="0" rIns="0" bIns="0" rtlCol="0" anchor="t"/>
          <a:lstStyle/>
          <a:p>
            <a:pPr marL="342900" indent="-342900" algn="l">
              <a:lnSpc>
                <a:spcPts val="34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心不全</a:t>
            </a:r>
            <a:endParaRPr lang="en-US" sz="2800" dirty="0"/>
          </a:p>
        </p:txBody>
      </p:sp>
      <p:sp>
        <p:nvSpPr>
          <p:cNvPr id="8" name="Text 6"/>
          <p:cNvSpPr/>
          <p:nvPr/>
        </p:nvSpPr>
        <p:spPr>
          <a:xfrm>
            <a:off x="771882" y="6611242"/>
            <a:ext cx="4830961" cy="441127"/>
          </a:xfrm>
          <a:prstGeom prst="rect">
            <a:avLst/>
          </a:prstGeom>
          <a:noFill/>
          <a:ln/>
        </p:spPr>
        <p:txBody>
          <a:bodyPr wrap="none" lIns="0" tIns="0" rIns="0" bIns="0" rtlCol="0" anchor="t"/>
          <a:lstStyle/>
          <a:p>
            <a:pPr marL="342900" indent="-342900" algn="l">
              <a:lnSpc>
                <a:spcPts val="34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慢性気管支炎</a:t>
            </a:r>
            <a:endParaRPr lang="en-US" sz="2800" dirty="0"/>
          </a:p>
        </p:txBody>
      </p:sp>
      <p:sp>
        <p:nvSpPr>
          <p:cNvPr id="9" name="Text 7"/>
          <p:cNvSpPr/>
          <p:nvPr/>
        </p:nvSpPr>
        <p:spPr>
          <a:xfrm>
            <a:off x="771882" y="7148810"/>
            <a:ext cx="4830961" cy="441127"/>
          </a:xfrm>
          <a:prstGeom prst="rect">
            <a:avLst/>
          </a:prstGeom>
          <a:noFill/>
          <a:ln/>
        </p:spPr>
        <p:txBody>
          <a:bodyPr wrap="none" lIns="0" tIns="0" rIns="0" bIns="0" rtlCol="0" anchor="t"/>
          <a:lstStyle/>
          <a:p>
            <a:pPr marL="342900" indent="-342900" algn="l">
              <a:lnSpc>
                <a:spcPts val="34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肺水腫</a:t>
            </a:r>
            <a:endParaRPr lang="en-US" sz="2800" dirty="0"/>
          </a:p>
        </p:txBody>
      </p:sp>
      <p:sp>
        <p:nvSpPr>
          <p:cNvPr id="10" name="Text 8"/>
          <p:cNvSpPr/>
          <p:nvPr/>
        </p:nvSpPr>
        <p:spPr>
          <a:xfrm>
            <a:off x="6283166" y="2052509"/>
            <a:ext cx="3446145" cy="430649"/>
          </a:xfrm>
          <a:prstGeom prst="rect">
            <a:avLst/>
          </a:prstGeom>
          <a:noFill/>
          <a:ln/>
        </p:spPr>
        <p:txBody>
          <a:bodyPr wrap="none" lIns="0" tIns="0" rIns="0" bIns="0" rtlCol="0" anchor="t"/>
          <a:lstStyle/>
          <a:p>
            <a:pPr marL="0" indent="0" algn="l">
              <a:lnSpc>
                <a:spcPts val="3350"/>
              </a:lnSpc>
              <a:buNone/>
            </a:pPr>
            <a:r>
              <a:rPr lang="en-US" sz="3200" dirty="0">
                <a:solidFill>
                  <a:srgbClr val="1B1B27"/>
                </a:solidFill>
                <a:latin typeface="Inter Medium" pitchFamily="34" charset="0"/>
                <a:ea typeface="Inter Medium" pitchFamily="34" charset="-122"/>
                <a:cs typeface="Inter Medium" pitchFamily="34" charset="-120"/>
              </a:rPr>
              <a:t>看護対応</a:t>
            </a:r>
            <a:endParaRPr lang="en-US" sz="3200" dirty="0"/>
          </a:p>
        </p:txBody>
      </p:sp>
      <p:sp>
        <p:nvSpPr>
          <p:cNvPr id="11" name="Text 9"/>
          <p:cNvSpPr/>
          <p:nvPr/>
        </p:nvSpPr>
        <p:spPr>
          <a:xfrm>
            <a:off x="6283166" y="2758788"/>
            <a:ext cx="7582853" cy="1323380"/>
          </a:xfrm>
          <a:prstGeom prst="rect">
            <a:avLst/>
          </a:prstGeom>
          <a:noFill/>
          <a:ln/>
        </p:spPr>
        <p:txBody>
          <a:bodyPr wrap="square" lIns="0" tIns="0" rIns="0" bIns="0" rtlCol="0" anchor="t"/>
          <a:lstStyle/>
          <a:p>
            <a:pPr marL="0" indent="0" algn="l">
              <a:lnSpc>
                <a:spcPts val="3450"/>
              </a:lnSpc>
              <a:buNone/>
            </a:pPr>
            <a:r>
              <a:rPr lang="en-US" sz="2800" dirty="0">
                <a:solidFill>
                  <a:srgbClr val="030303"/>
                </a:solidFill>
                <a:latin typeface="IBM Plex Sans Medium" pitchFamily="34" charset="0"/>
                <a:ea typeface="IBM Plex Sans Medium" pitchFamily="34" charset="-122"/>
                <a:cs typeface="IBM Plex Sans Medium" pitchFamily="34" charset="-120"/>
              </a:rPr>
              <a:t>湿性ラ音が聴取された場合、肺炎や心不全の可能性を考慮する。心不全では肺水腫が原因となることがあり、呼吸困難の進行を防ぐための適切な管理が必要である。</a:t>
            </a:r>
            <a:endParaRPr lang="en-US" sz="2800" dirty="0"/>
          </a:p>
        </p:txBody>
      </p:sp>
      <p:sp>
        <p:nvSpPr>
          <p:cNvPr id="12" name="Text 10"/>
          <p:cNvSpPr/>
          <p:nvPr/>
        </p:nvSpPr>
        <p:spPr>
          <a:xfrm>
            <a:off x="6275665" y="4939953"/>
            <a:ext cx="7582853" cy="1323380"/>
          </a:xfrm>
          <a:prstGeom prst="rect">
            <a:avLst/>
          </a:prstGeom>
          <a:noFill/>
          <a:ln/>
        </p:spPr>
        <p:txBody>
          <a:bodyPr wrap="square" lIns="0" tIns="0" rIns="0" bIns="0" rtlCol="0" anchor="t"/>
          <a:lstStyle/>
          <a:p>
            <a:pPr marL="0" indent="0" algn="l">
              <a:lnSpc>
                <a:spcPts val="3450"/>
              </a:lnSpc>
              <a:buNone/>
            </a:pPr>
            <a:r>
              <a:rPr lang="en-US" sz="2800" dirty="0">
                <a:solidFill>
                  <a:srgbClr val="030303"/>
                </a:solidFill>
                <a:latin typeface="IBM Plex Sans Medium" pitchFamily="34" charset="0"/>
                <a:ea typeface="IBM Plex Sans Medium" pitchFamily="34" charset="-122"/>
                <a:cs typeface="IBM Plex Sans Medium" pitchFamily="34" charset="-120"/>
              </a:rPr>
              <a:t>痰の排出を助けるための体位変換や吸引を行い、心不全患者には塩分制限を指導し、体重管理や呼吸困難時の対応方法を教える。</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77491" y="866537"/>
            <a:ext cx="7835503" cy="979408"/>
          </a:xfrm>
          <a:prstGeom prst="rect">
            <a:avLst/>
          </a:prstGeom>
          <a:noFill/>
          <a:ln/>
        </p:spPr>
        <p:txBody>
          <a:bodyPr wrap="none" lIns="0" tIns="0" rIns="0" bIns="0" rtlCol="0" anchor="t"/>
          <a:lstStyle/>
          <a:p>
            <a:pPr marL="0" indent="0" algn="l">
              <a:lnSpc>
                <a:spcPts val="7700"/>
              </a:lnSpc>
              <a:buNone/>
            </a:pPr>
            <a:r>
              <a:rPr lang="en-US" sz="6150" dirty="0">
                <a:solidFill>
                  <a:srgbClr val="1B1B27"/>
                </a:solidFill>
                <a:latin typeface="Inter Medium" pitchFamily="34" charset="0"/>
                <a:ea typeface="Inter Medium" pitchFamily="34" charset="-122"/>
                <a:cs typeface="Inter Medium" pitchFamily="34" charset="-120"/>
              </a:rPr>
              <a:t>異常呼吸音：ウィーズ</a:t>
            </a:r>
            <a:endParaRPr lang="en-US" sz="6150" dirty="0"/>
          </a:p>
        </p:txBody>
      </p:sp>
      <p:sp>
        <p:nvSpPr>
          <p:cNvPr id="3" name="Shape 1"/>
          <p:cNvSpPr/>
          <p:nvPr/>
        </p:nvSpPr>
        <p:spPr>
          <a:xfrm>
            <a:off x="877491" y="2250621"/>
            <a:ext cx="4082891" cy="4890254"/>
          </a:xfrm>
          <a:prstGeom prst="roundRect">
            <a:avLst>
              <a:gd name="adj" fmla="val 3224"/>
            </a:avLst>
          </a:prstGeom>
          <a:solidFill>
            <a:srgbClr val="FFFFFF">
              <a:alpha val="95000"/>
            </a:srgbClr>
          </a:solidFill>
          <a:ln w="38100">
            <a:solidFill>
              <a:srgbClr val="CCCCCC"/>
            </a:solidFill>
            <a:prstDash val="solid"/>
          </a:ln>
        </p:spPr>
        <p:txBody>
          <a:bodyPr/>
          <a:lstStyle/>
          <a:p>
            <a:endParaRPr lang="ja-JP" altLang="en-US" sz="2000"/>
          </a:p>
        </p:txBody>
      </p:sp>
      <p:sp>
        <p:nvSpPr>
          <p:cNvPr id="4" name="Text 2"/>
          <p:cNvSpPr/>
          <p:nvPr/>
        </p:nvSpPr>
        <p:spPr>
          <a:xfrm>
            <a:off x="1228963" y="2602094"/>
            <a:ext cx="3379946" cy="489704"/>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音の特徴</a:t>
            </a:r>
            <a:endParaRPr lang="en-US" sz="3200" dirty="0"/>
          </a:p>
        </p:txBody>
      </p:sp>
      <p:sp>
        <p:nvSpPr>
          <p:cNvPr id="5" name="Text 3"/>
          <p:cNvSpPr/>
          <p:nvPr/>
        </p:nvSpPr>
        <p:spPr>
          <a:xfrm>
            <a:off x="1228963" y="3279797"/>
            <a:ext cx="3379946" cy="3509605"/>
          </a:xfrm>
          <a:prstGeom prst="rect">
            <a:avLst/>
          </a:prstGeom>
          <a:noFill/>
          <a:ln/>
        </p:spPr>
        <p:txBody>
          <a:bodyPr wrap="square" lIns="0" tIns="0" rIns="0" bIns="0" rtlCol="0" anchor="t"/>
          <a:lstStyle/>
          <a:p>
            <a:pPr marL="0" indent="0" algn="l">
              <a:lnSpc>
                <a:spcPts val="3900"/>
              </a:lnSpc>
              <a:buNone/>
            </a:pPr>
            <a:r>
              <a:rPr lang="en-US" sz="2800" dirty="0">
                <a:solidFill>
                  <a:srgbClr val="030303"/>
                </a:solidFill>
                <a:latin typeface="IBM Plex Sans Medium" pitchFamily="34" charset="0"/>
                <a:ea typeface="IBM Plex Sans Medium" pitchFamily="34" charset="-122"/>
                <a:cs typeface="IBM Plex Sans Medium" pitchFamily="34" charset="-120"/>
              </a:rPr>
              <a:t>呼気時にヒューヒュー、または笛のような音が聞こえる。気道が狭くなることで、空気の流れに抵抗が生じる。主に呼気時に聴取される。</a:t>
            </a:r>
            <a:endParaRPr lang="en-US" sz="2800" dirty="0"/>
          </a:p>
        </p:txBody>
      </p:sp>
      <p:sp>
        <p:nvSpPr>
          <p:cNvPr id="6" name="Shape 4"/>
          <p:cNvSpPr/>
          <p:nvPr/>
        </p:nvSpPr>
        <p:spPr>
          <a:xfrm>
            <a:off x="5273754" y="2250621"/>
            <a:ext cx="4082891" cy="4890254"/>
          </a:xfrm>
          <a:prstGeom prst="roundRect">
            <a:avLst>
              <a:gd name="adj" fmla="val 3224"/>
            </a:avLst>
          </a:prstGeom>
          <a:solidFill>
            <a:srgbClr val="FFFFFF">
              <a:alpha val="95000"/>
            </a:srgbClr>
          </a:solidFill>
          <a:ln w="38100">
            <a:solidFill>
              <a:srgbClr val="CCCCCC"/>
            </a:solidFill>
            <a:prstDash val="solid"/>
          </a:ln>
        </p:spPr>
        <p:txBody>
          <a:bodyPr/>
          <a:lstStyle/>
          <a:p>
            <a:endParaRPr lang="ja-JP" altLang="en-US" sz="2000"/>
          </a:p>
        </p:txBody>
      </p:sp>
      <p:sp>
        <p:nvSpPr>
          <p:cNvPr id="7" name="Text 5"/>
          <p:cNvSpPr/>
          <p:nvPr/>
        </p:nvSpPr>
        <p:spPr>
          <a:xfrm>
            <a:off x="5625227" y="2602094"/>
            <a:ext cx="3379946" cy="489704"/>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原因疾患</a:t>
            </a:r>
            <a:endParaRPr lang="en-US" sz="3200" dirty="0"/>
          </a:p>
        </p:txBody>
      </p:sp>
      <p:sp>
        <p:nvSpPr>
          <p:cNvPr id="8" name="Text 6"/>
          <p:cNvSpPr/>
          <p:nvPr/>
        </p:nvSpPr>
        <p:spPr>
          <a:xfrm>
            <a:off x="5625227" y="3279797"/>
            <a:ext cx="3379946" cy="2506861"/>
          </a:xfrm>
          <a:prstGeom prst="rect">
            <a:avLst/>
          </a:prstGeom>
          <a:noFill/>
          <a:ln/>
        </p:spPr>
        <p:txBody>
          <a:bodyPr wrap="square" lIns="0" tIns="0" rIns="0" bIns="0" rtlCol="0" anchor="t"/>
          <a:lstStyle/>
          <a:p>
            <a:pPr marL="0" indent="0" algn="l">
              <a:lnSpc>
                <a:spcPts val="3900"/>
              </a:lnSpc>
              <a:buNone/>
            </a:pPr>
            <a:r>
              <a:rPr lang="en-US" sz="2800" dirty="0">
                <a:solidFill>
                  <a:srgbClr val="030303"/>
                </a:solidFill>
                <a:latin typeface="IBM Plex Sans Medium" pitchFamily="34" charset="0"/>
                <a:ea typeface="IBM Plex Sans Medium" pitchFamily="34" charset="-122"/>
                <a:cs typeface="IBM Plex Sans Medium" pitchFamily="34" charset="-120"/>
              </a:rPr>
              <a:t>喘息、COPD（慢性閉塞性肺疾患）、アレルギー性気道疾患などで気道の狭窄や閉塞が進行している状態。</a:t>
            </a:r>
            <a:endParaRPr lang="en-US" sz="2800" dirty="0"/>
          </a:p>
        </p:txBody>
      </p:sp>
      <p:sp>
        <p:nvSpPr>
          <p:cNvPr id="9" name="Shape 7"/>
          <p:cNvSpPr/>
          <p:nvPr/>
        </p:nvSpPr>
        <p:spPr>
          <a:xfrm>
            <a:off x="9670018" y="2250621"/>
            <a:ext cx="4082891" cy="4890254"/>
          </a:xfrm>
          <a:prstGeom prst="roundRect">
            <a:avLst>
              <a:gd name="adj" fmla="val 3224"/>
            </a:avLst>
          </a:prstGeom>
          <a:solidFill>
            <a:srgbClr val="FFFFFF">
              <a:alpha val="95000"/>
            </a:srgbClr>
          </a:solidFill>
          <a:ln w="38100">
            <a:solidFill>
              <a:srgbClr val="CCCCCC"/>
            </a:solidFill>
            <a:prstDash val="solid"/>
          </a:ln>
        </p:spPr>
        <p:txBody>
          <a:bodyPr/>
          <a:lstStyle/>
          <a:p>
            <a:endParaRPr lang="ja-JP" altLang="en-US" sz="2000"/>
          </a:p>
        </p:txBody>
      </p:sp>
      <p:sp>
        <p:nvSpPr>
          <p:cNvPr id="10" name="Text 8"/>
          <p:cNvSpPr/>
          <p:nvPr/>
        </p:nvSpPr>
        <p:spPr>
          <a:xfrm>
            <a:off x="10021491" y="2602094"/>
            <a:ext cx="3379946" cy="489704"/>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看護対応</a:t>
            </a:r>
            <a:endParaRPr lang="en-US" sz="3200" dirty="0"/>
          </a:p>
        </p:txBody>
      </p:sp>
      <p:sp>
        <p:nvSpPr>
          <p:cNvPr id="11" name="Text 9"/>
          <p:cNvSpPr/>
          <p:nvPr/>
        </p:nvSpPr>
        <p:spPr>
          <a:xfrm>
            <a:off x="10021491" y="3279797"/>
            <a:ext cx="3379946" cy="3008233"/>
          </a:xfrm>
          <a:prstGeom prst="rect">
            <a:avLst/>
          </a:prstGeom>
          <a:noFill/>
          <a:ln/>
        </p:spPr>
        <p:txBody>
          <a:bodyPr wrap="square" lIns="0" tIns="0" rIns="0" bIns="0" rtlCol="0" anchor="t"/>
          <a:lstStyle/>
          <a:p>
            <a:pPr marL="0" indent="0" algn="l">
              <a:lnSpc>
                <a:spcPts val="3900"/>
              </a:lnSpc>
              <a:buNone/>
            </a:pPr>
            <a:r>
              <a:rPr lang="en-US" sz="2800" dirty="0">
                <a:solidFill>
                  <a:srgbClr val="030303"/>
                </a:solidFill>
                <a:latin typeface="IBM Plex Sans Medium" pitchFamily="34" charset="0"/>
                <a:ea typeface="IBM Plex Sans Medium" pitchFamily="34" charset="-122"/>
                <a:cs typeface="IBM Plex Sans Medium" pitchFamily="34" charset="-120"/>
              </a:rPr>
              <a:t>酸素投与や気道拡張薬を使用し、患者にリラックスして呼吸をしてもらうよう指導する。吸入薬の使用方法や発作予防を教育する。</a:t>
            </a:r>
            <a:endParaRPr lang="en-US" sz="2800" dirty="0"/>
          </a:p>
        </p:txBody>
      </p:sp>
    </p:spTree>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739</Words>
  <Application>Microsoft Office PowerPoint</Application>
  <PresentationFormat>ユーザー設定</PresentationFormat>
  <Paragraphs>190</Paragraphs>
  <Slides>20</Slides>
  <Notes>20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20</vt:i4>
      </vt:variant>
    </vt:vector>
  </HeadingPairs>
  <TitlesOfParts>
    <vt:vector size="28" baseType="lpstr">
      <vt:lpstr>Inter Medium</vt:lpstr>
      <vt:lpstr>BIZ UDPゴシック</vt:lpstr>
      <vt:lpstr>Abadi</vt:lpstr>
      <vt:lpstr>IBM Plex Sans Medium</vt:lpstr>
      <vt:lpstr>Calibri</vt:lpstr>
      <vt:lpstr>Arial</vt:lpstr>
      <vt:lpstr>Calibri Light</vt:lpstr>
      <vt:lpstr>Office 2013 - 2022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2025-09-24T01:16:36Z</dcterms:created>
  <dcterms:modified xsi:type="dcterms:W3CDTF">2025-09-24T01:36:05Z</dcterms:modified>
</cp:coreProperties>
</file>