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saveSubsetFonts="1" autoCompressPictures="0">
  <p:sldMasterIdLst>
    <p:sldMasterId id="2147483670"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4630400" cy="8229600"/>
  <p:notesSz cx="8229600" cy="14630400"/>
  <p:embeddedFontLst>
    <p:embeddedFont>
      <p:font typeface="IBM Plex Sans Medium" panose="020B0603050203000203" pitchFamily="34" charset="0"/>
      <p:regular r:id="rId23"/>
      <p:italic r:id="rId24"/>
    </p:embeddedFont>
    <p:embeddedFont>
      <p:font typeface="Inter Medium" panose="020B0600070205080204" charset="0"/>
      <p:regular r:id="rId25"/>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10"/>
  </p:normalViewPr>
  <p:slideViewPr>
    <p:cSldViewPr snapToGrid="0" snapToObjects="1">
      <p:cViewPr varScale="1">
        <p:scale>
          <a:sx n="73" d="100"/>
          <a:sy n="73" d="100"/>
        </p:scale>
        <p:origin x="45"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65038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19</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346836"/>
            <a:ext cx="10972800" cy="2865120"/>
          </a:xfrm>
        </p:spPr>
        <p:txBody>
          <a:bodyPr anchor="b"/>
          <a:lstStyle>
            <a:lvl1pPr algn="ctr">
              <a:defRPr sz="7200"/>
            </a:lvl1pPr>
          </a:lstStyle>
          <a:p>
            <a:r>
              <a:rPr lang="ja-JP" altLang="en-US"/>
              <a:t>マスター タイトルの書式設定</a:t>
            </a:r>
            <a:endParaRPr lang="en-US" dirty="0"/>
          </a:p>
        </p:txBody>
      </p:sp>
      <p:sp>
        <p:nvSpPr>
          <p:cNvPr id="3" name="Subtitle 2"/>
          <p:cNvSpPr>
            <a:spLocks noGrp="1"/>
          </p:cNvSpPr>
          <p:nvPr>
            <p:ph type="subTitle" idx="1"/>
          </p:nvPr>
        </p:nvSpPr>
        <p:spPr>
          <a:xfrm>
            <a:off x="1828800" y="4322446"/>
            <a:ext cx="10972800" cy="1986914"/>
          </a:xfrm>
        </p:spPr>
        <p:txBody>
          <a:bodyPr/>
          <a:lstStyle>
            <a:lvl1pPr marL="0" indent="0" algn="ctr">
              <a:buNone/>
              <a:defRPr sz="2880"/>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8005363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7651019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469880" y="438150"/>
            <a:ext cx="3154680" cy="697420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05840" y="438150"/>
            <a:ext cx="9281160" cy="697420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3614200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lide 1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35683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Slide 2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859343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Slide 3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767122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Slide 4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82063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Slide 5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40694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Slide 6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25086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Slide 7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67982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Slide 8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430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46150117"/>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Slide 9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13873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Slide 10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5321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Slide 11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2631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Slide 12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14626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Slide 13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3166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Slide 14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86716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Slide 15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458004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Slide 16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8715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Slide 17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0494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Slide 18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3472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98220" y="2051686"/>
            <a:ext cx="12618720" cy="3423284"/>
          </a:xfrm>
        </p:spPr>
        <p:txBody>
          <a:bodyPr anchor="b"/>
          <a:lstStyle>
            <a:lvl1pPr>
              <a:defRPr sz="7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98220" y="5507356"/>
            <a:ext cx="12618720" cy="1800224"/>
          </a:xfrm>
        </p:spPr>
        <p:txBody>
          <a:bodyPr/>
          <a:lstStyle>
            <a:lvl1pPr marL="0" indent="0">
              <a:buNone/>
              <a:defRPr sz="2880">
                <a:solidFill>
                  <a:schemeClr val="tx1">
                    <a:tint val="75000"/>
                  </a:schemeClr>
                </a:solidFill>
              </a:defRPr>
            </a:lvl1pPr>
            <a:lvl2pPr marL="548640" indent="0">
              <a:buNone/>
              <a:defRPr sz="2400">
                <a:solidFill>
                  <a:schemeClr val="tx1">
                    <a:tint val="75000"/>
                  </a:schemeClr>
                </a:solidFill>
              </a:defRPr>
            </a:lvl2pPr>
            <a:lvl3pPr marL="1097280" indent="0">
              <a:buNone/>
              <a:defRPr sz="2160">
                <a:solidFill>
                  <a:schemeClr val="tx1">
                    <a:tint val="75000"/>
                  </a:schemeClr>
                </a:solidFill>
              </a:defRPr>
            </a:lvl3pPr>
            <a:lvl4pPr marL="1645920" indent="0">
              <a:buNone/>
              <a:defRPr sz="1920">
                <a:solidFill>
                  <a:schemeClr val="tx1">
                    <a:tint val="75000"/>
                  </a:schemeClr>
                </a:solidFill>
              </a:defRPr>
            </a:lvl4pPr>
            <a:lvl5pPr marL="2194560" indent="0">
              <a:buNone/>
              <a:defRPr sz="1920">
                <a:solidFill>
                  <a:schemeClr val="tx1">
                    <a:tint val="75000"/>
                  </a:schemeClr>
                </a:solidFill>
              </a:defRPr>
            </a:lvl5pPr>
            <a:lvl6pPr marL="2743200" indent="0">
              <a:buNone/>
              <a:defRPr sz="1920">
                <a:solidFill>
                  <a:schemeClr val="tx1">
                    <a:tint val="75000"/>
                  </a:schemeClr>
                </a:solidFill>
              </a:defRPr>
            </a:lvl6pPr>
            <a:lvl7pPr marL="3291840" indent="0">
              <a:buNone/>
              <a:defRPr sz="1920">
                <a:solidFill>
                  <a:schemeClr val="tx1">
                    <a:tint val="75000"/>
                  </a:schemeClr>
                </a:solidFill>
              </a:defRPr>
            </a:lvl7pPr>
            <a:lvl8pPr marL="3840480" indent="0">
              <a:buNone/>
              <a:defRPr sz="1920">
                <a:solidFill>
                  <a:schemeClr val="tx1">
                    <a:tint val="75000"/>
                  </a:schemeClr>
                </a:solidFill>
              </a:defRPr>
            </a:lvl8pPr>
            <a:lvl9pPr marL="4389120" indent="0">
              <a:buNone/>
              <a:defRPr sz="192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dirty="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7532598"/>
      </p:ext>
    </p:extLst>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Slide 19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28973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Slide 20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543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05840" y="2190750"/>
            <a:ext cx="6217920" cy="52216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406640" y="2190750"/>
            <a:ext cx="6217920" cy="52216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6805812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07746" y="438150"/>
            <a:ext cx="12618720" cy="159067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07746" y="2017396"/>
            <a:ext cx="6189344"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ja-JP" altLang="en-US"/>
              <a:t>マスター テキストの書式設定</a:t>
            </a:r>
          </a:p>
        </p:txBody>
      </p:sp>
      <p:sp>
        <p:nvSpPr>
          <p:cNvPr id="4" name="Content Placeholder 3"/>
          <p:cNvSpPr>
            <a:spLocks noGrp="1"/>
          </p:cNvSpPr>
          <p:nvPr>
            <p:ph sz="half" idx="2"/>
          </p:nvPr>
        </p:nvSpPr>
        <p:spPr>
          <a:xfrm>
            <a:off x="1007746" y="3006090"/>
            <a:ext cx="6189344" cy="44215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406640" y="2017396"/>
            <a:ext cx="6219826"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ja-JP" altLang="en-US"/>
              <a:t>マスター テキストの書式設定</a:t>
            </a:r>
          </a:p>
        </p:txBody>
      </p:sp>
      <p:sp>
        <p:nvSpPr>
          <p:cNvPr id="6" name="Content Placeholder 5"/>
          <p:cNvSpPr>
            <a:spLocks noGrp="1"/>
          </p:cNvSpPr>
          <p:nvPr>
            <p:ph sz="quarter" idx="4"/>
          </p:nvPr>
        </p:nvSpPr>
        <p:spPr>
          <a:xfrm>
            <a:off x="7406640" y="3006090"/>
            <a:ext cx="6219826" cy="44215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437204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5373411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9952911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ja-JP" altLang="en-US"/>
              <a:t>マスター タイトルの書式設定</a:t>
            </a:r>
            <a:endParaRPr lang="en-US" dirty="0"/>
          </a:p>
        </p:txBody>
      </p:sp>
      <p:sp>
        <p:nvSpPr>
          <p:cNvPr id="3" name="Content Placeholder 2"/>
          <p:cNvSpPr>
            <a:spLocks noGrp="1"/>
          </p:cNvSpPr>
          <p:nvPr>
            <p:ph idx="1"/>
          </p:nvPr>
        </p:nvSpPr>
        <p:spPr>
          <a:xfrm>
            <a:off x="6219826" y="1184911"/>
            <a:ext cx="7406640" cy="5848350"/>
          </a:xfrm>
        </p:spPr>
        <p:txBody>
          <a:bodyPr/>
          <a:lstStyle>
            <a:lvl1pPr>
              <a:defRPr sz="3840"/>
            </a:lvl1pPr>
            <a:lvl2pPr>
              <a:defRPr sz="3360"/>
            </a:lvl2pPr>
            <a:lvl3pPr>
              <a:defRPr sz="2880"/>
            </a:lvl3pPr>
            <a:lvl4pPr>
              <a:defRPr sz="2400"/>
            </a:lvl4pPr>
            <a:lvl5pPr>
              <a:defRPr sz="2400"/>
            </a:lvl5pPr>
            <a:lvl6pPr>
              <a:defRPr sz="2400"/>
            </a:lvl6pPr>
            <a:lvl7pPr>
              <a:defRPr sz="2400"/>
            </a:lvl7pPr>
            <a:lvl8pPr>
              <a:defRPr sz="2400"/>
            </a:lvl8pPr>
            <a:lvl9pPr>
              <a:defRPr sz="2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dirty="0"/>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2716610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219826" y="1184911"/>
            <a:ext cx="7406640" cy="5848350"/>
          </a:xfrm>
        </p:spPr>
        <p:txBody>
          <a:bodyPr anchor="t"/>
          <a:lstStyle>
            <a:lvl1pPr marL="0" indent="0">
              <a:buNone/>
              <a:defRPr sz="384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dirty="0"/>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7719734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5840" y="438150"/>
            <a:ext cx="12618720" cy="159067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05840" y="2190750"/>
            <a:ext cx="12618720" cy="522160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05840" y="7627621"/>
            <a:ext cx="3291840" cy="438150"/>
          </a:xfrm>
          <a:prstGeom prst="rect">
            <a:avLst/>
          </a:prstGeom>
        </p:spPr>
        <p:txBody>
          <a:bodyPr vert="horz" lIns="91440" tIns="45720" rIns="91440" bIns="45720" rtlCol="0" anchor="ctr"/>
          <a:lstStyle>
            <a:lvl1pPr algn="l">
              <a:defRPr sz="1440">
                <a:solidFill>
                  <a:schemeClr val="tx1">
                    <a:tint val="75000"/>
                  </a:schemeClr>
                </a:solidFill>
              </a:defRPr>
            </a:lvl1pPr>
          </a:lstStyle>
          <a:p>
            <a:fld id="{C764DE79-268F-4C1A-8933-263129D2AF90}" type="datetimeFigureOut">
              <a:rPr lang="en-US" dirty="0"/>
              <a:t>9/2/2025</a:t>
            </a:fld>
            <a:endParaRPr lang="en-US" dirty="0"/>
          </a:p>
        </p:txBody>
      </p:sp>
      <p:sp>
        <p:nvSpPr>
          <p:cNvPr id="5" name="Footer Placeholder 4"/>
          <p:cNvSpPr>
            <a:spLocks noGrp="1"/>
          </p:cNvSpPr>
          <p:nvPr>
            <p:ph type="ftr" sz="quarter" idx="3"/>
          </p:nvPr>
        </p:nvSpPr>
        <p:spPr>
          <a:xfrm>
            <a:off x="4846320" y="7627621"/>
            <a:ext cx="4937760" cy="438150"/>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332720" y="7627621"/>
            <a:ext cx="3291840" cy="438150"/>
          </a:xfrm>
          <a:prstGeom prst="rect">
            <a:avLst/>
          </a:prstGeom>
        </p:spPr>
        <p:txBody>
          <a:bodyPr vert="horz" lIns="91440" tIns="45720" rIns="91440" bIns="45720" rtlCol="0" anchor="ctr"/>
          <a:lstStyle>
            <a:lvl1pPr algn="r">
              <a:defRPr sz="144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23347980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 id="2147483688" r:id="rId18"/>
    <p:sldLayoutId id="2147483689" r:id="rId19"/>
    <p:sldLayoutId id="2147483690" r:id="rId20"/>
    <p:sldLayoutId id="2147483691" r:id="rId21"/>
    <p:sldLayoutId id="2147483692" r:id="rId22"/>
    <p:sldLayoutId id="2147483693" r:id="rId23"/>
    <p:sldLayoutId id="2147483694" r:id="rId24"/>
    <p:sldLayoutId id="2147483695" r:id="rId25"/>
    <p:sldLayoutId id="2147483696" r:id="rId26"/>
    <p:sldLayoutId id="2147483697" r:id="rId27"/>
    <p:sldLayoutId id="2147483698" r:id="rId28"/>
    <p:sldLayoutId id="2147483699" r:id="rId29"/>
    <p:sldLayoutId id="2147483700" r:id="rId30"/>
    <p:sldLayoutId id="2147483701" r:id="rId31"/>
  </p:sldLayoutIdLst>
  <p:hf sldNum="0" hdr="0" ftr="0" dt="0"/>
  <p:txStyles>
    <p:titleStyle>
      <a:lvl1pPr algn="l" defTabSz="1097280" rtl="0" eaLnBrk="1" latinLnBrk="0" hangingPunct="1">
        <a:lnSpc>
          <a:spcPct val="90000"/>
        </a:lnSpc>
        <a:spcBef>
          <a:spcPct val="0"/>
        </a:spcBef>
        <a:buNone/>
        <a:defRPr kumimoji="1" sz="5280" kern="1200">
          <a:solidFill>
            <a:schemeClr val="tx1"/>
          </a:solidFill>
          <a:latin typeface="+mj-lt"/>
          <a:ea typeface="+mj-ea"/>
          <a:cs typeface="+mj-cs"/>
        </a:defRPr>
      </a:lvl1pPr>
    </p:titleStyle>
    <p:bodyStyle>
      <a:lvl1pPr marL="274320" indent="-274320" algn="l" defTabSz="1097280" rtl="0" eaLnBrk="1" latinLnBrk="0" hangingPunct="1">
        <a:lnSpc>
          <a:spcPct val="90000"/>
        </a:lnSpc>
        <a:spcBef>
          <a:spcPts val="1200"/>
        </a:spcBef>
        <a:buFont typeface="Arial" panose="020B0604020202020204" pitchFamily="34" charset="0"/>
        <a:buChar char="•"/>
        <a:defRPr kumimoji="1" sz="3360" kern="1200">
          <a:solidFill>
            <a:schemeClr val="tx1"/>
          </a:solidFill>
          <a:latin typeface="+mn-lt"/>
          <a:ea typeface="+mn-ea"/>
          <a:cs typeface="+mn-cs"/>
        </a:defRPr>
      </a:lvl1pPr>
      <a:lvl2pPr marL="822960" indent="-274320" algn="l" defTabSz="1097280" rtl="0" eaLnBrk="1" latinLnBrk="0" hangingPunct="1">
        <a:lnSpc>
          <a:spcPct val="90000"/>
        </a:lnSpc>
        <a:spcBef>
          <a:spcPts val="600"/>
        </a:spcBef>
        <a:buFont typeface="Arial" panose="020B0604020202020204" pitchFamily="34" charset="0"/>
        <a:buChar char="•"/>
        <a:defRPr kumimoji="1" sz="2880" kern="1200">
          <a:solidFill>
            <a:schemeClr val="tx1"/>
          </a:solidFill>
          <a:latin typeface="+mn-lt"/>
          <a:ea typeface="+mn-ea"/>
          <a:cs typeface="+mn-cs"/>
        </a:defRPr>
      </a:lvl2pPr>
      <a:lvl3pPr marL="1371600" indent="-274320" algn="l" defTabSz="1097280" rtl="0" eaLnBrk="1" latinLnBrk="0" hangingPunct="1">
        <a:lnSpc>
          <a:spcPct val="90000"/>
        </a:lnSpc>
        <a:spcBef>
          <a:spcPts val="600"/>
        </a:spcBef>
        <a:buFont typeface="Arial" panose="020B0604020202020204" pitchFamily="34" charset="0"/>
        <a:buChar char="•"/>
        <a:defRPr kumimoji="1" sz="2400" kern="1200">
          <a:solidFill>
            <a:schemeClr val="tx1"/>
          </a:solidFill>
          <a:latin typeface="+mn-lt"/>
          <a:ea typeface="+mn-ea"/>
          <a:cs typeface="+mn-cs"/>
        </a:defRPr>
      </a:lvl3pPr>
      <a:lvl4pPr marL="1920240" indent="-274320" algn="l" defTabSz="1097280" rtl="0" eaLnBrk="1" latinLnBrk="0" hangingPunct="1">
        <a:lnSpc>
          <a:spcPct val="90000"/>
        </a:lnSpc>
        <a:spcBef>
          <a:spcPts val="600"/>
        </a:spcBef>
        <a:buFont typeface="Arial" panose="020B0604020202020204" pitchFamily="34" charset="0"/>
        <a:buChar char="•"/>
        <a:defRPr kumimoji="1" sz="2160" kern="1200">
          <a:solidFill>
            <a:schemeClr val="tx1"/>
          </a:solidFill>
          <a:latin typeface="+mn-lt"/>
          <a:ea typeface="+mn-ea"/>
          <a:cs typeface="+mn-cs"/>
        </a:defRPr>
      </a:lvl4pPr>
      <a:lvl5pPr marL="2468880" indent="-274320" algn="l" defTabSz="1097280" rtl="0" eaLnBrk="1" latinLnBrk="0" hangingPunct="1">
        <a:lnSpc>
          <a:spcPct val="90000"/>
        </a:lnSpc>
        <a:spcBef>
          <a:spcPts val="600"/>
        </a:spcBef>
        <a:buFont typeface="Arial" panose="020B0604020202020204" pitchFamily="34" charset="0"/>
        <a:buChar char="•"/>
        <a:defRPr kumimoji="1" sz="2160" kern="1200">
          <a:solidFill>
            <a:schemeClr val="tx1"/>
          </a:solidFill>
          <a:latin typeface="+mn-lt"/>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kumimoji="1"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kumimoji="1"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kumimoji="1"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kumimoji="1" sz="2160" kern="1200">
          <a:solidFill>
            <a:schemeClr val="tx1"/>
          </a:solidFill>
          <a:latin typeface="+mn-lt"/>
          <a:ea typeface="+mn-ea"/>
          <a:cs typeface="+mn-cs"/>
        </a:defRPr>
      </a:lvl9pPr>
    </p:bodyStyle>
    <p:otherStyle>
      <a:defPPr>
        <a:defRPr lang="en-US"/>
      </a:defPPr>
      <a:lvl1pPr marL="0" algn="l" defTabSz="1097280" rtl="0" eaLnBrk="1" latinLnBrk="0" hangingPunct="1">
        <a:defRPr kumimoji="1" sz="2160" kern="1200">
          <a:solidFill>
            <a:schemeClr val="tx1"/>
          </a:solidFill>
          <a:latin typeface="+mn-lt"/>
          <a:ea typeface="+mn-ea"/>
          <a:cs typeface="+mn-cs"/>
        </a:defRPr>
      </a:lvl1pPr>
      <a:lvl2pPr marL="548640" algn="l" defTabSz="1097280" rtl="0" eaLnBrk="1" latinLnBrk="0" hangingPunct="1">
        <a:defRPr kumimoji="1" sz="2160" kern="1200">
          <a:solidFill>
            <a:schemeClr val="tx1"/>
          </a:solidFill>
          <a:latin typeface="+mn-lt"/>
          <a:ea typeface="+mn-ea"/>
          <a:cs typeface="+mn-cs"/>
        </a:defRPr>
      </a:lvl2pPr>
      <a:lvl3pPr marL="1097280" algn="l" defTabSz="1097280" rtl="0" eaLnBrk="1" latinLnBrk="0" hangingPunct="1">
        <a:defRPr kumimoji="1" sz="2160" kern="1200">
          <a:solidFill>
            <a:schemeClr val="tx1"/>
          </a:solidFill>
          <a:latin typeface="+mn-lt"/>
          <a:ea typeface="+mn-ea"/>
          <a:cs typeface="+mn-cs"/>
        </a:defRPr>
      </a:lvl3pPr>
      <a:lvl4pPr marL="1645920" algn="l" defTabSz="1097280" rtl="0" eaLnBrk="1" latinLnBrk="0" hangingPunct="1">
        <a:defRPr kumimoji="1" sz="2160" kern="1200">
          <a:solidFill>
            <a:schemeClr val="tx1"/>
          </a:solidFill>
          <a:latin typeface="+mn-lt"/>
          <a:ea typeface="+mn-ea"/>
          <a:cs typeface="+mn-cs"/>
        </a:defRPr>
      </a:lvl4pPr>
      <a:lvl5pPr marL="2194560" algn="l" defTabSz="1097280" rtl="0" eaLnBrk="1" latinLnBrk="0" hangingPunct="1">
        <a:defRPr kumimoji="1" sz="2160" kern="1200">
          <a:solidFill>
            <a:schemeClr val="tx1"/>
          </a:solidFill>
          <a:latin typeface="+mn-lt"/>
          <a:ea typeface="+mn-ea"/>
          <a:cs typeface="+mn-cs"/>
        </a:defRPr>
      </a:lvl5pPr>
      <a:lvl6pPr marL="2743200" algn="l" defTabSz="1097280" rtl="0" eaLnBrk="1" latinLnBrk="0" hangingPunct="1">
        <a:defRPr kumimoji="1" sz="2160" kern="1200">
          <a:solidFill>
            <a:schemeClr val="tx1"/>
          </a:solidFill>
          <a:latin typeface="+mn-lt"/>
          <a:ea typeface="+mn-ea"/>
          <a:cs typeface="+mn-cs"/>
        </a:defRPr>
      </a:lvl6pPr>
      <a:lvl7pPr marL="3291840" algn="l" defTabSz="1097280" rtl="0" eaLnBrk="1" latinLnBrk="0" hangingPunct="1">
        <a:defRPr kumimoji="1" sz="2160" kern="1200">
          <a:solidFill>
            <a:schemeClr val="tx1"/>
          </a:solidFill>
          <a:latin typeface="+mn-lt"/>
          <a:ea typeface="+mn-ea"/>
          <a:cs typeface="+mn-cs"/>
        </a:defRPr>
      </a:lvl7pPr>
      <a:lvl8pPr marL="3840480" algn="l" defTabSz="1097280" rtl="0" eaLnBrk="1" latinLnBrk="0" hangingPunct="1">
        <a:defRPr kumimoji="1" sz="2160" kern="1200">
          <a:solidFill>
            <a:schemeClr val="tx1"/>
          </a:solidFill>
          <a:latin typeface="+mn-lt"/>
          <a:ea typeface="+mn-ea"/>
          <a:cs typeface="+mn-cs"/>
        </a:defRPr>
      </a:lvl8pPr>
      <a:lvl9pPr marL="4389120" algn="l" defTabSz="1097280" rtl="0" eaLnBrk="1" latinLnBrk="0" hangingPunct="1">
        <a:defRPr kumimoji="1"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3" name="Text 0"/>
          <p:cNvSpPr/>
          <p:nvPr/>
        </p:nvSpPr>
        <p:spPr>
          <a:xfrm>
            <a:off x="504706" y="4458041"/>
            <a:ext cx="9820870" cy="818555"/>
          </a:xfrm>
          <a:prstGeom prst="rect">
            <a:avLst/>
          </a:prstGeom>
          <a:noFill/>
          <a:ln/>
        </p:spPr>
        <p:txBody>
          <a:bodyPr wrap="none" lIns="0" tIns="0" rIns="0" bIns="0" rtlCol="0" anchor="t"/>
          <a:lstStyle/>
          <a:p>
            <a:pPr marL="0" indent="0" algn="l">
              <a:lnSpc>
                <a:spcPts val="6400"/>
              </a:lnSpc>
              <a:buNone/>
            </a:pPr>
            <a:r>
              <a:rPr lang="en-US" sz="5150" dirty="0">
                <a:solidFill>
                  <a:srgbClr val="1B1B27"/>
                </a:solidFill>
                <a:latin typeface="Inter Medium" pitchFamily="34" charset="0"/>
                <a:ea typeface="Inter Medium" pitchFamily="34" charset="-122"/>
                <a:cs typeface="Inter Medium" pitchFamily="34" charset="-120"/>
              </a:rPr>
              <a:t>基礎看護技術（看護過程）第１回</a:t>
            </a:r>
          </a:p>
          <a:p>
            <a:pPr>
              <a:lnSpc>
                <a:spcPts val="6400"/>
              </a:lnSpc>
            </a:pPr>
            <a:r>
              <a:rPr lang="en-US" altLang="ja-JP" sz="5400" dirty="0" err="1">
                <a:solidFill>
                  <a:srgbClr val="1B1B27"/>
                </a:solidFill>
                <a:latin typeface="Inter Medium" pitchFamily="34" charset="0"/>
                <a:ea typeface="Inter Medium" pitchFamily="34" charset="-122"/>
                <a:cs typeface="Inter Medium" pitchFamily="34" charset="-120"/>
              </a:rPr>
              <a:t>看護過程とは何か</a:t>
            </a:r>
            <a:endParaRPr lang="en-US" altLang="ja-JP" sz="5400" dirty="0"/>
          </a:p>
          <a:p>
            <a:pPr marL="0" indent="0" algn="l">
              <a:lnSpc>
                <a:spcPts val="6400"/>
              </a:lnSpc>
              <a:buNone/>
            </a:pPr>
            <a:endParaRPr lang="en-US" sz="5150" dirty="0"/>
          </a:p>
        </p:txBody>
      </p:sp>
      <p:sp>
        <p:nvSpPr>
          <p:cNvPr id="4" name="Text 1"/>
          <p:cNvSpPr/>
          <p:nvPr/>
        </p:nvSpPr>
        <p:spPr>
          <a:xfrm>
            <a:off x="733306" y="5205651"/>
            <a:ext cx="5238631" cy="654844"/>
          </a:xfrm>
          <a:prstGeom prst="rect">
            <a:avLst/>
          </a:prstGeom>
          <a:noFill/>
          <a:ln/>
        </p:spPr>
        <p:txBody>
          <a:bodyPr wrap="none" lIns="0" tIns="0" rIns="0" bIns="0" rtlCol="0" anchor="t"/>
          <a:lstStyle/>
          <a:p>
            <a:pPr marL="0" indent="0" algn="l">
              <a:lnSpc>
                <a:spcPts val="5150"/>
              </a:lnSpc>
              <a:buNone/>
            </a:pPr>
            <a:endParaRPr lang="en-US" sz="4100" dirty="0"/>
          </a:p>
        </p:txBody>
      </p:sp>
      <p:sp>
        <p:nvSpPr>
          <p:cNvPr id="5" name="Text 2"/>
          <p:cNvSpPr/>
          <p:nvPr/>
        </p:nvSpPr>
        <p:spPr>
          <a:xfrm>
            <a:off x="504706" y="6259814"/>
            <a:ext cx="13163788" cy="1257300"/>
          </a:xfrm>
          <a:prstGeom prst="rect">
            <a:avLst/>
          </a:prstGeom>
          <a:noFill/>
          <a:ln/>
        </p:spPr>
        <p:txBody>
          <a:bodyPr wrap="square" lIns="0" tIns="0" rIns="0" bIns="0" rtlCol="0" anchor="t"/>
          <a:lstStyle/>
          <a:p>
            <a:pPr marL="0" indent="0" algn="l">
              <a:lnSpc>
                <a:spcPts val="3250"/>
              </a:lnSpc>
              <a:buNone/>
            </a:pPr>
            <a:r>
              <a:rPr lang="en-US" sz="2400" dirty="0">
                <a:solidFill>
                  <a:srgbClr val="030303"/>
                </a:solidFill>
                <a:latin typeface="IBM Plex Sans Medium" pitchFamily="34" charset="0"/>
                <a:ea typeface="IBM Plex Sans Medium" pitchFamily="34" charset="-122"/>
                <a:cs typeface="IBM Plex Sans Medium" pitchFamily="34" charset="-120"/>
              </a:rPr>
              <a:t>看護過程は看護師の思考や判断を「見える化」する枠組みであり、対象者の健康課題を明らかにし、個別性のある看護を提供するための思考の道筋である。本講義では、看護の本質と看護過程の関係、看護過程の定義と目的、医学モデルとの違い、そして看護過程の6つのステップについて学ぶ。</a:t>
            </a:r>
            <a:endParaRPr lang="en-US" sz="2400" dirty="0"/>
          </a:p>
        </p:txBody>
      </p:sp>
      <p:pic>
        <p:nvPicPr>
          <p:cNvPr id="7" name="図 6" descr="白を背景にした聴診器">
            <a:extLst>
              <a:ext uri="{FF2B5EF4-FFF2-40B4-BE49-F238E27FC236}">
                <a16:creationId xmlns:a16="http://schemas.microsoft.com/office/drawing/2014/main" id="{BF195B5A-E676-22A3-2119-9CF08637A971}"/>
              </a:ext>
            </a:extLst>
          </p:cNvPr>
          <p:cNvPicPr>
            <a:picLocks noChangeAspect="1"/>
          </p:cNvPicPr>
          <p:nvPr/>
        </p:nvPicPr>
        <p:blipFill>
          <a:blip r:embed="rId3"/>
          <a:srcRect t="1464" b="40054"/>
          <a:stretch>
            <a:fillRect/>
          </a:stretch>
        </p:blipFill>
        <p:spPr>
          <a:xfrm>
            <a:off x="0" y="0"/>
            <a:ext cx="14630400" cy="431156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spTree>
      <p:nvGrpSpPr>
        <p:cNvPr id="1" name=""/>
        <p:cNvGrpSpPr/>
        <p:nvPr/>
      </p:nvGrpSpPr>
      <p:grpSpPr>
        <a:xfrm>
          <a:off x="0" y="0"/>
          <a:ext cx="0" cy="0"/>
          <a:chOff x="0" y="0"/>
          <a:chExt cx="0" cy="0"/>
        </a:xfrm>
      </p:grpSpPr>
      <p:sp>
        <p:nvSpPr>
          <p:cNvPr id="2" name="Text 0"/>
          <p:cNvSpPr/>
          <p:nvPr/>
        </p:nvSpPr>
        <p:spPr>
          <a:xfrm>
            <a:off x="966073" y="1822132"/>
            <a:ext cx="8626316" cy="1078230"/>
          </a:xfrm>
          <a:prstGeom prst="rect">
            <a:avLst/>
          </a:prstGeom>
          <a:noFill/>
          <a:ln/>
        </p:spPr>
        <p:txBody>
          <a:bodyPr wrap="none" lIns="0" tIns="0" rIns="0" bIns="0" rtlCol="0" anchor="t"/>
          <a:lstStyle/>
          <a:p>
            <a:pPr marL="0" indent="0" algn="l">
              <a:lnSpc>
                <a:spcPts val="8450"/>
              </a:lnSpc>
              <a:buNone/>
            </a:pPr>
            <a:r>
              <a:rPr lang="en-US" sz="6750" dirty="0">
                <a:solidFill>
                  <a:srgbClr val="1B1B27"/>
                </a:solidFill>
                <a:latin typeface="Inter Medium" pitchFamily="34" charset="0"/>
                <a:ea typeface="Inter Medium" pitchFamily="34" charset="-122"/>
                <a:cs typeface="Inter Medium" pitchFamily="34" charset="-120"/>
              </a:rPr>
              <a:t>看護モデルの特徴</a:t>
            </a:r>
            <a:endParaRPr lang="en-US" sz="6750" dirty="0"/>
          </a:p>
        </p:txBody>
      </p:sp>
      <p:sp>
        <p:nvSpPr>
          <p:cNvPr id="3" name="Shape 1"/>
          <p:cNvSpPr/>
          <p:nvPr/>
        </p:nvSpPr>
        <p:spPr>
          <a:xfrm>
            <a:off x="966073" y="3143607"/>
            <a:ext cx="6293592" cy="3649079"/>
          </a:xfrm>
          <a:prstGeom prst="roundRect">
            <a:avLst>
              <a:gd name="adj" fmla="val 4848"/>
            </a:avLst>
          </a:prstGeom>
          <a:solidFill>
            <a:srgbClr val="FFFFFF">
              <a:alpha val="95000"/>
            </a:srgbClr>
          </a:solidFill>
          <a:ln w="45720">
            <a:solidFill>
              <a:srgbClr val="CCCCCC"/>
            </a:solidFill>
            <a:prstDash val="solid"/>
          </a:ln>
        </p:spPr>
        <p:txBody>
          <a:bodyPr/>
          <a:lstStyle/>
          <a:p>
            <a:endParaRPr lang="ja-JP" altLang="en-US"/>
          </a:p>
        </p:txBody>
      </p:sp>
      <p:sp>
        <p:nvSpPr>
          <p:cNvPr id="4" name="Shape 2"/>
          <p:cNvSpPr/>
          <p:nvPr/>
        </p:nvSpPr>
        <p:spPr>
          <a:xfrm>
            <a:off x="966073" y="3143607"/>
            <a:ext cx="186344" cy="3649079"/>
          </a:xfrm>
          <a:prstGeom prst="roundRect">
            <a:avLst>
              <a:gd name="adj" fmla="val 79246"/>
            </a:avLst>
          </a:prstGeom>
          <a:solidFill>
            <a:srgbClr val="030303"/>
          </a:solidFill>
          <a:ln/>
        </p:spPr>
        <p:txBody>
          <a:bodyPr/>
          <a:lstStyle/>
          <a:p>
            <a:endParaRPr lang="ja-JP" altLang="en-US"/>
          </a:p>
        </p:txBody>
      </p:sp>
      <p:sp>
        <p:nvSpPr>
          <p:cNvPr id="5" name="Text 3"/>
          <p:cNvSpPr/>
          <p:nvPr/>
        </p:nvSpPr>
        <p:spPr>
          <a:xfrm>
            <a:off x="1539716" y="3534370"/>
            <a:ext cx="5310920" cy="2695098"/>
          </a:xfrm>
          <a:prstGeom prst="rect">
            <a:avLst/>
          </a:prstGeom>
          <a:noFill/>
          <a:ln/>
        </p:spPr>
        <p:txBody>
          <a:bodyPr wrap="square" lIns="0" tIns="0" rIns="0" bIns="0" rtlCol="0" anchor="t"/>
          <a:lstStyle/>
          <a:p>
            <a:pPr marL="0" indent="0" algn="l">
              <a:lnSpc>
                <a:spcPts val="4300"/>
              </a:lnSpc>
              <a:buNone/>
            </a:pPr>
            <a:r>
              <a:rPr lang="en-US" sz="2700" dirty="0">
                <a:solidFill>
                  <a:srgbClr val="030303"/>
                </a:solidFill>
                <a:latin typeface="IBM Plex Sans Medium" pitchFamily="34" charset="0"/>
                <a:ea typeface="IBM Plex Sans Medium" pitchFamily="34" charset="-122"/>
                <a:cs typeface="IBM Plex Sans Medium" pitchFamily="34" charset="-120"/>
              </a:rPr>
              <a:t>看護は、「その人の生活に焦点をあてる」実践である。対象者の価値観・生活歴・家族関係・住環境なども含めて総合的に捉える。</a:t>
            </a:r>
            <a:endParaRPr lang="en-US" sz="2700" dirty="0"/>
          </a:p>
        </p:txBody>
      </p:sp>
      <p:sp>
        <p:nvSpPr>
          <p:cNvPr id="6" name="Shape 4"/>
          <p:cNvSpPr/>
          <p:nvPr/>
        </p:nvSpPr>
        <p:spPr>
          <a:xfrm>
            <a:off x="7487722" y="3143607"/>
            <a:ext cx="6293592" cy="3649079"/>
          </a:xfrm>
          <a:prstGeom prst="roundRect">
            <a:avLst>
              <a:gd name="adj" fmla="val 4848"/>
            </a:avLst>
          </a:prstGeom>
          <a:solidFill>
            <a:srgbClr val="FFFFFF">
              <a:alpha val="95000"/>
            </a:srgbClr>
          </a:solidFill>
          <a:ln w="45720">
            <a:solidFill>
              <a:srgbClr val="CCCCCC"/>
            </a:solidFill>
            <a:prstDash val="solid"/>
          </a:ln>
        </p:spPr>
        <p:txBody>
          <a:bodyPr/>
          <a:lstStyle/>
          <a:p>
            <a:endParaRPr lang="ja-JP" altLang="en-US"/>
          </a:p>
        </p:txBody>
      </p:sp>
      <p:sp>
        <p:nvSpPr>
          <p:cNvPr id="7" name="Shape 5"/>
          <p:cNvSpPr/>
          <p:nvPr/>
        </p:nvSpPr>
        <p:spPr>
          <a:xfrm>
            <a:off x="7487722" y="3143607"/>
            <a:ext cx="186344" cy="3649079"/>
          </a:xfrm>
          <a:prstGeom prst="roundRect">
            <a:avLst>
              <a:gd name="adj" fmla="val 79246"/>
            </a:avLst>
          </a:prstGeom>
          <a:solidFill>
            <a:srgbClr val="030303"/>
          </a:solidFill>
          <a:ln/>
        </p:spPr>
        <p:txBody>
          <a:bodyPr/>
          <a:lstStyle/>
          <a:p>
            <a:endParaRPr lang="ja-JP" altLang="en-US"/>
          </a:p>
        </p:txBody>
      </p:sp>
      <p:sp>
        <p:nvSpPr>
          <p:cNvPr id="8" name="Text 6"/>
          <p:cNvSpPr/>
          <p:nvPr/>
        </p:nvSpPr>
        <p:spPr>
          <a:xfrm>
            <a:off x="8061365" y="3534370"/>
            <a:ext cx="5310920" cy="2021323"/>
          </a:xfrm>
          <a:prstGeom prst="rect">
            <a:avLst/>
          </a:prstGeom>
          <a:noFill/>
          <a:ln/>
        </p:spPr>
        <p:txBody>
          <a:bodyPr wrap="square" lIns="0" tIns="0" rIns="0" bIns="0" rtlCol="0" anchor="t"/>
          <a:lstStyle/>
          <a:p>
            <a:pPr marL="0" indent="0" algn="l">
              <a:lnSpc>
                <a:spcPts val="4300"/>
              </a:lnSpc>
              <a:buNone/>
            </a:pPr>
            <a:r>
              <a:rPr lang="en-US" sz="2700" dirty="0">
                <a:solidFill>
                  <a:srgbClr val="030303"/>
                </a:solidFill>
                <a:latin typeface="IBM Plex Sans Medium" pitchFamily="34" charset="0"/>
                <a:ea typeface="IBM Plex Sans Medium" pitchFamily="34" charset="-122"/>
                <a:cs typeface="IBM Plex Sans Medium" pitchFamily="34" charset="-120"/>
              </a:rPr>
              <a:t>単に病気を治すのではなく、「その人らしく生きられる支援」を行うことが目的である。</a:t>
            </a:r>
            <a:endParaRPr lang="en-US" sz="27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spTree>
      <p:nvGrpSpPr>
        <p:cNvPr id="1" name=""/>
        <p:cNvGrpSpPr/>
        <p:nvPr/>
      </p:nvGrpSpPr>
      <p:grpSpPr>
        <a:xfrm>
          <a:off x="0" y="0"/>
          <a:ext cx="0" cy="0"/>
          <a:chOff x="0" y="0"/>
          <a:chExt cx="0" cy="0"/>
        </a:xfrm>
      </p:grpSpPr>
      <p:sp>
        <p:nvSpPr>
          <p:cNvPr id="2" name="Text 0"/>
          <p:cNvSpPr/>
          <p:nvPr/>
        </p:nvSpPr>
        <p:spPr>
          <a:xfrm>
            <a:off x="833557" y="1057275"/>
            <a:ext cx="8929688" cy="930235"/>
          </a:xfrm>
          <a:prstGeom prst="rect">
            <a:avLst/>
          </a:prstGeom>
          <a:noFill/>
          <a:ln/>
        </p:spPr>
        <p:txBody>
          <a:bodyPr wrap="none" lIns="0" tIns="0" rIns="0" bIns="0" rtlCol="0" anchor="t"/>
          <a:lstStyle/>
          <a:p>
            <a:pPr marL="0" indent="0" algn="l">
              <a:lnSpc>
                <a:spcPts val="7300"/>
              </a:lnSpc>
              <a:buNone/>
            </a:pPr>
            <a:r>
              <a:rPr lang="en-US" sz="5850" dirty="0">
                <a:solidFill>
                  <a:srgbClr val="1B1B27"/>
                </a:solidFill>
                <a:latin typeface="Inter Medium" pitchFamily="34" charset="0"/>
                <a:ea typeface="Inter Medium" pitchFamily="34" charset="-122"/>
                <a:cs typeface="Inter Medium" pitchFamily="34" charset="-120"/>
              </a:rPr>
              <a:t>同じ疾患でも看護は異なる</a:t>
            </a:r>
            <a:endParaRPr lang="en-US" sz="5850" dirty="0"/>
          </a:p>
        </p:txBody>
      </p:sp>
      <p:sp>
        <p:nvSpPr>
          <p:cNvPr id="3" name="Text 1"/>
          <p:cNvSpPr/>
          <p:nvPr/>
        </p:nvSpPr>
        <p:spPr>
          <a:xfrm>
            <a:off x="833557" y="2433995"/>
            <a:ext cx="4465439" cy="558165"/>
          </a:xfrm>
          <a:prstGeom prst="rect">
            <a:avLst/>
          </a:prstGeom>
          <a:noFill/>
          <a:ln/>
        </p:spPr>
        <p:txBody>
          <a:bodyPr wrap="none" lIns="0" tIns="0" rIns="0" bIns="0" rtlCol="0" anchor="t"/>
          <a:lstStyle/>
          <a:p>
            <a:pPr marL="0" indent="0" algn="l">
              <a:lnSpc>
                <a:spcPts val="4350"/>
              </a:lnSpc>
              <a:buNone/>
            </a:pPr>
            <a:r>
              <a:rPr lang="en-US" sz="3600" dirty="0">
                <a:solidFill>
                  <a:srgbClr val="1B1B27"/>
                </a:solidFill>
                <a:latin typeface="Inter Medium" pitchFamily="34" charset="0"/>
                <a:ea typeface="Inter Medium" pitchFamily="34" charset="-122"/>
                <a:cs typeface="Inter Medium" pitchFamily="34" charset="-120"/>
              </a:rPr>
              <a:t>事例：脳梗塞の患者</a:t>
            </a:r>
            <a:endParaRPr lang="en-US" sz="3600" dirty="0"/>
          </a:p>
        </p:txBody>
      </p:sp>
      <p:sp>
        <p:nvSpPr>
          <p:cNvPr id="4" name="Shape 2"/>
          <p:cNvSpPr/>
          <p:nvPr/>
        </p:nvSpPr>
        <p:spPr>
          <a:xfrm>
            <a:off x="833557" y="3438644"/>
            <a:ext cx="6332815" cy="2922508"/>
          </a:xfrm>
          <a:prstGeom prst="roundRect">
            <a:avLst>
              <a:gd name="adj" fmla="val 4278"/>
            </a:avLst>
          </a:prstGeom>
          <a:solidFill>
            <a:srgbClr val="FFFFFF">
              <a:alpha val="95000"/>
            </a:srgbClr>
          </a:solidFill>
          <a:ln w="38100">
            <a:solidFill>
              <a:srgbClr val="CCCCCC"/>
            </a:solidFill>
            <a:prstDash val="solid"/>
          </a:ln>
        </p:spPr>
        <p:txBody>
          <a:bodyPr/>
          <a:lstStyle/>
          <a:p>
            <a:endParaRPr lang="ja-JP" altLang="en-US" sz="2000"/>
          </a:p>
        </p:txBody>
      </p:sp>
      <p:sp>
        <p:nvSpPr>
          <p:cNvPr id="5" name="Text 3"/>
          <p:cNvSpPr/>
          <p:nvPr/>
        </p:nvSpPr>
        <p:spPr>
          <a:xfrm>
            <a:off x="1169313" y="3774400"/>
            <a:ext cx="3721179" cy="465058"/>
          </a:xfrm>
          <a:prstGeom prst="rect">
            <a:avLst/>
          </a:prstGeom>
          <a:noFill/>
          <a:ln/>
        </p:spPr>
        <p:txBody>
          <a:bodyPr wrap="none" lIns="0" tIns="0" rIns="0" bIns="0" rtlCol="0" anchor="t"/>
          <a:lstStyle/>
          <a:p>
            <a:pPr marL="0" indent="0" algn="l">
              <a:lnSpc>
                <a:spcPts val="3650"/>
              </a:lnSpc>
              <a:buNone/>
            </a:pPr>
            <a:r>
              <a:rPr lang="en-US" sz="3200" dirty="0">
                <a:solidFill>
                  <a:srgbClr val="030303"/>
                </a:solidFill>
                <a:latin typeface="Inter Medium" pitchFamily="34" charset="0"/>
                <a:ea typeface="Inter Medium" pitchFamily="34" charset="-122"/>
                <a:cs typeface="Inter Medium" pitchFamily="34" charset="-120"/>
              </a:rPr>
              <a:t>Aさん（独居・高齢）</a:t>
            </a:r>
            <a:endParaRPr lang="en-US" sz="3200" dirty="0"/>
          </a:p>
        </p:txBody>
      </p:sp>
      <p:sp>
        <p:nvSpPr>
          <p:cNvPr id="6" name="Text 4"/>
          <p:cNvSpPr/>
          <p:nvPr/>
        </p:nvSpPr>
        <p:spPr>
          <a:xfrm>
            <a:off x="1169313" y="4418052"/>
            <a:ext cx="5661303" cy="476250"/>
          </a:xfrm>
          <a:prstGeom prst="rect">
            <a:avLst/>
          </a:prstGeom>
          <a:noFill/>
          <a:ln/>
        </p:spPr>
        <p:txBody>
          <a:bodyPr wrap="none" lIns="0" tIns="0" rIns="0" bIns="0" rtlCol="0" anchor="t"/>
          <a:lstStyle/>
          <a:p>
            <a:pPr marL="0" indent="0" algn="l">
              <a:lnSpc>
                <a:spcPts val="3750"/>
              </a:lnSpc>
              <a:buNone/>
            </a:pPr>
            <a:r>
              <a:rPr lang="en-US" sz="2400" b="1" dirty="0">
                <a:solidFill>
                  <a:srgbClr val="030303"/>
                </a:solidFill>
                <a:latin typeface="IBM Plex Sans Medium" pitchFamily="34" charset="0"/>
                <a:ea typeface="IBM Plex Sans Medium" pitchFamily="34" charset="-122"/>
                <a:cs typeface="IBM Plex Sans Medium" pitchFamily="34" charset="-120"/>
              </a:rPr>
              <a:t>医学モデル：</a:t>
            </a:r>
            <a:r>
              <a:rPr lang="en-US" sz="2400" dirty="0">
                <a:solidFill>
                  <a:srgbClr val="030303"/>
                </a:solidFill>
                <a:latin typeface="IBM Plex Sans Medium" pitchFamily="34" charset="0"/>
                <a:ea typeface="IBM Plex Sans Medium" pitchFamily="34" charset="-122"/>
                <a:cs typeface="IBM Plex Sans Medium" pitchFamily="34" charset="-120"/>
              </a:rPr>
              <a:t>血栓溶解療法、リハビリ指示</a:t>
            </a:r>
            <a:endParaRPr lang="en-US" sz="2400" dirty="0"/>
          </a:p>
        </p:txBody>
      </p:sp>
      <p:sp>
        <p:nvSpPr>
          <p:cNvPr id="7" name="Text 5"/>
          <p:cNvSpPr/>
          <p:nvPr/>
        </p:nvSpPr>
        <p:spPr>
          <a:xfrm>
            <a:off x="1169313" y="5072896"/>
            <a:ext cx="5661303" cy="952500"/>
          </a:xfrm>
          <a:prstGeom prst="rect">
            <a:avLst/>
          </a:prstGeom>
          <a:noFill/>
          <a:ln/>
        </p:spPr>
        <p:txBody>
          <a:bodyPr wrap="square" lIns="0" tIns="0" rIns="0" bIns="0" rtlCol="0" anchor="t"/>
          <a:lstStyle/>
          <a:p>
            <a:pPr marL="0" indent="0" algn="l">
              <a:lnSpc>
                <a:spcPts val="3750"/>
              </a:lnSpc>
              <a:buNone/>
            </a:pPr>
            <a:r>
              <a:rPr lang="en-US" sz="2400" b="1" dirty="0">
                <a:solidFill>
                  <a:srgbClr val="030303"/>
                </a:solidFill>
                <a:latin typeface="IBM Plex Sans Medium" pitchFamily="34" charset="0"/>
                <a:ea typeface="IBM Plex Sans Medium" pitchFamily="34" charset="-122"/>
                <a:cs typeface="IBM Plex Sans Medium" pitchFamily="34" charset="-120"/>
              </a:rPr>
              <a:t>看護モデル：</a:t>
            </a:r>
            <a:r>
              <a:rPr lang="en-US" sz="2400" dirty="0">
                <a:solidFill>
                  <a:srgbClr val="030303"/>
                </a:solidFill>
                <a:latin typeface="IBM Plex Sans Medium" pitchFamily="34" charset="0"/>
                <a:ea typeface="IBM Plex Sans Medium" pitchFamily="34" charset="-122"/>
                <a:cs typeface="IBM Plex Sans Medium" pitchFamily="34" charset="-120"/>
              </a:rPr>
              <a:t>自宅での生活再建を支援、福祉制度の調整</a:t>
            </a:r>
            <a:endParaRPr lang="en-US" sz="2400" dirty="0"/>
          </a:p>
        </p:txBody>
      </p:sp>
      <p:sp>
        <p:nvSpPr>
          <p:cNvPr id="8" name="Shape 6"/>
          <p:cNvSpPr/>
          <p:nvPr/>
        </p:nvSpPr>
        <p:spPr>
          <a:xfrm>
            <a:off x="7464028" y="3438644"/>
            <a:ext cx="6332815" cy="2922508"/>
          </a:xfrm>
          <a:prstGeom prst="roundRect">
            <a:avLst>
              <a:gd name="adj" fmla="val 4278"/>
            </a:avLst>
          </a:prstGeom>
          <a:solidFill>
            <a:srgbClr val="FFFFFF">
              <a:alpha val="95000"/>
            </a:srgbClr>
          </a:solidFill>
          <a:ln w="38100">
            <a:solidFill>
              <a:srgbClr val="CCCCCC"/>
            </a:solidFill>
            <a:prstDash val="solid"/>
          </a:ln>
        </p:spPr>
        <p:txBody>
          <a:bodyPr/>
          <a:lstStyle/>
          <a:p>
            <a:endParaRPr lang="ja-JP" altLang="en-US" sz="2000"/>
          </a:p>
        </p:txBody>
      </p:sp>
      <p:sp>
        <p:nvSpPr>
          <p:cNvPr id="9" name="Text 7"/>
          <p:cNvSpPr/>
          <p:nvPr/>
        </p:nvSpPr>
        <p:spPr>
          <a:xfrm>
            <a:off x="7799784" y="3774400"/>
            <a:ext cx="3721179" cy="465058"/>
          </a:xfrm>
          <a:prstGeom prst="rect">
            <a:avLst/>
          </a:prstGeom>
          <a:noFill/>
          <a:ln/>
        </p:spPr>
        <p:txBody>
          <a:bodyPr wrap="none" lIns="0" tIns="0" rIns="0" bIns="0" rtlCol="0" anchor="t"/>
          <a:lstStyle/>
          <a:p>
            <a:pPr marL="0" indent="0" algn="l">
              <a:lnSpc>
                <a:spcPts val="3650"/>
              </a:lnSpc>
              <a:buNone/>
            </a:pPr>
            <a:r>
              <a:rPr lang="en-US" sz="3200" dirty="0">
                <a:solidFill>
                  <a:srgbClr val="030303"/>
                </a:solidFill>
                <a:latin typeface="Inter Medium" pitchFamily="34" charset="0"/>
                <a:ea typeface="Inter Medium" pitchFamily="34" charset="-122"/>
                <a:cs typeface="Inter Medium" pitchFamily="34" charset="-120"/>
              </a:rPr>
              <a:t>Bさん（現役会社員）</a:t>
            </a:r>
            <a:endParaRPr lang="en-US" sz="3200" dirty="0"/>
          </a:p>
        </p:txBody>
      </p:sp>
      <p:sp>
        <p:nvSpPr>
          <p:cNvPr id="10" name="Text 8"/>
          <p:cNvSpPr/>
          <p:nvPr/>
        </p:nvSpPr>
        <p:spPr>
          <a:xfrm>
            <a:off x="7799784" y="4418052"/>
            <a:ext cx="5661303" cy="476250"/>
          </a:xfrm>
          <a:prstGeom prst="rect">
            <a:avLst/>
          </a:prstGeom>
          <a:noFill/>
          <a:ln/>
        </p:spPr>
        <p:txBody>
          <a:bodyPr wrap="none" lIns="0" tIns="0" rIns="0" bIns="0" rtlCol="0" anchor="t"/>
          <a:lstStyle/>
          <a:p>
            <a:pPr marL="0" indent="0" algn="l">
              <a:lnSpc>
                <a:spcPts val="3750"/>
              </a:lnSpc>
              <a:buNone/>
            </a:pPr>
            <a:r>
              <a:rPr lang="en-US" sz="2400" b="1" dirty="0">
                <a:solidFill>
                  <a:srgbClr val="030303"/>
                </a:solidFill>
                <a:latin typeface="IBM Plex Sans Medium" pitchFamily="34" charset="0"/>
                <a:ea typeface="IBM Plex Sans Medium" pitchFamily="34" charset="-122"/>
                <a:cs typeface="IBM Plex Sans Medium" pitchFamily="34" charset="-120"/>
              </a:rPr>
              <a:t>医学モデル：</a:t>
            </a:r>
            <a:r>
              <a:rPr lang="en-US" sz="2400" dirty="0">
                <a:solidFill>
                  <a:srgbClr val="030303"/>
                </a:solidFill>
                <a:latin typeface="IBM Plex Sans Medium" pitchFamily="34" charset="0"/>
                <a:ea typeface="IBM Plex Sans Medium" pitchFamily="34" charset="-122"/>
                <a:cs typeface="IBM Plex Sans Medium" pitchFamily="34" charset="-120"/>
              </a:rPr>
              <a:t>血栓溶解療法、リハビリ指示</a:t>
            </a:r>
            <a:endParaRPr lang="en-US" sz="2400" dirty="0"/>
          </a:p>
        </p:txBody>
      </p:sp>
      <p:sp>
        <p:nvSpPr>
          <p:cNvPr id="11" name="Text 9"/>
          <p:cNvSpPr/>
          <p:nvPr/>
        </p:nvSpPr>
        <p:spPr>
          <a:xfrm>
            <a:off x="7799784" y="5072896"/>
            <a:ext cx="5661303" cy="952500"/>
          </a:xfrm>
          <a:prstGeom prst="rect">
            <a:avLst/>
          </a:prstGeom>
          <a:noFill/>
          <a:ln/>
        </p:spPr>
        <p:txBody>
          <a:bodyPr wrap="square" lIns="0" tIns="0" rIns="0" bIns="0" rtlCol="0" anchor="t"/>
          <a:lstStyle/>
          <a:p>
            <a:pPr marL="0" indent="0" algn="l">
              <a:lnSpc>
                <a:spcPts val="3750"/>
              </a:lnSpc>
              <a:buNone/>
            </a:pPr>
            <a:r>
              <a:rPr lang="en-US" sz="2400" b="1" dirty="0">
                <a:solidFill>
                  <a:srgbClr val="030303"/>
                </a:solidFill>
                <a:latin typeface="IBM Plex Sans Medium" pitchFamily="34" charset="0"/>
                <a:ea typeface="IBM Plex Sans Medium" pitchFamily="34" charset="-122"/>
                <a:cs typeface="IBM Plex Sans Medium" pitchFamily="34" charset="-120"/>
              </a:rPr>
              <a:t>看護モデル：</a:t>
            </a:r>
            <a:r>
              <a:rPr lang="en-US" sz="2400" dirty="0">
                <a:solidFill>
                  <a:srgbClr val="030303"/>
                </a:solidFill>
                <a:latin typeface="IBM Plex Sans Medium" pitchFamily="34" charset="0"/>
                <a:ea typeface="IBM Plex Sans Medium" pitchFamily="34" charset="-122"/>
                <a:cs typeface="IBM Plex Sans Medium" pitchFamily="34" charset="-120"/>
              </a:rPr>
              <a:t>社会復帰への意欲を尊重し、職場復帰に向けた看護</a:t>
            </a:r>
            <a:endParaRPr lang="en-US" sz="2400" dirty="0"/>
          </a:p>
        </p:txBody>
      </p:sp>
      <p:sp>
        <p:nvSpPr>
          <p:cNvPr id="12" name="Text 10"/>
          <p:cNvSpPr/>
          <p:nvPr/>
        </p:nvSpPr>
        <p:spPr>
          <a:xfrm>
            <a:off x="833557" y="6695956"/>
            <a:ext cx="12963287" cy="476250"/>
          </a:xfrm>
          <a:prstGeom prst="rect">
            <a:avLst/>
          </a:prstGeom>
          <a:noFill/>
          <a:ln/>
        </p:spPr>
        <p:txBody>
          <a:bodyPr wrap="none" lIns="0" tIns="0" rIns="0" bIns="0" rtlCol="0" anchor="t"/>
          <a:lstStyle/>
          <a:p>
            <a:pPr marL="0" indent="0" algn="l">
              <a:lnSpc>
                <a:spcPts val="3750"/>
              </a:lnSpc>
              <a:buNone/>
            </a:pPr>
            <a:r>
              <a:rPr lang="en-US" sz="2400" dirty="0">
                <a:solidFill>
                  <a:srgbClr val="030303"/>
                </a:solidFill>
                <a:latin typeface="IBM Plex Sans Medium" pitchFamily="34" charset="0"/>
                <a:ea typeface="IBM Plex Sans Medium" pitchFamily="34" charset="-122"/>
                <a:cs typeface="IBM Plex Sans Medium" pitchFamily="34" charset="-120"/>
              </a:rPr>
              <a:t>同じ「脳梗塞」という診断でも、生活背景や目標が違えば、必要な看護も変わる。</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spTree>
      <p:nvGrpSpPr>
        <p:cNvPr id="1" name=""/>
        <p:cNvGrpSpPr/>
        <p:nvPr/>
      </p:nvGrpSpPr>
      <p:grpSpPr>
        <a:xfrm>
          <a:off x="0" y="0"/>
          <a:ext cx="0" cy="0"/>
          <a:chOff x="0" y="0"/>
          <a:chExt cx="0" cy="0"/>
        </a:xfrm>
      </p:grpSpPr>
      <p:sp>
        <p:nvSpPr>
          <p:cNvPr id="2" name="Text 0"/>
          <p:cNvSpPr/>
          <p:nvPr/>
        </p:nvSpPr>
        <p:spPr>
          <a:xfrm>
            <a:off x="791408" y="933093"/>
            <a:ext cx="11042809" cy="883206"/>
          </a:xfrm>
          <a:prstGeom prst="rect">
            <a:avLst/>
          </a:prstGeom>
          <a:noFill/>
          <a:ln/>
        </p:spPr>
        <p:txBody>
          <a:bodyPr wrap="none" lIns="0" tIns="0" rIns="0" bIns="0" rtlCol="0" anchor="t"/>
          <a:lstStyle/>
          <a:p>
            <a:pPr marL="0" indent="0" algn="l">
              <a:lnSpc>
                <a:spcPts val="6950"/>
              </a:lnSpc>
              <a:buNone/>
            </a:pPr>
            <a:r>
              <a:rPr lang="en-US" sz="5550" dirty="0">
                <a:solidFill>
                  <a:srgbClr val="1B1B27"/>
                </a:solidFill>
                <a:latin typeface="Inter Medium" pitchFamily="34" charset="0"/>
                <a:ea typeface="Inter Medium" pitchFamily="34" charset="-122"/>
                <a:cs typeface="Inter Medium" pitchFamily="34" charset="-120"/>
              </a:rPr>
              <a:t>看護過程の6つのステップ（概要）</a:t>
            </a:r>
            <a:endParaRPr lang="en-US" sz="5550" dirty="0"/>
          </a:p>
        </p:txBody>
      </p:sp>
      <p:sp>
        <p:nvSpPr>
          <p:cNvPr id="3" name="Text 1"/>
          <p:cNvSpPr/>
          <p:nvPr/>
        </p:nvSpPr>
        <p:spPr>
          <a:xfrm>
            <a:off x="791407" y="2137053"/>
            <a:ext cx="13047583" cy="904399"/>
          </a:xfrm>
          <a:prstGeom prst="rect">
            <a:avLst/>
          </a:prstGeom>
          <a:noFill/>
          <a:ln/>
        </p:spPr>
        <p:txBody>
          <a:bodyPr wrap="square" lIns="0" tIns="0" rIns="0" bIns="0" rtlCol="0" anchor="t"/>
          <a:lstStyle/>
          <a:p>
            <a:pPr marL="0" indent="0" algn="l">
              <a:lnSpc>
                <a:spcPts val="3550"/>
              </a:lnSpc>
              <a:buNone/>
            </a:pPr>
            <a:r>
              <a:rPr lang="en-US" sz="2400" dirty="0">
                <a:solidFill>
                  <a:srgbClr val="030303"/>
                </a:solidFill>
                <a:latin typeface="IBM Plex Sans Medium" pitchFamily="34" charset="0"/>
                <a:ea typeface="IBM Plex Sans Medium" pitchFamily="34" charset="-122"/>
                <a:cs typeface="IBM Plex Sans Medium" pitchFamily="34" charset="-120"/>
              </a:rPr>
              <a:t>看護過程は、看護師が対象者に対して根拠ある・個別性のある看護を提供するための、系統的な「思考の流れ」である。以下の6つのステップを順にたどることで、効果的な看護が展開される。</a:t>
            </a:r>
            <a:endParaRPr lang="en-US" sz="2400" dirty="0"/>
          </a:p>
        </p:txBody>
      </p:sp>
      <p:sp>
        <p:nvSpPr>
          <p:cNvPr id="4" name="Shape 2"/>
          <p:cNvSpPr/>
          <p:nvPr/>
        </p:nvSpPr>
        <p:spPr>
          <a:xfrm>
            <a:off x="791407" y="3900648"/>
            <a:ext cx="4285961" cy="1834703"/>
          </a:xfrm>
          <a:prstGeom prst="roundRect">
            <a:avLst>
              <a:gd name="adj" fmla="val 6963"/>
            </a:avLst>
          </a:prstGeom>
          <a:solidFill>
            <a:srgbClr val="FFFFFF">
              <a:alpha val="95000"/>
            </a:srgbClr>
          </a:solidFill>
          <a:ln w="38100">
            <a:solidFill>
              <a:srgbClr val="CCCCCC"/>
            </a:solidFill>
            <a:prstDash val="solid"/>
          </a:ln>
        </p:spPr>
        <p:txBody>
          <a:bodyPr/>
          <a:lstStyle/>
          <a:p>
            <a:endParaRPr lang="ja-JP" altLang="en-US" sz="2400"/>
          </a:p>
        </p:txBody>
      </p:sp>
      <p:sp>
        <p:nvSpPr>
          <p:cNvPr id="5" name="Text 3"/>
          <p:cNvSpPr/>
          <p:nvPr/>
        </p:nvSpPr>
        <p:spPr>
          <a:xfrm>
            <a:off x="1112163" y="4221402"/>
            <a:ext cx="3625148" cy="475332"/>
          </a:xfrm>
          <a:prstGeom prst="rect">
            <a:avLst/>
          </a:prstGeom>
          <a:noFill/>
          <a:ln/>
        </p:spPr>
        <p:txBody>
          <a:bodyPr wrap="none" lIns="0" tIns="0" rIns="0" bIns="0" rtlCol="0" anchor="t"/>
          <a:lstStyle/>
          <a:p>
            <a:pPr marL="0" indent="0" algn="l">
              <a:lnSpc>
                <a:spcPts val="3450"/>
              </a:lnSpc>
              <a:buNone/>
            </a:pPr>
            <a:r>
              <a:rPr lang="en-US" sz="3200" b="1" dirty="0">
                <a:solidFill>
                  <a:srgbClr val="FF0000"/>
                </a:solidFill>
                <a:latin typeface="Inter Medium" pitchFamily="34" charset="0"/>
                <a:ea typeface="Inter Medium" pitchFamily="34" charset="-122"/>
                <a:cs typeface="Inter Medium" pitchFamily="34" charset="-120"/>
              </a:rPr>
              <a:t>アセスメント</a:t>
            </a:r>
            <a:endParaRPr lang="en-US" sz="3200" b="1" dirty="0">
              <a:solidFill>
                <a:srgbClr val="FF0000"/>
              </a:solidFill>
            </a:endParaRPr>
          </a:p>
        </p:txBody>
      </p:sp>
      <p:sp>
        <p:nvSpPr>
          <p:cNvPr id="6" name="Text 4"/>
          <p:cNvSpPr/>
          <p:nvPr/>
        </p:nvSpPr>
        <p:spPr>
          <a:xfrm>
            <a:off x="1112163" y="4832669"/>
            <a:ext cx="3625148" cy="486606"/>
          </a:xfrm>
          <a:prstGeom prst="rect">
            <a:avLst/>
          </a:prstGeom>
          <a:noFill/>
          <a:ln/>
        </p:spPr>
        <p:txBody>
          <a:bodyPr wrap="none" lIns="0" tIns="0" rIns="0" bIns="0" rtlCol="0" anchor="t"/>
          <a:lstStyle/>
          <a:p>
            <a:pPr marL="0" indent="0" algn="l">
              <a:lnSpc>
                <a:spcPts val="3550"/>
              </a:lnSpc>
              <a:buNone/>
            </a:pPr>
            <a:r>
              <a:rPr lang="en-US" sz="2800" dirty="0">
                <a:solidFill>
                  <a:srgbClr val="030303"/>
                </a:solidFill>
                <a:latin typeface="IBM Plex Sans Medium" pitchFamily="34" charset="0"/>
                <a:ea typeface="IBM Plex Sans Medium" pitchFamily="34" charset="-122"/>
                <a:cs typeface="IBM Plex Sans Medium" pitchFamily="34" charset="-120"/>
              </a:rPr>
              <a:t>情報収集・分析</a:t>
            </a:r>
            <a:endParaRPr lang="en-US" sz="2800" dirty="0"/>
          </a:p>
        </p:txBody>
      </p:sp>
      <p:sp>
        <p:nvSpPr>
          <p:cNvPr id="7" name="Shape 5"/>
          <p:cNvSpPr/>
          <p:nvPr/>
        </p:nvSpPr>
        <p:spPr>
          <a:xfrm>
            <a:off x="5234820" y="3900648"/>
            <a:ext cx="4285961" cy="1834703"/>
          </a:xfrm>
          <a:prstGeom prst="roundRect">
            <a:avLst>
              <a:gd name="adj" fmla="val 6963"/>
            </a:avLst>
          </a:prstGeom>
          <a:solidFill>
            <a:srgbClr val="FFFFFF">
              <a:alpha val="95000"/>
            </a:srgbClr>
          </a:solidFill>
          <a:ln w="38100">
            <a:solidFill>
              <a:srgbClr val="CCCCCC"/>
            </a:solidFill>
            <a:prstDash val="solid"/>
          </a:ln>
        </p:spPr>
        <p:txBody>
          <a:bodyPr/>
          <a:lstStyle/>
          <a:p>
            <a:endParaRPr lang="ja-JP" altLang="en-US" sz="2400"/>
          </a:p>
        </p:txBody>
      </p:sp>
      <p:sp>
        <p:nvSpPr>
          <p:cNvPr id="8" name="Text 6"/>
          <p:cNvSpPr/>
          <p:nvPr/>
        </p:nvSpPr>
        <p:spPr>
          <a:xfrm>
            <a:off x="5555575" y="4221402"/>
            <a:ext cx="3625148" cy="475332"/>
          </a:xfrm>
          <a:prstGeom prst="rect">
            <a:avLst/>
          </a:prstGeom>
          <a:noFill/>
          <a:ln/>
        </p:spPr>
        <p:txBody>
          <a:bodyPr wrap="none" lIns="0" tIns="0" rIns="0" bIns="0" rtlCol="0" anchor="t"/>
          <a:lstStyle/>
          <a:p>
            <a:pPr marL="0" indent="0" algn="l">
              <a:lnSpc>
                <a:spcPts val="3450"/>
              </a:lnSpc>
              <a:buNone/>
            </a:pPr>
            <a:r>
              <a:rPr lang="en-US" sz="3200" b="1" dirty="0">
                <a:solidFill>
                  <a:srgbClr val="FF0000"/>
                </a:solidFill>
                <a:latin typeface="Inter Medium" pitchFamily="34" charset="0"/>
                <a:ea typeface="Inter Medium" pitchFamily="34" charset="-122"/>
                <a:cs typeface="Inter Medium" pitchFamily="34" charset="-120"/>
              </a:rPr>
              <a:t>看護診断</a:t>
            </a:r>
            <a:endParaRPr lang="en-US" sz="3200" b="1" dirty="0">
              <a:solidFill>
                <a:srgbClr val="FF0000"/>
              </a:solidFill>
            </a:endParaRPr>
          </a:p>
        </p:txBody>
      </p:sp>
      <p:sp>
        <p:nvSpPr>
          <p:cNvPr id="9" name="Text 7"/>
          <p:cNvSpPr/>
          <p:nvPr/>
        </p:nvSpPr>
        <p:spPr>
          <a:xfrm>
            <a:off x="5555575" y="4832669"/>
            <a:ext cx="3625148" cy="486606"/>
          </a:xfrm>
          <a:prstGeom prst="rect">
            <a:avLst/>
          </a:prstGeom>
          <a:noFill/>
          <a:ln/>
        </p:spPr>
        <p:txBody>
          <a:bodyPr wrap="none" lIns="0" tIns="0" rIns="0" bIns="0" rtlCol="0" anchor="t"/>
          <a:lstStyle/>
          <a:p>
            <a:pPr marL="0" indent="0" algn="l">
              <a:lnSpc>
                <a:spcPts val="3550"/>
              </a:lnSpc>
              <a:buNone/>
            </a:pPr>
            <a:r>
              <a:rPr lang="en-US" sz="2800" dirty="0">
                <a:solidFill>
                  <a:srgbClr val="030303"/>
                </a:solidFill>
                <a:latin typeface="IBM Plex Sans Medium" pitchFamily="34" charset="0"/>
                <a:ea typeface="IBM Plex Sans Medium" pitchFamily="34" charset="-122"/>
                <a:cs typeface="IBM Plex Sans Medium" pitchFamily="34" charset="-120"/>
              </a:rPr>
              <a:t>健康課題の明確化</a:t>
            </a:r>
            <a:endParaRPr lang="en-US" sz="2800" dirty="0"/>
          </a:p>
        </p:txBody>
      </p:sp>
      <p:sp>
        <p:nvSpPr>
          <p:cNvPr id="10" name="Shape 8"/>
          <p:cNvSpPr/>
          <p:nvPr/>
        </p:nvSpPr>
        <p:spPr>
          <a:xfrm>
            <a:off x="9678232" y="3900648"/>
            <a:ext cx="4285961" cy="1834703"/>
          </a:xfrm>
          <a:prstGeom prst="roundRect">
            <a:avLst>
              <a:gd name="adj" fmla="val 6963"/>
            </a:avLst>
          </a:prstGeom>
          <a:solidFill>
            <a:srgbClr val="FFFFFF">
              <a:alpha val="95000"/>
            </a:srgbClr>
          </a:solidFill>
          <a:ln w="38100">
            <a:solidFill>
              <a:srgbClr val="CCCCCC"/>
            </a:solidFill>
            <a:prstDash val="solid"/>
          </a:ln>
        </p:spPr>
        <p:txBody>
          <a:bodyPr/>
          <a:lstStyle/>
          <a:p>
            <a:endParaRPr lang="ja-JP" altLang="en-US" sz="2400"/>
          </a:p>
        </p:txBody>
      </p:sp>
      <p:sp>
        <p:nvSpPr>
          <p:cNvPr id="11" name="Text 9"/>
          <p:cNvSpPr/>
          <p:nvPr/>
        </p:nvSpPr>
        <p:spPr>
          <a:xfrm>
            <a:off x="9998988" y="4221402"/>
            <a:ext cx="3625148" cy="475332"/>
          </a:xfrm>
          <a:prstGeom prst="rect">
            <a:avLst/>
          </a:prstGeom>
          <a:noFill/>
          <a:ln/>
        </p:spPr>
        <p:txBody>
          <a:bodyPr wrap="none" lIns="0" tIns="0" rIns="0" bIns="0" rtlCol="0" anchor="t"/>
          <a:lstStyle/>
          <a:p>
            <a:pPr marL="0" indent="0" algn="l">
              <a:lnSpc>
                <a:spcPts val="3450"/>
              </a:lnSpc>
              <a:buNone/>
            </a:pPr>
            <a:r>
              <a:rPr lang="en-US" sz="3200" b="1" dirty="0">
                <a:solidFill>
                  <a:srgbClr val="FF0000"/>
                </a:solidFill>
                <a:latin typeface="Inter Medium" pitchFamily="34" charset="0"/>
                <a:ea typeface="Inter Medium" pitchFamily="34" charset="-122"/>
                <a:cs typeface="Inter Medium" pitchFamily="34" charset="-120"/>
              </a:rPr>
              <a:t>看護計画</a:t>
            </a:r>
            <a:endParaRPr lang="en-US" sz="3200" b="1" dirty="0">
              <a:solidFill>
                <a:srgbClr val="FF0000"/>
              </a:solidFill>
            </a:endParaRPr>
          </a:p>
        </p:txBody>
      </p:sp>
      <p:sp>
        <p:nvSpPr>
          <p:cNvPr id="12" name="Text 10"/>
          <p:cNvSpPr/>
          <p:nvPr/>
        </p:nvSpPr>
        <p:spPr>
          <a:xfrm>
            <a:off x="9998988" y="4832669"/>
            <a:ext cx="3625148" cy="486606"/>
          </a:xfrm>
          <a:prstGeom prst="rect">
            <a:avLst/>
          </a:prstGeom>
          <a:noFill/>
          <a:ln/>
        </p:spPr>
        <p:txBody>
          <a:bodyPr wrap="none" lIns="0" tIns="0" rIns="0" bIns="0" rtlCol="0" anchor="t"/>
          <a:lstStyle/>
          <a:p>
            <a:pPr marL="0" indent="0" algn="l">
              <a:lnSpc>
                <a:spcPts val="3550"/>
              </a:lnSpc>
              <a:buNone/>
            </a:pPr>
            <a:r>
              <a:rPr lang="en-US" sz="2800" dirty="0">
                <a:solidFill>
                  <a:srgbClr val="030303"/>
                </a:solidFill>
                <a:latin typeface="IBM Plex Sans Medium" pitchFamily="34" charset="0"/>
                <a:ea typeface="IBM Plex Sans Medium" pitchFamily="34" charset="-122"/>
                <a:cs typeface="IBM Plex Sans Medium" pitchFamily="34" charset="-120"/>
              </a:rPr>
              <a:t>目標設定・ケア立案</a:t>
            </a:r>
            <a:endParaRPr lang="en-US" sz="2800" dirty="0"/>
          </a:p>
        </p:txBody>
      </p:sp>
      <p:sp>
        <p:nvSpPr>
          <p:cNvPr id="13" name="Shape 11"/>
          <p:cNvSpPr/>
          <p:nvPr/>
        </p:nvSpPr>
        <p:spPr>
          <a:xfrm>
            <a:off x="791407" y="5888277"/>
            <a:ext cx="4285961" cy="1834703"/>
          </a:xfrm>
          <a:prstGeom prst="roundRect">
            <a:avLst>
              <a:gd name="adj" fmla="val 6963"/>
            </a:avLst>
          </a:prstGeom>
          <a:solidFill>
            <a:srgbClr val="FFFFFF">
              <a:alpha val="95000"/>
            </a:srgbClr>
          </a:solidFill>
          <a:ln w="38100">
            <a:solidFill>
              <a:srgbClr val="CCCCCC"/>
            </a:solidFill>
            <a:prstDash val="solid"/>
          </a:ln>
        </p:spPr>
        <p:txBody>
          <a:bodyPr/>
          <a:lstStyle/>
          <a:p>
            <a:endParaRPr lang="ja-JP" altLang="en-US" sz="2400"/>
          </a:p>
        </p:txBody>
      </p:sp>
      <p:sp>
        <p:nvSpPr>
          <p:cNvPr id="14" name="Text 12"/>
          <p:cNvSpPr/>
          <p:nvPr/>
        </p:nvSpPr>
        <p:spPr>
          <a:xfrm>
            <a:off x="1112163" y="6209032"/>
            <a:ext cx="3625148" cy="475332"/>
          </a:xfrm>
          <a:prstGeom prst="rect">
            <a:avLst/>
          </a:prstGeom>
          <a:noFill/>
          <a:ln/>
        </p:spPr>
        <p:txBody>
          <a:bodyPr wrap="none" lIns="0" tIns="0" rIns="0" bIns="0" rtlCol="0" anchor="t"/>
          <a:lstStyle/>
          <a:p>
            <a:pPr marL="0" indent="0" algn="l">
              <a:lnSpc>
                <a:spcPts val="3450"/>
              </a:lnSpc>
              <a:buNone/>
            </a:pPr>
            <a:r>
              <a:rPr lang="en-US" sz="3200" b="1" dirty="0">
                <a:solidFill>
                  <a:srgbClr val="FF0000"/>
                </a:solidFill>
                <a:latin typeface="Inter Medium" pitchFamily="34" charset="0"/>
                <a:ea typeface="Inter Medium" pitchFamily="34" charset="-122"/>
                <a:cs typeface="Inter Medium" pitchFamily="34" charset="-120"/>
              </a:rPr>
              <a:t>看護実施</a:t>
            </a:r>
            <a:endParaRPr lang="en-US" sz="3200" b="1" dirty="0">
              <a:solidFill>
                <a:srgbClr val="FF0000"/>
              </a:solidFill>
            </a:endParaRPr>
          </a:p>
        </p:txBody>
      </p:sp>
      <p:sp>
        <p:nvSpPr>
          <p:cNvPr id="15" name="Text 13"/>
          <p:cNvSpPr/>
          <p:nvPr/>
        </p:nvSpPr>
        <p:spPr>
          <a:xfrm>
            <a:off x="1112163" y="6820298"/>
            <a:ext cx="3625148" cy="486606"/>
          </a:xfrm>
          <a:prstGeom prst="rect">
            <a:avLst/>
          </a:prstGeom>
          <a:noFill/>
          <a:ln/>
        </p:spPr>
        <p:txBody>
          <a:bodyPr wrap="none" lIns="0" tIns="0" rIns="0" bIns="0" rtlCol="0" anchor="t"/>
          <a:lstStyle/>
          <a:p>
            <a:pPr marL="0" indent="0" algn="l">
              <a:lnSpc>
                <a:spcPts val="3550"/>
              </a:lnSpc>
              <a:buNone/>
            </a:pPr>
            <a:r>
              <a:rPr lang="en-US" sz="2800" dirty="0">
                <a:solidFill>
                  <a:srgbClr val="030303"/>
                </a:solidFill>
                <a:latin typeface="IBM Plex Sans Medium" pitchFamily="34" charset="0"/>
                <a:ea typeface="IBM Plex Sans Medium" pitchFamily="34" charset="-122"/>
                <a:cs typeface="IBM Plex Sans Medium" pitchFamily="34" charset="-120"/>
              </a:rPr>
              <a:t>計画に基づくケア</a:t>
            </a:r>
            <a:endParaRPr lang="en-US" sz="2800" dirty="0"/>
          </a:p>
        </p:txBody>
      </p:sp>
      <p:sp>
        <p:nvSpPr>
          <p:cNvPr id="16" name="Shape 14"/>
          <p:cNvSpPr/>
          <p:nvPr/>
        </p:nvSpPr>
        <p:spPr>
          <a:xfrm>
            <a:off x="5234820" y="5888277"/>
            <a:ext cx="4285961" cy="1834703"/>
          </a:xfrm>
          <a:prstGeom prst="roundRect">
            <a:avLst>
              <a:gd name="adj" fmla="val 6963"/>
            </a:avLst>
          </a:prstGeom>
          <a:solidFill>
            <a:srgbClr val="FFFFFF">
              <a:alpha val="95000"/>
            </a:srgbClr>
          </a:solidFill>
          <a:ln w="38100">
            <a:solidFill>
              <a:srgbClr val="CCCCCC"/>
            </a:solidFill>
            <a:prstDash val="solid"/>
          </a:ln>
        </p:spPr>
        <p:txBody>
          <a:bodyPr/>
          <a:lstStyle/>
          <a:p>
            <a:endParaRPr lang="ja-JP" altLang="en-US" sz="2400"/>
          </a:p>
        </p:txBody>
      </p:sp>
      <p:sp>
        <p:nvSpPr>
          <p:cNvPr id="17" name="Text 15"/>
          <p:cNvSpPr/>
          <p:nvPr/>
        </p:nvSpPr>
        <p:spPr>
          <a:xfrm>
            <a:off x="5555575" y="6209032"/>
            <a:ext cx="3625148" cy="475332"/>
          </a:xfrm>
          <a:prstGeom prst="rect">
            <a:avLst/>
          </a:prstGeom>
          <a:noFill/>
          <a:ln/>
        </p:spPr>
        <p:txBody>
          <a:bodyPr wrap="none" lIns="0" tIns="0" rIns="0" bIns="0" rtlCol="0" anchor="t"/>
          <a:lstStyle/>
          <a:p>
            <a:pPr marL="0" indent="0" algn="l">
              <a:lnSpc>
                <a:spcPts val="3450"/>
              </a:lnSpc>
              <a:buNone/>
            </a:pPr>
            <a:r>
              <a:rPr lang="en-US" sz="3200" b="1" dirty="0">
                <a:solidFill>
                  <a:srgbClr val="FF0000"/>
                </a:solidFill>
                <a:latin typeface="Inter Medium" pitchFamily="34" charset="0"/>
                <a:ea typeface="Inter Medium" pitchFamily="34" charset="-122"/>
                <a:cs typeface="Inter Medium" pitchFamily="34" charset="-120"/>
              </a:rPr>
              <a:t>看護評価</a:t>
            </a:r>
            <a:endParaRPr lang="en-US" sz="3200" b="1" dirty="0">
              <a:solidFill>
                <a:srgbClr val="FF0000"/>
              </a:solidFill>
            </a:endParaRPr>
          </a:p>
        </p:txBody>
      </p:sp>
      <p:sp>
        <p:nvSpPr>
          <p:cNvPr id="18" name="Text 16"/>
          <p:cNvSpPr/>
          <p:nvPr/>
        </p:nvSpPr>
        <p:spPr>
          <a:xfrm>
            <a:off x="5555575" y="6820298"/>
            <a:ext cx="3625148" cy="486606"/>
          </a:xfrm>
          <a:prstGeom prst="rect">
            <a:avLst/>
          </a:prstGeom>
          <a:noFill/>
          <a:ln/>
        </p:spPr>
        <p:txBody>
          <a:bodyPr wrap="none" lIns="0" tIns="0" rIns="0" bIns="0" rtlCol="0" anchor="t"/>
          <a:lstStyle/>
          <a:p>
            <a:pPr marL="0" indent="0" algn="l">
              <a:lnSpc>
                <a:spcPts val="3550"/>
              </a:lnSpc>
              <a:buNone/>
            </a:pPr>
            <a:r>
              <a:rPr lang="en-US" sz="2800" dirty="0">
                <a:solidFill>
                  <a:srgbClr val="030303"/>
                </a:solidFill>
                <a:latin typeface="IBM Plex Sans Medium" pitchFamily="34" charset="0"/>
                <a:ea typeface="IBM Plex Sans Medium" pitchFamily="34" charset="-122"/>
                <a:cs typeface="IBM Plex Sans Medium" pitchFamily="34" charset="-120"/>
              </a:rPr>
              <a:t>目標達成度の確認</a:t>
            </a:r>
            <a:endParaRPr lang="en-US" sz="2800" dirty="0"/>
          </a:p>
        </p:txBody>
      </p:sp>
      <p:sp>
        <p:nvSpPr>
          <p:cNvPr id="19" name="Shape 17"/>
          <p:cNvSpPr/>
          <p:nvPr/>
        </p:nvSpPr>
        <p:spPr>
          <a:xfrm>
            <a:off x="9678232" y="5888277"/>
            <a:ext cx="4285961" cy="1834703"/>
          </a:xfrm>
          <a:prstGeom prst="roundRect">
            <a:avLst>
              <a:gd name="adj" fmla="val 6963"/>
            </a:avLst>
          </a:prstGeom>
          <a:solidFill>
            <a:srgbClr val="FFFFFF">
              <a:alpha val="95000"/>
            </a:srgbClr>
          </a:solidFill>
          <a:ln w="38100">
            <a:solidFill>
              <a:srgbClr val="CCCCCC"/>
            </a:solidFill>
            <a:prstDash val="solid"/>
          </a:ln>
        </p:spPr>
        <p:txBody>
          <a:bodyPr/>
          <a:lstStyle/>
          <a:p>
            <a:endParaRPr lang="ja-JP" altLang="en-US" sz="2400"/>
          </a:p>
        </p:txBody>
      </p:sp>
      <p:sp>
        <p:nvSpPr>
          <p:cNvPr id="20" name="Text 18"/>
          <p:cNvSpPr/>
          <p:nvPr/>
        </p:nvSpPr>
        <p:spPr>
          <a:xfrm>
            <a:off x="9998988" y="6209032"/>
            <a:ext cx="3625148" cy="475332"/>
          </a:xfrm>
          <a:prstGeom prst="rect">
            <a:avLst/>
          </a:prstGeom>
          <a:noFill/>
          <a:ln/>
        </p:spPr>
        <p:txBody>
          <a:bodyPr wrap="none" lIns="0" tIns="0" rIns="0" bIns="0" rtlCol="0" anchor="t"/>
          <a:lstStyle/>
          <a:p>
            <a:pPr marL="0" indent="0" algn="l">
              <a:lnSpc>
                <a:spcPts val="3450"/>
              </a:lnSpc>
              <a:buNone/>
            </a:pPr>
            <a:r>
              <a:rPr lang="en-US" sz="3200" b="1" dirty="0">
                <a:solidFill>
                  <a:srgbClr val="FF0000"/>
                </a:solidFill>
                <a:latin typeface="Inter Medium" pitchFamily="34" charset="0"/>
                <a:ea typeface="Inter Medium" pitchFamily="34" charset="-122"/>
                <a:cs typeface="Inter Medium" pitchFamily="34" charset="-120"/>
              </a:rPr>
              <a:t>記録</a:t>
            </a:r>
            <a:endParaRPr lang="en-US" sz="3200" b="1" dirty="0">
              <a:solidFill>
                <a:srgbClr val="FF0000"/>
              </a:solidFill>
            </a:endParaRPr>
          </a:p>
        </p:txBody>
      </p:sp>
      <p:sp>
        <p:nvSpPr>
          <p:cNvPr id="21" name="Text 19"/>
          <p:cNvSpPr/>
          <p:nvPr/>
        </p:nvSpPr>
        <p:spPr>
          <a:xfrm>
            <a:off x="9998988" y="6820298"/>
            <a:ext cx="3625148" cy="486606"/>
          </a:xfrm>
          <a:prstGeom prst="rect">
            <a:avLst/>
          </a:prstGeom>
          <a:noFill/>
          <a:ln/>
        </p:spPr>
        <p:txBody>
          <a:bodyPr wrap="none" lIns="0" tIns="0" rIns="0" bIns="0" rtlCol="0" anchor="t"/>
          <a:lstStyle/>
          <a:p>
            <a:pPr marL="0" indent="0" algn="l">
              <a:lnSpc>
                <a:spcPts val="3550"/>
              </a:lnSpc>
              <a:buNone/>
            </a:pPr>
            <a:r>
              <a:rPr lang="en-US" sz="2800" dirty="0">
                <a:solidFill>
                  <a:srgbClr val="030303"/>
                </a:solidFill>
                <a:latin typeface="IBM Plex Sans Medium" pitchFamily="34" charset="0"/>
                <a:ea typeface="IBM Plex Sans Medium" pitchFamily="34" charset="-122"/>
                <a:cs typeface="IBM Plex Sans Medium" pitchFamily="34" charset="-120"/>
              </a:rPr>
              <a:t>思考と実践の文書化</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spTree>
      <p:nvGrpSpPr>
        <p:cNvPr id="1" name=""/>
        <p:cNvGrpSpPr/>
        <p:nvPr/>
      </p:nvGrpSpPr>
      <p:grpSpPr>
        <a:xfrm>
          <a:off x="0" y="0"/>
          <a:ext cx="0" cy="0"/>
          <a:chOff x="0" y="0"/>
          <a:chExt cx="0" cy="0"/>
        </a:xfrm>
      </p:grpSpPr>
      <p:sp>
        <p:nvSpPr>
          <p:cNvPr id="2" name="Text 0"/>
          <p:cNvSpPr/>
          <p:nvPr/>
        </p:nvSpPr>
        <p:spPr>
          <a:xfrm>
            <a:off x="808434" y="1082993"/>
            <a:ext cx="10811947" cy="902256"/>
          </a:xfrm>
          <a:prstGeom prst="rect">
            <a:avLst/>
          </a:prstGeom>
          <a:noFill/>
          <a:ln/>
        </p:spPr>
        <p:txBody>
          <a:bodyPr wrap="none" lIns="0" tIns="0" rIns="0" bIns="0" rtlCol="0" anchor="t"/>
          <a:lstStyle/>
          <a:p>
            <a:pPr marL="0" indent="0" algn="l">
              <a:lnSpc>
                <a:spcPts val="7100"/>
              </a:lnSpc>
              <a:buNone/>
            </a:pPr>
            <a:r>
              <a:rPr lang="en-US" sz="5650" dirty="0">
                <a:solidFill>
                  <a:srgbClr val="1B1B27"/>
                </a:solidFill>
                <a:latin typeface="Inter Medium" pitchFamily="34" charset="0"/>
                <a:ea typeface="Inter Medium" pitchFamily="34" charset="-122"/>
                <a:cs typeface="Inter Medium" pitchFamily="34" charset="-120"/>
              </a:rPr>
              <a:t>アセスメント（情報収集・分析）</a:t>
            </a:r>
            <a:endParaRPr lang="en-US" sz="5650" dirty="0"/>
          </a:p>
        </p:txBody>
      </p:sp>
      <p:sp>
        <p:nvSpPr>
          <p:cNvPr id="3" name="Text 1"/>
          <p:cNvSpPr/>
          <p:nvPr/>
        </p:nvSpPr>
        <p:spPr>
          <a:xfrm>
            <a:off x="808434" y="2418278"/>
            <a:ext cx="12124849" cy="541377"/>
          </a:xfrm>
          <a:prstGeom prst="rect">
            <a:avLst/>
          </a:prstGeom>
          <a:noFill/>
          <a:ln/>
        </p:spPr>
        <p:txBody>
          <a:bodyPr wrap="none" lIns="0" tIns="0" rIns="0" bIns="0" rtlCol="0" anchor="t"/>
          <a:lstStyle/>
          <a:p>
            <a:pPr marL="0" indent="0" algn="l">
              <a:lnSpc>
                <a:spcPts val="4250"/>
              </a:lnSpc>
              <a:buNone/>
            </a:pPr>
            <a:r>
              <a:rPr lang="en-US" sz="3400" dirty="0">
                <a:solidFill>
                  <a:srgbClr val="1B1B27"/>
                </a:solidFill>
                <a:latin typeface="Inter Medium" pitchFamily="34" charset="0"/>
                <a:ea typeface="Inter Medium" pitchFamily="34" charset="-122"/>
                <a:cs typeface="Inter Medium" pitchFamily="34" charset="-120"/>
              </a:rPr>
              <a:t>目的：対象者を</a:t>
            </a:r>
            <a:r>
              <a:rPr lang="en-US" sz="3400" dirty="0">
                <a:solidFill>
                  <a:srgbClr val="030303"/>
                </a:solidFill>
                <a:latin typeface="Inter Medium" pitchFamily="34" charset="0"/>
                <a:ea typeface="Inter Medium" pitchFamily="34" charset="-122"/>
                <a:cs typeface="Inter Medium" pitchFamily="34" charset="-120"/>
              </a:rPr>
              <a:t>全人的に理解する</a:t>
            </a:r>
            <a:r>
              <a:rPr lang="en-US" sz="3400" dirty="0">
                <a:solidFill>
                  <a:srgbClr val="1B1B27"/>
                </a:solidFill>
                <a:latin typeface="Inter Medium" pitchFamily="34" charset="0"/>
                <a:ea typeface="Inter Medium" pitchFamily="34" charset="-122"/>
                <a:cs typeface="Inter Medium" pitchFamily="34" charset="-120"/>
              </a:rPr>
              <a:t>ための情報を収集・整理する</a:t>
            </a:r>
            <a:endParaRPr lang="en-US" sz="3400" dirty="0"/>
          </a:p>
        </p:txBody>
      </p:sp>
      <p:sp>
        <p:nvSpPr>
          <p:cNvPr id="4" name="Shape 2"/>
          <p:cNvSpPr/>
          <p:nvPr/>
        </p:nvSpPr>
        <p:spPr>
          <a:xfrm>
            <a:off x="808434" y="3392686"/>
            <a:ext cx="4145280" cy="2202061"/>
          </a:xfrm>
          <a:prstGeom prst="roundRect">
            <a:avLst>
              <a:gd name="adj" fmla="val 5507"/>
            </a:avLst>
          </a:prstGeom>
          <a:solidFill>
            <a:srgbClr val="FFFFFF">
              <a:alpha val="95000"/>
            </a:srgbClr>
          </a:solidFill>
          <a:ln w="38100">
            <a:solidFill>
              <a:srgbClr val="CCCCCC"/>
            </a:solidFill>
            <a:prstDash val="solid"/>
          </a:ln>
        </p:spPr>
        <p:txBody>
          <a:bodyPr/>
          <a:lstStyle/>
          <a:p>
            <a:endParaRPr lang="ja-JP" altLang="en-US" sz="2000"/>
          </a:p>
        </p:txBody>
      </p:sp>
      <p:sp>
        <p:nvSpPr>
          <p:cNvPr id="5" name="Text 3"/>
          <p:cNvSpPr/>
          <p:nvPr/>
        </p:nvSpPr>
        <p:spPr>
          <a:xfrm>
            <a:off x="1135261" y="3719513"/>
            <a:ext cx="3491627" cy="451247"/>
          </a:xfrm>
          <a:prstGeom prst="rect">
            <a:avLst/>
          </a:prstGeom>
          <a:noFill/>
          <a:ln/>
        </p:spPr>
        <p:txBody>
          <a:bodyPr wrap="none" lIns="0" tIns="0" rIns="0" bIns="0" rtlCol="0" anchor="t"/>
          <a:lstStyle/>
          <a:p>
            <a:pPr marL="0" indent="0" algn="l">
              <a:lnSpc>
                <a:spcPts val="3550"/>
              </a:lnSpc>
              <a:buNone/>
            </a:pPr>
            <a:r>
              <a:rPr lang="en-US" sz="3200" b="1" dirty="0">
                <a:solidFill>
                  <a:srgbClr val="FF0000"/>
                </a:solidFill>
                <a:latin typeface="Inter Medium" pitchFamily="34" charset="0"/>
                <a:ea typeface="Inter Medium" pitchFamily="34" charset="-122"/>
                <a:cs typeface="Inter Medium" pitchFamily="34" charset="-120"/>
              </a:rPr>
              <a:t>主観的情報</a:t>
            </a:r>
            <a:endParaRPr lang="en-US" sz="3200" b="1" dirty="0">
              <a:solidFill>
                <a:srgbClr val="FF0000"/>
              </a:solidFill>
            </a:endParaRPr>
          </a:p>
        </p:txBody>
      </p:sp>
      <p:sp>
        <p:nvSpPr>
          <p:cNvPr id="6" name="Text 4"/>
          <p:cNvSpPr/>
          <p:nvPr/>
        </p:nvSpPr>
        <p:spPr>
          <a:xfrm>
            <a:off x="1135261" y="4343995"/>
            <a:ext cx="3491627" cy="923925"/>
          </a:xfrm>
          <a:prstGeom prst="rect">
            <a:avLst/>
          </a:prstGeom>
          <a:noFill/>
          <a:ln/>
        </p:spPr>
        <p:txBody>
          <a:bodyPr wrap="square" lIns="0" tIns="0" rIns="0" bIns="0" rtlCol="0" anchor="t"/>
          <a:lstStyle/>
          <a:p>
            <a:pPr marL="0" indent="0" algn="l">
              <a:lnSpc>
                <a:spcPts val="3600"/>
              </a:lnSpc>
              <a:buNone/>
            </a:pPr>
            <a:r>
              <a:rPr lang="en-US" sz="2400" dirty="0">
                <a:solidFill>
                  <a:srgbClr val="030303"/>
                </a:solidFill>
                <a:latin typeface="IBM Plex Sans Medium" pitchFamily="34" charset="0"/>
                <a:ea typeface="IBM Plex Sans Medium" pitchFamily="34" charset="-122"/>
                <a:cs typeface="IBM Plex Sans Medium" pitchFamily="34" charset="-120"/>
              </a:rPr>
              <a:t>対象者の思い、不安、痛みなど</a:t>
            </a:r>
            <a:endParaRPr lang="en-US" sz="2400" dirty="0"/>
          </a:p>
        </p:txBody>
      </p:sp>
      <p:sp>
        <p:nvSpPr>
          <p:cNvPr id="7" name="Shape 5"/>
          <p:cNvSpPr/>
          <p:nvPr/>
        </p:nvSpPr>
        <p:spPr>
          <a:xfrm>
            <a:off x="5242441" y="3392686"/>
            <a:ext cx="4145399" cy="2202061"/>
          </a:xfrm>
          <a:prstGeom prst="roundRect">
            <a:avLst>
              <a:gd name="adj" fmla="val 5507"/>
            </a:avLst>
          </a:prstGeom>
          <a:solidFill>
            <a:srgbClr val="FFFFFF">
              <a:alpha val="95000"/>
            </a:srgbClr>
          </a:solidFill>
          <a:ln w="38100">
            <a:solidFill>
              <a:srgbClr val="CCCCCC"/>
            </a:solidFill>
            <a:prstDash val="solid"/>
          </a:ln>
        </p:spPr>
        <p:txBody>
          <a:bodyPr/>
          <a:lstStyle/>
          <a:p>
            <a:endParaRPr lang="ja-JP" altLang="en-US" sz="2000"/>
          </a:p>
        </p:txBody>
      </p:sp>
      <p:sp>
        <p:nvSpPr>
          <p:cNvPr id="8" name="Text 6"/>
          <p:cNvSpPr/>
          <p:nvPr/>
        </p:nvSpPr>
        <p:spPr>
          <a:xfrm>
            <a:off x="5569268" y="3719513"/>
            <a:ext cx="3491746" cy="451247"/>
          </a:xfrm>
          <a:prstGeom prst="rect">
            <a:avLst/>
          </a:prstGeom>
          <a:noFill/>
          <a:ln/>
        </p:spPr>
        <p:txBody>
          <a:bodyPr wrap="none" lIns="0" tIns="0" rIns="0" bIns="0" rtlCol="0" anchor="t"/>
          <a:lstStyle/>
          <a:p>
            <a:pPr marL="0" indent="0" algn="l">
              <a:lnSpc>
                <a:spcPts val="3550"/>
              </a:lnSpc>
              <a:buNone/>
            </a:pPr>
            <a:r>
              <a:rPr lang="en-US" sz="3200" b="1" dirty="0">
                <a:solidFill>
                  <a:srgbClr val="FF0000"/>
                </a:solidFill>
                <a:latin typeface="Inter Medium" pitchFamily="34" charset="0"/>
                <a:ea typeface="Inter Medium" pitchFamily="34" charset="-122"/>
                <a:cs typeface="Inter Medium" pitchFamily="34" charset="-120"/>
              </a:rPr>
              <a:t>客観的情報</a:t>
            </a:r>
            <a:endParaRPr lang="en-US" sz="3200" b="1" dirty="0">
              <a:solidFill>
                <a:srgbClr val="FF0000"/>
              </a:solidFill>
            </a:endParaRPr>
          </a:p>
        </p:txBody>
      </p:sp>
      <p:sp>
        <p:nvSpPr>
          <p:cNvPr id="9" name="Text 7"/>
          <p:cNvSpPr/>
          <p:nvPr/>
        </p:nvSpPr>
        <p:spPr>
          <a:xfrm>
            <a:off x="5569268" y="4343995"/>
            <a:ext cx="3491746" cy="923925"/>
          </a:xfrm>
          <a:prstGeom prst="rect">
            <a:avLst/>
          </a:prstGeom>
          <a:noFill/>
          <a:ln/>
        </p:spPr>
        <p:txBody>
          <a:bodyPr wrap="square" lIns="0" tIns="0" rIns="0" bIns="0" rtlCol="0" anchor="t"/>
          <a:lstStyle/>
          <a:p>
            <a:pPr marL="0" indent="0" algn="l">
              <a:lnSpc>
                <a:spcPts val="3600"/>
              </a:lnSpc>
              <a:buNone/>
            </a:pPr>
            <a:r>
              <a:rPr lang="en-US" sz="2400" dirty="0">
                <a:solidFill>
                  <a:srgbClr val="030303"/>
                </a:solidFill>
                <a:latin typeface="IBM Plex Sans Medium" pitchFamily="34" charset="0"/>
                <a:ea typeface="IBM Plex Sans Medium" pitchFamily="34" charset="-122"/>
                <a:cs typeface="IBM Plex Sans Medium" pitchFamily="34" charset="-120"/>
              </a:rPr>
              <a:t>バイタルサイン、検査結果、観察所見など</a:t>
            </a:r>
            <a:endParaRPr lang="en-US" sz="2400" dirty="0"/>
          </a:p>
        </p:txBody>
      </p:sp>
      <p:sp>
        <p:nvSpPr>
          <p:cNvPr id="10" name="Shape 8"/>
          <p:cNvSpPr/>
          <p:nvPr/>
        </p:nvSpPr>
        <p:spPr>
          <a:xfrm>
            <a:off x="9676567" y="3392686"/>
            <a:ext cx="4145280" cy="2202061"/>
          </a:xfrm>
          <a:prstGeom prst="roundRect">
            <a:avLst>
              <a:gd name="adj" fmla="val 5507"/>
            </a:avLst>
          </a:prstGeom>
          <a:solidFill>
            <a:srgbClr val="FFFFFF">
              <a:alpha val="95000"/>
            </a:srgbClr>
          </a:solidFill>
          <a:ln w="38100">
            <a:solidFill>
              <a:srgbClr val="CCCCCC"/>
            </a:solidFill>
            <a:prstDash val="solid"/>
          </a:ln>
        </p:spPr>
        <p:txBody>
          <a:bodyPr/>
          <a:lstStyle/>
          <a:p>
            <a:endParaRPr lang="ja-JP" altLang="en-US" sz="2000"/>
          </a:p>
        </p:txBody>
      </p:sp>
      <p:sp>
        <p:nvSpPr>
          <p:cNvPr id="11" name="Text 9"/>
          <p:cNvSpPr/>
          <p:nvPr/>
        </p:nvSpPr>
        <p:spPr>
          <a:xfrm>
            <a:off x="10003393" y="3719513"/>
            <a:ext cx="3491627" cy="451247"/>
          </a:xfrm>
          <a:prstGeom prst="rect">
            <a:avLst/>
          </a:prstGeom>
          <a:noFill/>
          <a:ln/>
        </p:spPr>
        <p:txBody>
          <a:bodyPr wrap="none" lIns="0" tIns="0" rIns="0" bIns="0" rtlCol="0" anchor="t"/>
          <a:lstStyle/>
          <a:p>
            <a:pPr marL="0" indent="0" algn="l">
              <a:lnSpc>
                <a:spcPts val="3550"/>
              </a:lnSpc>
              <a:buNone/>
            </a:pPr>
            <a:r>
              <a:rPr lang="en-US" sz="3200" b="1" dirty="0">
                <a:solidFill>
                  <a:srgbClr val="FF0000"/>
                </a:solidFill>
                <a:latin typeface="Inter Medium" pitchFamily="34" charset="0"/>
                <a:ea typeface="Inter Medium" pitchFamily="34" charset="-122"/>
                <a:cs typeface="Inter Medium" pitchFamily="34" charset="-120"/>
              </a:rPr>
              <a:t>背景情報</a:t>
            </a:r>
            <a:endParaRPr lang="en-US" sz="3200" b="1" dirty="0">
              <a:solidFill>
                <a:srgbClr val="FF0000"/>
              </a:solidFill>
            </a:endParaRPr>
          </a:p>
        </p:txBody>
      </p:sp>
      <p:sp>
        <p:nvSpPr>
          <p:cNvPr id="12" name="Text 10"/>
          <p:cNvSpPr/>
          <p:nvPr/>
        </p:nvSpPr>
        <p:spPr>
          <a:xfrm>
            <a:off x="10003393" y="4343995"/>
            <a:ext cx="3491627" cy="923925"/>
          </a:xfrm>
          <a:prstGeom prst="rect">
            <a:avLst/>
          </a:prstGeom>
          <a:noFill/>
          <a:ln/>
        </p:spPr>
        <p:txBody>
          <a:bodyPr wrap="square" lIns="0" tIns="0" rIns="0" bIns="0" rtlCol="0" anchor="t"/>
          <a:lstStyle/>
          <a:p>
            <a:pPr marL="0" indent="0" algn="l">
              <a:lnSpc>
                <a:spcPts val="3600"/>
              </a:lnSpc>
              <a:buNone/>
            </a:pPr>
            <a:r>
              <a:rPr lang="en-US" sz="2400" dirty="0">
                <a:solidFill>
                  <a:srgbClr val="030303"/>
                </a:solidFill>
                <a:latin typeface="IBM Plex Sans Medium" pitchFamily="34" charset="0"/>
                <a:ea typeface="IBM Plex Sans Medium" pitchFamily="34" charset="-122"/>
                <a:cs typeface="IBM Plex Sans Medium" pitchFamily="34" charset="-120"/>
              </a:rPr>
              <a:t>生活歴、価値観、家族背景、環境など</a:t>
            </a:r>
            <a:endParaRPr lang="en-US" sz="2400" dirty="0"/>
          </a:p>
        </p:txBody>
      </p:sp>
      <p:sp>
        <p:nvSpPr>
          <p:cNvPr id="13" name="Shape 11"/>
          <p:cNvSpPr/>
          <p:nvPr/>
        </p:nvSpPr>
        <p:spPr>
          <a:xfrm>
            <a:off x="808434" y="5919549"/>
            <a:ext cx="13013531" cy="1226939"/>
          </a:xfrm>
          <a:prstGeom prst="roundRect">
            <a:avLst>
              <a:gd name="adj" fmla="val 9885"/>
            </a:avLst>
          </a:prstGeom>
          <a:solidFill>
            <a:srgbClr val="D9D9D9"/>
          </a:solidFill>
          <a:ln/>
        </p:spPr>
        <p:txBody>
          <a:bodyPr/>
          <a:lstStyle/>
          <a:p>
            <a:endParaRPr lang="ja-JP" altLang="en-US" sz="2000"/>
          </a:p>
        </p:txBody>
      </p:sp>
      <p:pic>
        <p:nvPicPr>
          <p:cNvPr id="14" name="Image 0" descr="preencoded.png"/>
          <p:cNvPicPr>
            <a:picLocks noChangeAspect="1"/>
          </p:cNvPicPr>
          <p:nvPr/>
        </p:nvPicPr>
        <p:blipFill>
          <a:blip r:embed="rId3"/>
          <a:stretch>
            <a:fillRect/>
          </a:stretch>
        </p:blipFill>
        <p:spPr>
          <a:xfrm>
            <a:off x="1097161" y="6363057"/>
            <a:ext cx="360878" cy="288727"/>
          </a:xfrm>
          <a:prstGeom prst="rect">
            <a:avLst/>
          </a:prstGeom>
        </p:spPr>
      </p:pic>
      <p:sp>
        <p:nvSpPr>
          <p:cNvPr id="15" name="Text 12"/>
          <p:cNvSpPr/>
          <p:nvPr/>
        </p:nvSpPr>
        <p:spPr>
          <a:xfrm>
            <a:off x="1746766" y="6280428"/>
            <a:ext cx="11786473" cy="461963"/>
          </a:xfrm>
          <a:prstGeom prst="rect">
            <a:avLst/>
          </a:prstGeom>
          <a:noFill/>
          <a:ln/>
        </p:spPr>
        <p:txBody>
          <a:bodyPr wrap="none" lIns="0" tIns="0" rIns="0" bIns="0" rtlCol="0" anchor="t"/>
          <a:lstStyle/>
          <a:p>
            <a:pPr marL="0" indent="0" algn="l">
              <a:lnSpc>
                <a:spcPts val="3600"/>
              </a:lnSpc>
              <a:buNone/>
            </a:pPr>
            <a:r>
              <a:rPr lang="en-US" sz="2400" dirty="0">
                <a:solidFill>
                  <a:srgbClr val="000000"/>
                </a:solidFill>
                <a:latin typeface="IBM Plex Sans Medium" pitchFamily="34" charset="0"/>
                <a:ea typeface="IBM Plex Sans Medium" pitchFamily="34" charset="-122"/>
                <a:cs typeface="IBM Plex Sans Medium" pitchFamily="34" charset="-120"/>
              </a:rPr>
              <a:t>重要な視点：情報を「単に集める」のではなく、「</a:t>
            </a:r>
            <a:r>
              <a:rPr lang="en-US" sz="2400" dirty="0">
                <a:solidFill>
                  <a:srgbClr val="030303"/>
                </a:solidFill>
                <a:latin typeface="IBM Plex Sans Medium" pitchFamily="34" charset="0"/>
                <a:ea typeface="IBM Plex Sans Medium" pitchFamily="34" charset="-122"/>
                <a:cs typeface="IBM Plex Sans Medium" pitchFamily="34" charset="-120"/>
              </a:rPr>
              <a:t>意味づけて分析</a:t>
            </a:r>
            <a:r>
              <a:rPr lang="en-US" sz="2400" dirty="0">
                <a:solidFill>
                  <a:srgbClr val="000000"/>
                </a:solidFill>
                <a:latin typeface="IBM Plex Sans Medium" pitchFamily="34" charset="0"/>
                <a:ea typeface="IBM Plex Sans Medium" pitchFamily="34" charset="-122"/>
                <a:cs typeface="IBM Plex Sans Medium" pitchFamily="34" charset="-120"/>
              </a:rPr>
              <a:t>する」ことが大切</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 14">
    <p:spTree>
      <p:nvGrpSpPr>
        <p:cNvPr id="1" name=""/>
        <p:cNvGrpSpPr/>
        <p:nvPr/>
      </p:nvGrpSpPr>
      <p:grpSpPr>
        <a:xfrm>
          <a:off x="0" y="0"/>
          <a:ext cx="0" cy="0"/>
          <a:chOff x="0" y="0"/>
          <a:chExt cx="0" cy="0"/>
        </a:xfrm>
      </p:grpSpPr>
      <p:sp>
        <p:nvSpPr>
          <p:cNvPr id="2" name="Text 0"/>
          <p:cNvSpPr/>
          <p:nvPr/>
        </p:nvSpPr>
        <p:spPr>
          <a:xfrm>
            <a:off x="332814" y="245389"/>
            <a:ext cx="4313158" cy="539115"/>
          </a:xfrm>
          <a:prstGeom prst="rect">
            <a:avLst/>
          </a:prstGeom>
          <a:noFill/>
          <a:ln/>
        </p:spPr>
        <p:txBody>
          <a:bodyPr wrap="none" lIns="0" tIns="0" rIns="0" bIns="0" rtlCol="0" anchor="t"/>
          <a:lstStyle/>
          <a:p>
            <a:pPr marL="0" indent="0" algn="l">
              <a:lnSpc>
                <a:spcPts val="4200"/>
              </a:lnSpc>
              <a:buNone/>
            </a:pPr>
            <a:r>
              <a:rPr lang="en-US" sz="4800" dirty="0">
                <a:solidFill>
                  <a:srgbClr val="1B1B27"/>
                </a:solidFill>
                <a:latin typeface="Inter Medium" pitchFamily="34" charset="0"/>
                <a:ea typeface="Inter Medium" pitchFamily="34" charset="-122"/>
                <a:cs typeface="Inter Medium" pitchFamily="34" charset="-120"/>
              </a:rPr>
              <a:t>看護診断</a:t>
            </a:r>
            <a:endParaRPr lang="en-US" sz="4800" dirty="0"/>
          </a:p>
        </p:txBody>
      </p:sp>
      <p:sp>
        <p:nvSpPr>
          <p:cNvPr id="3" name="Text 1"/>
          <p:cNvSpPr/>
          <p:nvPr/>
        </p:nvSpPr>
        <p:spPr>
          <a:xfrm>
            <a:off x="332814" y="969703"/>
            <a:ext cx="14611095" cy="646986"/>
          </a:xfrm>
          <a:prstGeom prst="rect">
            <a:avLst/>
          </a:prstGeom>
          <a:noFill/>
          <a:ln/>
        </p:spPr>
        <p:txBody>
          <a:bodyPr wrap="square" lIns="0" tIns="0" rIns="0" bIns="0" rtlCol="0" anchor="t"/>
          <a:lstStyle/>
          <a:p>
            <a:pPr marL="0" indent="0" algn="l">
              <a:lnSpc>
                <a:spcPts val="2500"/>
              </a:lnSpc>
              <a:buNone/>
            </a:pPr>
            <a:r>
              <a:rPr lang="en-US" sz="2800" dirty="0">
                <a:solidFill>
                  <a:srgbClr val="1B1B27"/>
                </a:solidFill>
                <a:latin typeface="Inter Medium" pitchFamily="34" charset="0"/>
                <a:ea typeface="Inter Medium" pitchFamily="34" charset="-122"/>
                <a:cs typeface="Inter Medium" pitchFamily="34" charset="-120"/>
              </a:rPr>
              <a:t>目的：アセスメント情報から対象者の健康課題を、看護独自の視点で明確にする。</a:t>
            </a:r>
            <a:endParaRPr lang="en-US" sz="2800" dirty="0"/>
          </a:p>
        </p:txBody>
      </p:sp>
      <p:sp>
        <p:nvSpPr>
          <p:cNvPr id="4" name="Text 2"/>
          <p:cNvSpPr/>
          <p:nvPr/>
        </p:nvSpPr>
        <p:spPr>
          <a:xfrm>
            <a:off x="332814" y="1663898"/>
            <a:ext cx="2156579" cy="269438"/>
          </a:xfrm>
          <a:prstGeom prst="rect">
            <a:avLst/>
          </a:prstGeom>
          <a:noFill/>
          <a:ln/>
        </p:spPr>
        <p:txBody>
          <a:bodyPr wrap="none" lIns="0" tIns="0" rIns="0" bIns="0" rtlCol="0" anchor="t"/>
          <a:lstStyle/>
          <a:p>
            <a:pPr marL="0" indent="0" algn="l">
              <a:lnSpc>
                <a:spcPts val="2100"/>
              </a:lnSpc>
              <a:buNone/>
            </a:pPr>
            <a:r>
              <a:rPr lang="en-US" sz="3600" b="1" dirty="0">
                <a:solidFill>
                  <a:srgbClr val="FF0000"/>
                </a:solidFill>
                <a:latin typeface="Inter Medium" pitchFamily="34" charset="0"/>
                <a:ea typeface="Inter Medium" pitchFamily="34" charset="-122"/>
                <a:cs typeface="Inter Medium" pitchFamily="34" charset="-120"/>
              </a:rPr>
              <a:t>医学診断との違い</a:t>
            </a:r>
            <a:endParaRPr lang="en-US" sz="3600" b="1" dirty="0">
              <a:solidFill>
                <a:srgbClr val="FF0000"/>
              </a:solidFill>
            </a:endParaRPr>
          </a:p>
        </p:txBody>
      </p:sp>
      <p:sp>
        <p:nvSpPr>
          <p:cNvPr id="5" name="Text 3"/>
          <p:cNvSpPr/>
          <p:nvPr/>
        </p:nvSpPr>
        <p:spPr>
          <a:xfrm>
            <a:off x="332814" y="2105858"/>
            <a:ext cx="6621780" cy="275987"/>
          </a:xfrm>
          <a:prstGeom prst="rect">
            <a:avLst/>
          </a:prstGeom>
          <a:noFill/>
          <a:ln/>
        </p:spPr>
        <p:txBody>
          <a:bodyPr wrap="none" lIns="0" tIns="0" rIns="0" bIns="0" rtlCol="0" anchor="t"/>
          <a:lstStyle/>
          <a:p>
            <a:pPr marL="342900" indent="-342900" algn="l">
              <a:lnSpc>
                <a:spcPts val="2150"/>
              </a:lnSpc>
              <a:buSzPct val="100000"/>
              <a:buChar char="•"/>
            </a:pPr>
            <a:r>
              <a:rPr lang="en-US" sz="2400" b="1" dirty="0">
                <a:solidFill>
                  <a:srgbClr val="030303"/>
                </a:solidFill>
                <a:latin typeface="IBM Plex Sans Medium" pitchFamily="34" charset="0"/>
                <a:ea typeface="IBM Plex Sans Medium" pitchFamily="34" charset="-122"/>
                <a:cs typeface="IBM Plex Sans Medium" pitchFamily="34" charset="-120"/>
              </a:rPr>
              <a:t>医学診断：</a:t>
            </a:r>
            <a:r>
              <a:rPr lang="en-US" sz="2400" dirty="0">
                <a:solidFill>
                  <a:srgbClr val="030303"/>
                </a:solidFill>
                <a:latin typeface="IBM Plex Sans Medium" pitchFamily="34" charset="0"/>
                <a:ea typeface="IBM Plex Sans Medium" pitchFamily="34" charset="-122"/>
                <a:cs typeface="IBM Plex Sans Medium" pitchFamily="34" charset="-120"/>
              </a:rPr>
              <a:t>疾病の特定（例：肺炎、糖尿病）</a:t>
            </a:r>
            <a:endParaRPr lang="en-US" sz="2400" dirty="0"/>
          </a:p>
        </p:txBody>
      </p:sp>
      <p:sp>
        <p:nvSpPr>
          <p:cNvPr id="6" name="Text 4"/>
          <p:cNvSpPr/>
          <p:nvPr/>
        </p:nvSpPr>
        <p:spPr>
          <a:xfrm>
            <a:off x="332814" y="2442209"/>
            <a:ext cx="6621780" cy="551974"/>
          </a:xfrm>
          <a:prstGeom prst="rect">
            <a:avLst/>
          </a:prstGeom>
          <a:noFill/>
          <a:ln/>
        </p:spPr>
        <p:txBody>
          <a:bodyPr wrap="square" lIns="0" tIns="0" rIns="0" bIns="0" rtlCol="0" anchor="t"/>
          <a:lstStyle/>
          <a:p>
            <a:pPr marL="342900" indent="-342900" algn="l">
              <a:lnSpc>
                <a:spcPts val="2150"/>
              </a:lnSpc>
              <a:buSzPct val="100000"/>
              <a:buChar char="•"/>
            </a:pPr>
            <a:r>
              <a:rPr lang="en-US" sz="2400" b="1" dirty="0" err="1">
                <a:solidFill>
                  <a:srgbClr val="030303"/>
                </a:solidFill>
                <a:latin typeface="IBM Plex Sans Medium" pitchFamily="34" charset="0"/>
                <a:ea typeface="IBM Plex Sans Medium" pitchFamily="34" charset="-122"/>
                <a:cs typeface="IBM Plex Sans Medium" pitchFamily="34" charset="-120"/>
              </a:rPr>
              <a:t>看護診断：</a:t>
            </a:r>
            <a:r>
              <a:rPr lang="en-US" sz="2400" dirty="0" err="1">
                <a:solidFill>
                  <a:srgbClr val="030303"/>
                </a:solidFill>
                <a:latin typeface="IBM Plex Sans Medium" pitchFamily="34" charset="0"/>
                <a:ea typeface="IBM Plex Sans Medium" pitchFamily="34" charset="-122"/>
                <a:cs typeface="IBM Plex Sans Medium" pitchFamily="34" charset="-120"/>
              </a:rPr>
              <a:t>疾病が対象者の生活に与える影響や反応</a:t>
            </a:r>
            <a:endParaRPr lang="en-US" sz="2400" dirty="0">
              <a:solidFill>
                <a:srgbClr val="030303"/>
              </a:solidFill>
              <a:latin typeface="IBM Plex Sans Medium" pitchFamily="34" charset="0"/>
              <a:ea typeface="IBM Plex Sans Medium" pitchFamily="34" charset="-122"/>
              <a:cs typeface="IBM Plex Sans Medium" pitchFamily="34" charset="-120"/>
            </a:endParaRPr>
          </a:p>
          <a:p>
            <a:pPr algn="l">
              <a:lnSpc>
                <a:spcPts val="2150"/>
              </a:lnSpc>
              <a:buSzPct val="100000"/>
            </a:pPr>
            <a:r>
              <a:rPr lang="en-US" sz="2400" dirty="0">
                <a:solidFill>
                  <a:srgbClr val="030303"/>
                </a:solidFill>
                <a:latin typeface="IBM Plex Sans Medium" pitchFamily="34" charset="0"/>
                <a:ea typeface="IBM Plex Sans Medium" pitchFamily="34" charset="-122"/>
                <a:cs typeface="IBM Plex Sans Medium" pitchFamily="34" charset="-120"/>
              </a:rPr>
              <a:t>（例：ガス交換障害、食事摂取量減少）</a:t>
            </a:r>
            <a:endParaRPr lang="en-US" sz="2400" dirty="0"/>
          </a:p>
        </p:txBody>
      </p:sp>
      <p:sp>
        <p:nvSpPr>
          <p:cNvPr id="7" name="Text 5"/>
          <p:cNvSpPr/>
          <p:nvPr/>
        </p:nvSpPr>
        <p:spPr>
          <a:xfrm>
            <a:off x="267499" y="3973829"/>
            <a:ext cx="2156579" cy="269438"/>
          </a:xfrm>
          <a:prstGeom prst="rect">
            <a:avLst/>
          </a:prstGeom>
          <a:noFill/>
          <a:ln/>
        </p:spPr>
        <p:txBody>
          <a:bodyPr wrap="none" lIns="0" tIns="0" rIns="0" bIns="0" rtlCol="0" anchor="t"/>
          <a:lstStyle/>
          <a:p>
            <a:pPr marL="0" indent="0" algn="l">
              <a:lnSpc>
                <a:spcPts val="2100"/>
              </a:lnSpc>
              <a:buNone/>
            </a:pPr>
            <a:r>
              <a:rPr lang="en-US" sz="3600" b="1" dirty="0">
                <a:solidFill>
                  <a:srgbClr val="FF0000"/>
                </a:solidFill>
                <a:latin typeface="Inter Medium" pitchFamily="34" charset="0"/>
                <a:ea typeface="Inter Medium" pitchFamily="34" charset="-122"/>
                <a:cs typeface="Inter Medium" pitchFamily="34" charset="-120"/>
              </a:rPr>
              <a:t>看護診断の構成要素</a:t>
            </a:r>
            <a:endParaRPr lang="en-US" sz="3600" b="1" dirty="0">
              <a:solidFill>
                <a:srgbClr val="FF0000"/>
              </a:solidFill>
            </a:endParaRPr>
          </a:p>
        </p:txBody>
      </p:sp>
      <p:sp>
        <p:nvSpPr>
          <p:cNvPr id="8" name="Text 6"/>
          <p:cNvSpPr/>
          <p:nvPr/>
        </p:nvSpPr>
        <p:spPr>
          <a:xfrm>
            <a:off x="267499" y="4415789"/>
            <a:ext cx="6621780" cy="275987"/>
          </a:xfrm>
          <a:prstGeom prst="rect">
            <a:avLst/>
          </a:prstGeom>
          <a:noFill/>
          <a:ln/>
        </p:spPr>
        <p:txBody>
          <a:bodyPr wrap="none" lIns="0" tIns="0" rIns="0" bIns="0" rtlCol="0" anchor="t"/>
          <a:lstStyle/>
          <a:p>
            <a:pPr marL="342900" indent="-342900" algn="l">
              <a:lnSpc>
                <a:spcPts val="2150"/>
              </a:lnSpc>
              <a:buSzPct val="100000"/>
              <a:buChar char="•"/>
            </a:pPr>
            <a:r>
              <a:rPr lang="en-US" sz="2400" b="1" dirty="0">
                <a:solidFill>
                  <a:srgbClr val="030303"/>
                </a:solidFill>
                <a:latin typeface="IBM Plex Sans Medium" pitchFamily="34" charset="0"/>
                <a:ea typeface="IBM Plex Sans Medium" pitchFamily="34" charset="-122"/>
                <a:cs typeface="IBM Plex Sans Medium" pitchFamily="34" charset="-120"/>
              </a:rPr>
              <a:t>問題 (Problem)：</a:t>
            </a:r>
            <a:r>
              <a:rPr lang="en-US" sz="2400" dirty="0" err="1">
                <a:solidFill>
                  <a:srgbClr val="030303"/>
                </a:solidFill>
                <a:latin typeface="IBM Plex Sans Medium" pitchFamily="34" charset="0"/>
                <a:ea typeface="IBM Plex Sans Medium" pitchFamily="34" charset="-122"/>
                <a:cs typeface="IBM Plex Sans Medium" pitchFamily="34" charset="-120"/>
              </a:rPr>
              <a:t>看護の対象となる健康課題</a:t>
            </a:r>
            <a:endParaRPr lang="en-US" sz="2400" dirty="0">
              <a:solidFill>
                <a:srgbClr val="030303"/>
              </a:solidFill>
              <a:latin typeface="IBM Plex Sans Medium" pitchFamily="34" charset="0"/>
              <a:ea typeface="IBM Plex Sans Medium" pitchFamily="34" charset="-122"/>
              <a:cs typeface="IBM Plex Sans Medium" pitchFamily="34" charset="-120"/>
            </a:endParaRPr>
          </a:p>
          <a:p>
            <a:pPr algn="l">
              <a:lnSpc>
                <a:spcPts val="2150"/>
              </a:lnSpc>
              <a:buSzPct val="100000"/>
            </a:pPr>
            <a:r>
              <a:rPr lang="en-US" sz="2400" dirty="0">
                <a:solidFill>
                  <a:srgbClr val="030303"/>
                </a:solidFill>
                <a:latin typeface="IBM Plex Sans Medium" pitchFamily="34" charset="0"/>
                <a:ea typeface="IBM Plex Sans Medium" pitchFamily="34" charset="-122"/>
                <a:cs typeface="IBM Plex Sans Medium" pitchFamily="34" charset="-120"/>
              </a:rPr>
              <a:t>（例：「活動耐性の低下」）</a:t>
            </a:r>
            <a:endParaRPr lang="en-US" sz="2400" dirty="0"/>
          </a:p>
        </p:txBody>
      </p:sp>
      <p:sp>
        <p:nvSpPr>
          <p:cNvPr id="9" name="Text 7"/>
          <p:cNvSpPr/>
          <p:nvPr/>
        </p:nvSpPr>
        <p:spPr>
          <a:xfrm>
            <a:off x="267499" y="5255061"/>
            <a:ext cx="6621780" cy="275987"/>
          </a:xfrm>
          <a:prstGeom prst="rect">
            <a:avLst/>
          </a:prstGeom>
          <a:noFill/>
          <a:ln/>
        </p:spPr>
        <p:txBody>
          <a:bodyPr wrap="none" lIns="0" tIns="0" rIns="0" bIns="0" rtlCol="0" anchor="t"/>
          <a:lstStyle/>
          <a:p>
            <a:pPr marL="342900" indent="-342900" algn="l">
              <a:lnSpc>
                <a:spcPts val="2150"/>
              </a:lnSpc>
              <a:buSzPct val="100000"/>
              <a:buChar char="•"/>
            </a:pPr>
            <a:r>
              <a:rPr lang="en-US" sz="2400" b="1" dirty="0">
                <a:solidFill>
                  <a:srgbClr val="030303"/>
                </a:solidFill>
                <a:latin typeface="IBM Plex Sans Medium" pitchFamily="34" charset="0"/>
                <a:ea typeface="IBM Plex Sans Medium" pitchFamily="34" charset="-122"/>
                <a:cs typeface="IBM Plex Sans Medium" pitchFamily="34" charset="-120"/>
              </a:rPr>
              <a:t>関連因子 (Related Factors)：</a:t>
            </a:r>
            <a:r>
              <a:rPr lang="en-US" sz="2400" dirty="0" err="1">
                <a:solidFill>
                  <a:srgbClr val="030303"/>
                </a:solidFill>
                <a:latin typeface="IBM Plex Sans Medium" pitchFamily="34" charset="0"/>
                <a:ea typeface="IBM Plex Sans Medium" pitchFamily="34" charset="-122"/>
                <a:cs typeface="IBM Plex Sans Medium" pitchFamily="34" charset="-120"/>
              </a:rPr>
              <a:t>問題の原因や</a:t>
            </a:r>
            <a:endParaRPr lang="en-US" sz="2400" dirty="0">
              <a:solidFill>
                <a:srgbClr val="030303"/>
              </a:solidFill>
              <a:latin typeface="IBM Plex Sans Medium" pitchFamily="34" charset="0"/>
              <a:ea typeface="IBM Plex Sans Medium" pitchFamily="34" charset="-122"/>
              <a:cs typeface="IBM Plex Sans Medium" pitchFamily="34" charset="-120"/>
            </a:endParaRPr>
          </a:p>
          <a:p>
            <a:pPr marL="342900" indent="-342900" algn="l">
              <a:lnSpc>
                <a:spcPts val="2150"/>
              </a:lnSpc>
              <a:buSzPct val="100000"/>
              <a:buChar char="•"/>
            </a:pPr>
            <a:r>
              <a:rPr lang="en-US" sz="2400" dirty="0" err="1">
                <a:solidFill>
                  <a:srgbClr val="030303"/>
                </a:solidFill>
                <a:latin typeface="IBM Plex Sans Medium" pitchFamily="34" charset="0"/>
                <a:ea typeface="IBM Plex Sans Medium" pitchFamily="34" charset="-122"/>
                <a:cs typeface="IBM Plex Sans Medium" pitchFamily="34" charset="-120"/>
              </a:rPr>
              <a:t>関連する要因（例：長期臥床、疼痛</a:t>
            </a:r>
            <a:r>
              <a:rPr lang="en-US" sz="2400" dirty="0">
                <a:solidFill>
                  <a:srgbClr val="030303"/>
                </a:solidFill>
                <a:latin typeface="IBM Plex Sans Medium" pitchFamily="34" charset="0"/>
                <a:ea typeface="IBM Plex Sans Medium" pitchFamily="34" charset="-122"/>
                <a:cs typeface="IBM Plex Sans Medium" pitchFamily="34" charset="-120"/>
              </a:rPr>
              <a:t>）</a:t>
            </a:r>
            <a:endParaRPr lang="en-US" sz="2400" dirty="0"/>
          </a:p>
        </p:txBody>
      </p:sp>
      <p:sp>
        <p:nvSpPr>
          <p:cNvPr id="10" name="Text 8"/>
          <p:cNvSpPr/>
          <p:nvPr/>
        </p:nvSpPr>
        <p:spPr>
          <a:xfrm>
            <a:off x="267499" y="6081354"/>
            <a:ext cx="6621780" cy="551974"/>
          </a:xfrm>
          <a:prstGeom prst="rect">
            <a:avLst/>
          </a:prstGeom>
          <a:noFill/>
          <a:ln/>
        </p:spPr>
        <p:txBody>
          <a:bodyPr wrap="square" lIns="0" tIns="0" rIns="0" bIns="0" rtlCol="0" anchor="t"/>
          <a:lstStyle/>
          <a:p>
            <a:pPr marL="342900" indent="-342900" algn="l">
              <a:lnSpc>
                <a:spcPts val="2150"/>
              </a:lnSpc>
              <a:buSzPct val="100000"/>
              <a:buChar char="•"/>
            </a:pPr>
            <a:r>
              <a:rPr lang="en-US" sz="2400" b="1" dirty="0">
                <a:solidFill>
                  <a:srgbClr val="030303"/>
                </a:solidFill>
                <a:latin typeface="IBM Plex Sans Medium" pitchFamily="34" charset="0"/>
                <a:ea typeface="IBM Plex Sans Medium" pitchFamily="34" charset="-122"/>
                <a:cs typeface="IBM Plex Sans Medium" pitchFamily="34" charset="-120"/>
              </a:rPr>
              <a:t>診断指標 (Defining Characteristics)：</a:t>
            </a:r>
            <a:r>
              <a:rPr lang="en-US" sz="2400" dirty="0">
                <a:solidFill>
                  <a:srgbClr val="030303"/>
                </a:solidFill>
                <a:latin typeface="IBM Plex Sans Medium" pitchFamily="34" charset="0"/>
                <a:ea typeface="IBM Plex Sans Medium" pitchFamily="34" charset="-122"/>
                <a:cs typeface="IBM Plex Sans Medium" pitchFamily="34" charset="-120"/>
              </a:rPr>
              <a:t>問題を示す徴候や症状（例：倦怠感の訴え）</a:t>
            </a:r>
            <a:endParaRPr lang="en-US" sz="2400" dirty="0"/>
          </a:p>
        </p:txBody>
      </p:sp>
      <p:sp>
        <p:nvSpPr>
          <p:cNvPr id="11" name="Text 9"/>
          <p:cNvSpPr/>
          <p:nvPr/>
        </p:nvSpPr>
        <p:spPr>
          <a:xfrm>
            <a:off x="7171992" y="1612489"/>
            <a:ext cx="2250465" cy="269438"/>
          </a:xfrm>
          <a:prstGeom prst="rect">
            <a:avLst/>
          </a:prstGeom>
          <a:noFill/>
          <a:ln/>
        </p:spPr>
        <p:txBody>
          <a:bodyPr wrap="none" lIns="0" tIns="0" rIns="0" bIns="0" rtlCol="0" anchor="t"/>
          <a:lstStyle/>
          <a:p>
            <a:pPr marL="0" indent="0" algn="l">
              <a:lnSpc>
                <a:spcPts val="2100"/>
              </a:lnSpc>
              <a:buNone/>
            </a:pPr>
            <a:r>
              <a:rPr lang="en-US" sz="3600" b="1" dirty="0">
                <a:solidFill>
                  <a:srgbClr val="FF0000"/>
                </a:solidFill>
                <a:latin typeface="Inter Medium" pitchFamily="34" charset="0"/>
                <a:ea typeface="Inter Medium" pitchFamily="34" charset="-122"/>
                <a:cs typeface="Inter Medium" pitchFamily="34" charset="-120"/>
              </a:rPr>
              <a:t>具体例</a:t>
            </a:r>
            <a:endParaRPr lang="en-US" sz="3600" b="1" dirty="0">
              <a:solidFill>
                <a:srgbClr val="FF0000"/>
              </a:solidFill>
            </a:endParaRPr>
          </a:p>
        </p:txBody>
      </p:sp>
      <p:sp>
        <p:nvSpPr>
          <p:cNvPr id="12" name="Shape 10"/>
          <p:cNvSpPr/>
          <p:nvPr/>
        </p:nvSpPr>
        <p:spPr>
          <a:xfrm>
            <a:off x="7171992" y="2159285"/>
            <a:ext cx="6910056" cy="1384697"/>
          </a:xfrm>
          <a:prstGeom prst="roundRect">
            <a:avLst>
              <a:gd name="adj" fmla="val 5233"/>
            </a:avLst>
          </a:prstGeom>
          <a:solidFill>
            <a:srgbClr val="FFFFFF">
              <a:alpha val="95000"/>
            </a:srgbClr>
          </a:solidFill>
          <a:ln w="22860">
            <a:solidFill>
              <a:srgbClr val="CCCCCC"/>
            </a:solidFill>
            <a:prstDash val="solid"/>
          </a:ln>
        </p:spPr>
        <p:txBody>
          <a:bodyPr/>
          <a:lstStyle/>
          <a:p>
            <a:endParaRPr lang="ja-JP" altLang="en-US" sz="3200"/>
          </a:p>
        </p:txBody>
      </p:sp>
      <p:sp>
        <p:nvSpPr>
          <p:cNvPr id="13" name="Text 11"/>
          <p:cNvSpPr/>
          <p:nvPr/>
        </p:nvSpPr>
        <p:spPr>
          <a:xfrm>
            <a:off x="7367374" y="2354666"/>
            <a:ext cx="2320660" cy="317990"/>
          </a:xfrm>
          <a:prstGeom prst="rect">
            <a:avLst/>
          </a:prstGeom>
          <a:noFill/>
          <a:ln/>
        </p:spPr>
        <p:txBody>
          <a:bodyPr wrap="none" lIns="0" tIns="0" rIns="0" bIns="0" rtlCol="0" anchor="t"/>
          <a:lstStyle/>
          <a:p>
            <a:pPr marL="0" indent="0" algn="l">
              <a:lnSpc>
                <a:spcPts val="2100"/>
              </a:lnSpc>
              <a:buNone/>
            </a:pPr>
            <a:r>
              <a:rPr lang="en-US" sz="2800" b="1" dirty="0">
                <a:solidFill>
                  <a:srgbClr val="FF0000"/>
                </a:solidFill>
                <a:latin typeface="Inter Medium" pitchFamily="34" charset="0"/>
                <a:ea typeface="Inter Medium" pitchFamily="34" charset="-122"/>
                <a:cs typeface="Inter Medium" pitchFamily="34" charset="-120"/>
              </a:rPr>
              <a:t>活動耐性の低下</a:t>
            </a:r>
            <a:endParaRPr lang="en-US" sz="2800" b="1" dirty="0">
              <a:solidFill>
                <a:srgbClr val="FF0000"/>
              </a:solidFill>
            </a:endParaRPr>
          </a:p>
        </p:txBody>
      </p:sp>
      <p:sp>
        <p:nvSpPr>
          <p:cNvPr id="14" name="Text 12"/>
          <p:cNvSpPr/>
          <p:nvPr/>
        </p:nvSpPr>
        <p:spPr>
          <a:xfrm>
            <a:off x="7367375" y="2796625"/>
            <a:ext cx="6705096" cy="651437"/>
          </a:xfrm>
          <a:prstGeom prst="rect">
            <a:avLst/>
          </a:prstGeom>
          <a:noFill/>
          <a:ln/>
        </p:spPr>
        <p:txBody>
          <a:bodyPr wrap="square" lIns="0" tIns="0" rIns="0" bIns="0" rtlCol="0" anchor="t"/>
          <a:lstStyle/>
          <a:p>
            <a:pPr marL="0" indent="0" algn="l">
              <a:lnSpc>
                <a:spcPts val="2150"/>
              </a:lnSpc>
              <a:buNone/>
            </a:pPr>
            <a:r>
              <a:rPr lang="en-US" sz="2400" dirty="0" err="1">
                <a:solidFill>
                  <a:srgbClr val="030303"/>
                </a:solidFill>
                <a:latin typeface="IBM Plex Sans Medium" pitchFamily="34" charset="0"/>
                <a:ea typeface="IBM Plex Sans Medium" pitchFamily="34" charset="-122"/>
                <a:cs typeface="IBM Plex Sans Medium" pitchFamily="34" charset="-120"/>
              </a:rPr>
              <a:t>筋力低下や疼痛により、日常活動に必要なエネルギーを十分に維持できない状態</a:t>
            </a:r>
            <a:r>
              <a:rPr lang="en-US" sz="2400" dirty="0">
                <a:solidFill>
                  <a:srgbClr val="030303"/>
                </a:solidFill>
                <a:latin typeface="IBM Plex Sans Medium" pitchFamily="34" charset="0"/>
                <a:ea typeface="IBM Plex Sans Medium" pitchFamily="34" charset="-122"/>
                <a:cs typeface="IBM Plex Sans Medium" pitchFamily="34" charset="-120"/>
              </a:rPr>
              <a:t>。</a:t>
            </a:r>
            <a:endParaRPr lang="en-US" sz="2400" dirty="0"/>
          </a:p>
        </p:txBody>
      </p:sp>
      <p:sp>
        <p:nvSpPr>
          <p:cNvPr id="15" name="Shape 13"/>
          <p:cNvSpPr/>
          <p:nvPr/>
        </p:nvSpPr>
        <p:spPr>
          <a:xfrm>
            <a:off x="7171993" y="3703252"/>
            <a:ext cx="6910056" cy="1308495"/>
          </a:xfrm>
          <a:prstGeom prst="roundRect">
            <a:avLst>
              <a:gd name="adj" fmla="val 6536"/>
            </a:avLst>
          </a:prstGeom>
          <a:solidFill>
            <a:srgbClr val="FFFFFF">
              <a:alpha val="95000"/>
            </a:srgbClr>
          </a:solidFill>
          <a:ln w="22860">
            <a:solidFill>
              <a:srgbClr val="CCCCCC"/>
            </a:solidFill>
            <a:prstDash val="solid"/>
          </a:ln>
        </p:spPr>
        <p:txBody>
          <a:bodyPr/>
          <a:lstStyle/>
          <a:p>
            <a:endParaRPr lang="ja-JP" altLang="en-US" sz="3200"/>
          </a:p>
        </p:txBody>
      </p:sp>
      <p:sp>
        <p:nvSpPr>
          <p:cNvPr id="16" name="Text 14"/>
          <p:cNvSpPr/>
          <p:nvPr/>
        </p:nvSpPr>
        <p:spPr>
          <a:xfrm>
            <a:off x="7367375" y="3898635"/>
            <a:ext cx="2320660" cy="317990"/>
          </a:xfrm>
          <a:prstGeom prst="rect">
            <a:avLst/>
          </a:prstGeom>
          <a:noFill/>
          <a:ln/>
        </p:spPr>
        <p:txBody>
          <a:bodyPr wrap="none" lIns="0" tIns="0" rIns="0" bIns="0" rtlCol="0" anchor="t"/>
          <a:lstStyle/>
          <a:p>
            <a:pPr marL="0" indent="0" algn="l">
              <a:lnSpc>
                <a:spcPts val="2100"/>
              </a:lnSpc>
              <a:buNone/>
            </a:pPr>
            <a:r>
              <a:rPr lang="en-US" sz="2800" b="1" dirty="0">
                <a:solidFill>
                  <a:srgbClr val="FF0000"/>
                </a:solidFill>
                <a:latin typeface="Inter Medium" pitchFamily="34" charset="0"/>
                <a:ea typeface="Inter Medium" pitchFamily="34" charset="-122"/>
                <a:cs typeface="Inter Medium" pitchFamily="34" charset="-120"/>
              </a:rPr>
              <a:t>感染リスク状態</a:t>
            </a:r>
            <a:endParaRPr lang="en-US" sz="2800" b="1" dirty="0">
              <a:solidFill>
                <a:srgbClr val="FF0000"/>
              </a:solidFill>
            </a:endParaRPr>
          </a:p>
        </p:txBody>
      </p:sp>
      <p:sp>
        <p:nvSpPr>
          <p:cNvPr id="17" name="Text 15"/>
          <p:cNvSpPr/>
          <p:nvPr/>
        </p:nvSpPr>
        <p:spPr>
          <a:xfrm>
            <a:off x="7367376" y="4340595"/>
            <a:ext cx="6705096" cy="325719"/>
          </a:xfrm>
          <a:prstGeom prst="rect">
            <a:avLst/>
          </a:prstGeom>
          <a:noFill/>
          <a:ln/>
        </p:spPr>
        <p:txBody>
          <a:bodyPr wrap="none" lIns="0" tIns="0" rIns="0" bIns="0" rtlCol="0" anchor="t"/>
          <a:lstStyle/>
          <a:p>
            <a:pPr marL="0" indent="0" algn="l">
              <a:lnSpc>
                <a:spcPts val="2150"/>
              </a:lnSpc>
              <a:buNone/>
            </a:pPr>
            <a:r>
              <a:rPr lang="en-US" sz="2400" dirty="0" err="1">
                <a:solidFill>
                  <a:srgbClr val="030303"/>
                </a:solidFill>
                <a:latin typeface="IBM Plex Sans Medium" pitchFamily="34" charset="0"/>
                <a:ea typeface="IBM Plex Sans Medium" pitchFamily="34" charset="-122"/>
                <a:cs typeface="IBM Plex Sans Medium" pitchFamily="34" charset="-120"/>
              </a:rPr>
              <a:t>免疫抑制、手術創などにより、病原体の侵入</a:t>
            </a:r>
            <a:endParaRPr lang="en-US" sz="2400" dirty="0">
              <a:solidFill>
                <a:srgbClr val="030303"/>
              </a:solidFill>
              <a:latin typeface="IBM Plex Sans Medium" pitchFamily="34" charset="0"/>
              <a:ea typeface="IBM Plex Sans Medium" pitchFamily="34" charset="-122"/>
              <a:cs typeface="IBM Plex Sans Medium" pitchFamily="34" charset="-120"/>
            </a:endParaRPr>
          </a:p>
          <a:p>
            <a:pPr marL="0" indent="0" algn="l">
              <a:lnSpc>
                <a:spcPts val="2150"/>
              </a:lnSpc>
              <a:buNone/>
            </a:pPr>
            <a:r>
              <a:rPr lang="en-US" sz="2400" dirty="0">
                <a:solidFill>
                  <a:srgbClr val="030303"/>
                </a:solidFill>
                <a:latin typeface="IBM Plex Sans Medium" pitchFamily="34" charset="0"/>
                <a:ea typeface="IBM Plex Sans Medium" pitchFamily="34" charset="-122"/>
                <a:cs typeface="IBM Plex Sans Medium" pitchFamily="34" charset="-120"/>
              </a:rPr>
              <a:t>・増殖の危険性が高い状態。</a:t>
            </a:r>
            <a:endParaRPr lang="en-US" sz="2400" dirty="0"/>
          </a:p>
        </p:txBody>
      </p:sp>
      <p:sp>
        <p:nvSpPr>
          <p:cNvPr id="18" name="Shape 16"/>
          <p:cNvSpPr/>
          <p:nvPr/>
        </p:nvSpPr>
        <p:spPr>
          <a:xfrm>
            <a:off x="7171994" y="5122479"/>
            <a:ext cx="6900478" cy="1308495"/>
          </a:xfrm>
          <a:prstGeom prst="roundRect">
            <a:avLst>
              <a:gd name="adj" fmla="val 6536"/>
            </a:avLst>
          </a:prstGeom>
          <a:solidFill>
            <a:srgbClr val="FFFFFF">
              <a:alpha val="95000"/>
            </a:srgbClr>
          </a:solidFill>
          <a:ln w="22860">
            <a:solidFill>
              <a:srgbClr val="CCCCCC"/>
            </a:solidFill>
            <a:prstDash val="solid"/>
          </a:ln>
        </p:spPr>
        <p:txBody>
          <a:bodyPr/>
          <a:lstStyle/>
          <a:p>
            <a:endParaRPr lang="ja-JP" altLang="en-US" sz="3200"/>
          </a:p>
        </p:txBody>
      </p:sp>
      <p:sp>
        <p:nvSpPr>
          <p:cNvPr id="19" name="Text 17"/>
          <p:cNvSpPr/>
          <p:nvPr/>
        </p:nvSpPr>
        <p:spPr>
          <a:xfrm>
            <a:off x="7367375" y="5317861"/>
            <a:ext cx="2320660" cy="317990"/>
          </a:xfrm>
          <a:prstGeom prst="rect">
            <a:avLst/>
          </a:prstGeom>
          <a:noFill/>
          <a:ln/>
        </p:spPr>
        <p:txBody>
          <a:bodyPr wrap="none" lIns="0" tIns="0" rIns="0" bIns="0" rtlCol="0" anchor="t"/>
          <a:lstStyle/>
          <a:p>
            <a:pPr marL="0" indent="0" algn="l">
              <a:lnSpc>
                <a:spcPts val="2100"/>
              </a:lnSpc>
              <a:buNone/>
            </a:pPr>
            <a:r>
              <a:rPr lang="en-US" sz="2800" b="1" dirty="0">
                <a:solidFill>
                  <a:srgbClr val="FF0000"/>
                </a:solidFill>
                <a:latin typeface="Inter Medium" pitchFamily="34" charset="0"/>
                <a:ea typeface="Inter Medium" pitchFamily="34" charset="-122"/>
                <a:cs typeface="Inter Medium" pitchFamily="34" charset="-120"/>
              </a:rPr>
              <a:t>不安</a:t>
            </a:r>
            <a:endParaRPr lang="en-US" sz="2800" b="1" dirty="0">
              <a:solidFill>
                <a:srgbClr val="FF0000"/>
              </a:solidFill>
            </a:endParaRPr>
          </a:p>
        </p:txBody>
      </p:sp>
      <p:sp>
        <p:nvSpPr>
          <p:cNvPr id="20" name="Text 18"/>
          <p:cNvSpPr/>
          <p:nvPr/>
        </p:nvSpPr>
        <p:spPr>
          <a:xfrm>
            <a:off x="7367376" y="5759821"/>
            <a:ext cx="6705096" cy="325719"/>
          </a:xfrm>
          <a:prstGeom prst="rect">
            <a:avLst/>
          </a:prstGeom>
          <a:noFill/>
          <a:ln/>
        </p:spPr>
        <p:txBody>
          <a:bodyPr wrap="none" lIns="0" tIns="0" rIns="0" bIns="0" rtlCol="0" anchor="t"/>
          <a:lstStyle/>
          <a:p>
            <a:pPr marL="0" indent="0" algn="l">
              <a:lnSpc>
                <a:spcPts val="2150"/>
              </a:lnSpc>
              <a:buNone/>
            </a:pPr>
            <a:r>
              <a:rPr lang="en-US" sz="2400" dirty="0" err="1">
                <a:solidFill>
                  <a:srgbClr val="030303"/>
                </a:solidFill>
                <a:latin typeface="IBM Plex Sans Medium" pitchFamily="34" charset="0"/>
                <a:ea typeface="IBM Plex Sans Medium" pitchFamily="34" charset="-122"/>
                <a:cs typeface="IBM Plex Sans Medium" pitchFamily="34" charset="-120"/>
              </a:rPr>
              <a:t>診断、治療、予後、環境変化などに対する</a:t>
            </a:r>
            <a:endParaRPr lang="en-US" sz="2400" dirty="0">
              <a:solidFill>
                <a:srgbClr val="030303"/>
              </a:solidFill>
              <a:latin typeface="IBM Plex Sans Medium" pitchFamily="34" charset="0"/>
              <a:ea typeface="IBM Plex Sans Medium" pitchFamily="34" charset="-122"/>
              <a:cs typeface="IBM Plex Sans Medium" pitchFamily="34" charset="-120"/>
            </a:endParaRPr>
          </a:p>
          <a:p>
            <a:pPr marL="0" indent="0" algn="l">
              <a:lnSpc>
                <a:spcPts val="2150"/>
              </a:lnSpc>
              <a:buNone/>
            </a:pPr>
            <a:r>
              <a:rPr lang="en-US" sz="2400" dirty="0" err="1">
                <a:solidFill>
                  <a:srgbClr val="030303"/>
                </a:solidFill>
                <a:latin typeface="IBM Plex Sans Medium" pitchFamily="34" charset="0"/>
                <a:ea typeface="IBM Plex Sans Medium" pitchFamily="34" charset="-122"/>
                <a:cs typeface="IBM Plex Sans Medium" pitchFamily="34" charset="-120"/>
              </a:rPr>
              <a:t>漠然とした不快感や緊張状態</a:t>
            </a:r>
            <a:r>
              <a:rPr lang="en-US" sz="2400" dirty="0">
                <a:solidFill>
                  <a:srgbClr val="030303"/>
                </a:solidFill>
                <a:latin typeface="IBM Plex Sans Medium" pitchFamily="34" charset="0"/>
                <a:ea typeface="IBM Plex Sans Medium" pitchFamily="34" charset="-122"/>
                <a:cs typeface="IBM Plex Sans Medium" pitchFamily="34" charset="-120"/>
              </a:rPr>
              <a:t>。</a:t>
            </a:r>
            <a:endParaRPr lang="en-US" sz="2400" dirty="0"/>
          </a:p>
        </p:txBody>
      </p:sp>
      <p:sp>
        <p:nvSpPr>
          <p:cNvPr id="21" name="Text 19"/>
          <p:cNvSpPr/>
          <p:nvPr/>
        </p:nvSpPr>
        <p:spPr>
          <a:xfrm>
            <a:off x="7171993" y="6722882"/>
            <a:ext cx="2250465" cy="269438"/>
          </a:xfrm>
          <a:prstGeom prst="rect">
            <a:avLst/>
          </a:prstGeom>
          <a:noFill/>
          <a:ln/>
        </p:spPr>
        <p:txBody>
          <a:bodyPr wrap="none" lIns="0" tIns="0" rIns="0" bIns="0" rtlCol="0" anchor="t"/>
          <a:lstStyle/>
          <a:p>
            <a:pPr marL="0" indent="0" algn="l">
              <a:lnSpc>
                <a:spcPts val="2100"/>
              </a:lnSpc>
              <a:buNone/>
            </a:pPr>
            <a:r>
              <a:rPr lang="en-US" sz="2800" b="1" dirty="0">
                <a:solidFill>
                  <a:srgbClr val="FF0000"/>
                </a:solidFill>
                <a:latin typeface="Inter Medium" pitchFamily="34" charset="0"/>
                <a:ea typeface="Inter Medium" pitchFamily="34" charset="-122"/>
                <a:cs typeface="Inter Medium" pitchFamily="34" charset="-120"/>
              </a:rPr>
              <a:t>意義</a:t>
            </a:r>
            <a:endParaRPr lang="en-US" sz="2800" b="1" dirty="0">
              <a:solidFill>
                <a:srgbClr val="FF0000"/>
              </a:solidFill>
            </a:endParaRPr>
          </a:p>
        </p:txBody>
      </p:sp>
      <p:sp>
        <p:nvSpPr>
          <p:cNvPr id="22" name="Text 20"/>
          <p:cNvSpPr/>
          <p:nvPr/>
        </p:nvSpPr>
        <p:spPr>
          <a:xfrm>
            <a:off x="7171994" y="7074712"/>
            <a:ext cx="6910056" cy="551974"/>
          </a:xfrm>
          <a:prstGeom prst="rect">
            <a:avLst/>
          </a:prstGeom>
          <a:noFill/>
          <a:ln/>
        </p:spPr>
        <p:txBody>
          <a:bodyPr wrap="square" lIns="0" tIns="0" rIns="0" bIns="0" rtlCol="0" anchor="t"/>
          <a:lstStyle/>
          <a:p>
            <a:pPr marL="0" indent="0" algn="l">
              <a:lnSpc>
                <a:spcPts val="2150"/>
              </a:lnSpc>
              <a:buNone/>
            </a:pPr>
            <a:r>
              <a:rPr lang="en-US" sz="2400" dirty="0">
                <a:solidFill>
                  <a:srgbClr val="030303"/>
                </a:solidFill>
                <a:latin typeface="IBM Plex Sans Medium" pitchFamily="34" charset="0"/>
                <a:ea typeface="IBM Plex Sans Medium" pitchFamily="34" charset="-122"/>
                <a:cs typeface="IBM Plex Sans Medium" pitchFamily="34" charset="-120"/>
              </a:rPr>
              <a:t>診断を明確にすることで、個別的かつ効果的な看護計画の根拠となり、チームでの情報共有と一貫性のあるケアを可能にする。</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 15">
    <p:spTree>
      <p:nvGrpSpPr>
        <p:cNvPr id="1" name=""/>
        <p:cNvGrpSpPr/>
        <p:nvPr/>
      </p:nvGrpSpPr>
      <p:grpSpPr>
        <a:xfrm>
          <a:off x="0" y="0"/>
          <a:ext cx="0" cy="0"/>
          <a:chOff x="0" y="0"/>
          <a:chExt cx="0" cy="0"/>
        </a:xfrm>
      </p:grpSpPr>
      <p:sp>
        <p:nvSpPr>
          <p:cNvPr id="2" name="Text 0"/>
          <p:cNvSpPr/>
          <p:nvPr/>
        </p:nvSpPr>
        <p:spPr>
          <a:xfrm>
            <a:off x="730091" y="1172170"/>
            <a:ext cx="6518672" cy="814745"/>
          </a:xfrm>
          <a:prstGeom prst="rect">
            <a:avLst/>
          </a:prstGeom>
          <a:noFill/>
          <a:ln/>
        </p:spPr>
        <p:txBody>
          <a:bodyPr wrap="none" lIns="0" tIns="0" rIns="0" bIns="0" rtlCol="0" anchor="t"/>
          <a:lstStyle/>
          <a:p>
            <a:pPr marL="0" indent="0" algn="l">
              <a:lnSpc>
                <a:spcPts val="6400"/>
              </a:lnSpc>
              <a:buNone/>
            </a:pPr>
            <a:r>
              <a:rPr lang="en-US" sz="5100" dirty="0">
                <a:solidFill>
                  <a:srgbClr val="1B1B27"/>
                </a:solidFill>
                <a:latin typeface="Inter Medium" pitchFamily="34" charset="0"/>
                <a:ea typeface="Inter Medium" pitchFamily="34" charset="-122"/>
                <a:cs typeface="Inter Medium" pitchFamily="34" charset="-120"/>
              </a:rPr>
              <a:t>看護計画</a:t>
            </a:r>
            <a:endParaRPr lang="en-US" sz="5100" dirty="0"/>
          </a:p>
        </p:txBody>
      </p:sp>
      <p:sp>
        <p:nvSpPr>
          <p:cNvPr id="3" name="Text 1"/>
          <p:cNvSpPr/>
          <p:nvPr/>
        </p:nvSpPr>
        <p:spPr>
          <a:xfrm>
            <a:off x="730091" y="2378035"/>
            <a:ext cx="12121039" cy="488871"/>
          </a:xfrm>
          <a:prstGeom prst="rect">
            <a:avLst/>
          </a:prstGeom>
          <a:noFill/>
          <a:ln/>
        </p:spPr>
        <p:txBody>
          <a:bodyPr wrap="none" lIns="0" tIns="0" rIns="0" bIns="0" rtlCol="0" anchor="t"/>
          <a:lstStyle/>
          <a:p>
            <a:pPr marL="0" indent="0" algn="l">
              <a:lnSpc>
                <a:spcPts val="3800"/>
              </a:lnSpc>
              <a:buNone/>
            </a:pPr>
            <a:r>
              <a:rPr lang="en-US" sz="3050" dirty="0">
                <a:solidFill>
                  <a:srgbClr val="1B1B27"/>
                </a:solidFill>
                <a:latin typeface="Inter Medium" pitchFamily="34" charset="0"/>
                <a:ea typeface="Inter Medium" pitchFamily="34" charset="-122"/>
                <a:cs typeface="Inter Medium" pitchFamily="34" charset="-120"/>
              </a:rPr>
              <a:t>目的：診断された課題に対し、</a:t>
            </a:r>
            <a:r>
              <a:rPr lang="en-US" sz="3050" dirty="0">
                <a:solidFill>
                  <a:srgbClr val="030303"/>
                </a:solidFill>
                <a:latin typeface="Inter Medium" pitchFamily="34" charset="0"/>
                <a:ea typeface="Inter Medium" pitchFamily="34" charset="-122"/>
                <a:cs typeface="Inter Medium" pitchFamily="34" charset="-120"/>
              </a:rPr>
              <a:t>目標を設定し、必要なケアを立案</a:t>
            </a:r>
            <a:r>
              <a:rPr lang="en-US" sz="3050" dirty="0">
                <a:solidFill>
                  <a:srgbClr val="1B1B27"/>
                </a:solidFill>
                <a:latin typeface="Inter Medium" pitchFamily="34" charset="0"/>
                <a:ea typeface="Inter Medium" pitchFamily="34" charset="-122"/>
                <a:cs typeface="Inter Medium" pitchFamily="34" charset="-120"/>
              </a:rPr>
              <a:t>する</a:t>
            </a:r>
            <a:endParaRPr lang="en-US" sz="3050" dirty="0"/>
          </a:p>
        </p:txBody>
      </p:sp>
      <p:sp>
        <p:nvSpPr>
          <p:cNvPr id="4" name="Shape 2"/>
          <p:cNvSpPr/>
          <p:nvPr/>
        </p:nvSpPr>
        <p:spPr>
          <a:xfrm>
            <a:off x="730091" y="3300644"/>
            <a:ext cx="4316149" cy="2137499"/>
          </a:xfrm>
          <a:prstGeom prst="roundRect">
            <a:avLst>
              <a:gd name="adj" fmla="val 5529"/>
            </a:avLst>
          </a:prstGeom>
          <a:solidFill>
            <a:srgbClr val="FFFFFF">
              <a:alpha val="95000"/>
            </a:srgbClr>
          </a:solidFill>
          <a:ln w="30480">
            <a:solidFill>
              <a:srgbClr val="CCCCCC"/>
            </a:solidFill>
            <a:prstDash val="solid"/>
          </a:ln>
        </p:spPr>
        <p:txBody>
          <a:bodyPr/>
          <a:lstStyle/>
          <a:p>
            <a:endParaRPr lang="ja-JP" altLang="en-US" sz="2400"/>
          </a:p>
        </p:txBody>
      </p:sp>
      <p:sp>
        <p:nvSpPr>
          <p:cNvPr id="5" name="Text 3"/>
          <p:cNvSpPr/>
          <p:nvPr/>
        </p:nvSpPr>
        <p:spPr>
          <a:xfrm>
            <a:off x="1021317" y="3549253"/>
            <a:ext cx="3336569" cy="439680"/>
          </a:xfrm>
          <a:prstGeom prst="rect">
            <a:avLst/>
          </a:prstGeom>
          <a:noFill/>
          <a:ln/>
        </p:spPr>
        <p:txBody>
          <a:bodyPr wrap="none" lIns="0" tIns="0" rIns="0" bIns="0" rtlCol="0" anchor="t"/>
          <a:lstStyle/>
          <a:p>
            <a:pPr marL="0" indent="0" algn="l">
              <a:lnSpc>
                <a:spcPts val="3200"/>
              </a:lnSpc>
              <a:buNone/>
            </a:pPr>
            <a:r>
              <a:rPr lang="en-US" sz="3200" dirty="0">
                <a:solidFill>
                  <a:srgbClr val="030303"/>
                </a:solidFill>
                <a:latin typeface="Inter Medium" pitchFamily="34" charset="0"/>
                <a:ea typeface="Inter Medium" pitchFamily="34" charset="-122"/>
                <a:cs typeface="Inter Medium" pitchFamily="34" charset="-120"/>
              </a:rPr>
              <a:t>目標設定</a:t>
            </a:r>
            <a:endParaRPr lang="en-US" sz="3200" dirty="0"/>
          </a:p>
        </p:txBody>
      </p:sp>
      <p:sp>
        <p:nvSpPr>
          <p:cNvPr id="6" name="Text 4"/>
          <p:cNvSpPr/>
          <p:nvPr/>
        </p:nvSpPr>
        <p:spPr>
          <a:xfrm>
            <a:off x="1021318" y="4113133"/>
            <a:ext cx="3719893" cy="900432"/>
          </a:xfrm>
          <a:prstGeom prst="rect">
            <a:avLst/>
          </a:prstGeom>
          <a:noFill/>
          <a:ln/>
        </p:spPr>
        <p:txBody>
          <a:bodyPr wrap="square" lIns="0" tIns="0" rIns="0" bIns="0" rtlCol="0" anchor="t"/>
          <a:lstStyle/>
          <a:p>
            <a:pPr marL="0" indent="0" algn="l">
              <a:lnSpc>
                <a:spcPts val="3250"/>
              </a:lnSpc>
              <a:buNone/>
            </a:pPr>
            <a:r>
              <a:rPr lang="en-US" sz="2800" dirty="0">
                <a:solidFill>
                  <a:srgbClr val="030303"/>
                </a:solidFill>
                <a:latin typeface="IBM Plex Sans Medium" pitchFamily="34" charset="0"/>
                <a:ea typeface="IBM Plex Sans Medium" pitchFamily="34" charset="-122"/>
                <a:cs typeface="IBM Plex Sans Medium" pitchFamily="34" charset="-120"/>
              </a:rPr>
              <a:t>長期目標・短期目標を設定（SMARTの原則などを意識）</a:t>
            </a:r>
            <a:endParaRPr lang="en-US" sz="2800" dirty="0"/>
          </a:p>
        </p:txBody>
      </p:sp>
      <p:sp>
        <p:nvSpPr>
          <p:cNvPr id="7" name="Shape 5"/>
          <p:cNvSpPr/>
          <p:nvPr/>
        </p:nvSpPr>
        <p:spPr>
          <a:xfrm>
            <a:off x="5207079" y="3300644"/>
            <a:ext cx="4316149" cy="2137499"/>
          </a:xfrm>
          <a:prstGeom prst="roundRect">
            <a:avLst>
              <a:gd name="adj" fmla="val 5529"/>
            </a:avLst>
          </a:prstGeom>
          <a:solidFill>
            <a:srgbClr val="FFFFFF">
              <a:alpha val="95000"/>
            </a:srgbClr>
          </a:solidFill>
          <a:ln w="30480">
            <a:solidFill>
              <a:srgbClr val="CCCCCC"/>
            </a:solidFill>
            <a:prstDash val="solid"/>
          </a:ln>
        </p:spPr>
        <p:txBody>
          <a:bodyPr/>
          <a:lstStyle/>
          <a:p>
            <a:endParaRPr lang="ja-JP" altLang="en-US" sz="2400"/>
          </a:p>
        </p:txBody>
      </p:sp>
      <p:sp>
        <p:nvSpPr>
          <p:cNvPr id="8" name="Text 6"/>
          <p:cNvSpPr/>
          <p:nvPr/>
        </p:nvSpPr>
        <p:spPr>
          <a:xfrm>
            <a:off x="5498305" y="3549253"/>
            <a:ext cx="3336569" cy="439680"/>
          </a:xfrm>
          <a:prstGeom prst="rect">
            <a:avLst/>
          </a:prstGeom>
          <a:noFill/>
          <a:ln/>
        </p:spPr>
        <p:txBody>
          <a:bodyPr wrap="none" lIns="0" tIns="0" rIns="0" bIns="0" rtlCol="0" anchor="t"/>
          <a:lstStyle/>
          <a:p>
            <a:pPr marL="0" indent="0" algn="l">
              <a:lnSpc>
                <a:spcPts val="3200"/>
              </a:lnSpc>
              <a:buNone/>
            </a:pPr>
            <a:r>
              <a:rPr lang="en-US" sz="3200" dirty="0">
                <a:solidFill>
                  <a:srgbClr val="030303"/>
                </a:solidFill>
                <a:latin typeface="Inter Medium" pitchFamily="34" charset="0"/>
                <a:ea typeface="Inter Medium" pitchFamily="34" charset="-122"/>
                <a:cs typeface="Inter Medium" pitchFamily="34" charset="-120"/>
              </a:rPr>
              <a:t>ケア立案</a:t>
            </a:r>
            <a:endParaRPr lang="en-US" sz="3200" dirty="0"/>
          </a:p>
        </p:txBody>
      </p:sp>
      <p:sp>
        <p:nvSpPr>
          <p:cNvPr id="9" name="Text 7"/>
          <p:cNvSpPr/>
          <p:nvPr/>
        </p:nvSpPr>
        <p:spPr>
          <a:xfrm>
            <a:off x="5498306" y="4113133"/>
            <a:ext cx="3719893" cy="900432"/>
          </a:xfrm>
          <a:prstGeom prst="rect">
            <a:avLst/>
          </a:prstGeom>
          <a:noFill/>
          <a:ln/>
        </p:spPr>
        <p:txBody>
          <a:bodyPr wrap="square" lIns="0" tIns="0" rIns="0" bIns="0" rtlCol="0" anchor="t"/>
          <a:lstStyle/>
          <a:p>
            <a:pPr marL="0" indent="0" algn="l">
              <a:lnSpc>
                <a:spcPts val="3250"/>
              </a:lnSpc>
              <a:buNone/>
            </a:pPr>
            <a:r>
              <a:rPr lang="en-US" sz="2800" dirty="0">
                <a:solidFill>
                  <a:srgbClr val="030303"/>
                </a:solidFill>
                <a:latin typeface="IBM Plex Sans Medium" pitchFamily="34" charset="0"/>
                <a:ea typeface="IBM Plex Sans Medium" pitchFamily="34" charset="-122"/>
                <a:cs typeface="IBM Plex Sans Medium" pitchFamily="34" charset="-120"/>
              </a:rPr>
              <a:t>実施内容・方法・優先順位を具体的に決める</a:t>
            </a:r>
            <a:endParaRPr lang="en-US" sz="2800" dirty="0"/>
          </a:p>
        </p:txBody>
      </p:sp>
      <p:sp>
        <p:nvSpPr>
          <p:cNvPr id="10" name="Shape 8"/>
          <p:cNvSpPr/>
          <p:nvPr/>
        </p:nvSpPr>
        <p:spPr>
          <a:xfrm>
            <a:off x="9684068" y="3300644"/>
            <a:ext cx="4316149" cy="2137499"/>
          </a:xfrm>
          <a:prstGeom prst="roundRect">
            <a:avLst>
              <a:gd name="adj" fmla="val 5529"/>
            </a:avLst>
          </a:prstGeom>
          <a:solidFill>
            <a:srgbClr val="FFFFFF">
              <a:alpha val="95000"/>
            </a:srgbClr>
          </a:solidFill>
          <a:ln w="30480">
            <a:solidFill>
              <a:srgbClr val="CCCCCC"/>
            </a:solidFill>
            <a:prstDash val="solid"/>
          </a:ln>
        </p:spPr>
        <p:txBody>
          <a:bodyPr/>
          <a:lstStyle/>
          <a:p>
            <a:endParaRPr lang="ja-JP" altLang="en-US" sz="2400"/>
          </a:p>
        </p:txBody>
      </p:sp>
      <p:sp>
        <p:nvSpPr>
          <p:cNvPr id="11" name="Text 9"/>
          <p:cNvSpPr/>
          <p:nvPr/>
        </p:nvSpPr>
        <p:spPr>
          <a:xfrm>
            <a:off x="9975293" y="3549253"/>
            <a:ext cx="3336569" cy="439680"/>
          </a:xfrm>
          <a:prstGeom prst="rect">
            <a:avLst/>
          </a:prstGeom>
          <a:noFill/>
          <a:ln/>
        </p:spPr>
        <p:txBody>
          <a:bodyPr wrap="none" lIns="0" tIns="0" rIns="0" bIns="0" rtlCol="0" anchor="t"/>
          <a:lstStyle/>
          <a:p>
            <a:pPr marL="0" indent="0" algn="l">
              <a:lnSpc>
                <a:spcPts val="3200"/>
              </a:lnSpc>
              <a:buNone/>
            </a:pPr>
            <a:r>
              <a:rPr lang="en-US" sz="3200" dirty="0">
                <a:solidFill>
                  <a:srgbClr val="030303"/>
                </a:solidFill>
                <a:latin typeface="Inter Medium" pitchFamily="34" charset="0"/>
                <a:ea typeface="Inter Medium" pitchFamily="34" charset="-122"/>
                <a:cs typeface="Inter Medium" pitchFamily="34" charset="-120"/>
              </a:rPr>
              <a:t>個別化</a:t>
            </a:r>
            <a:endParaRPr lang="en-US" sz="3200" dirty="0"/>
          </a:p>
        </p:txBody>
      </p:sp>
      <p:sp>
        <p:nvSpPr>
          <p:cNvPr id="12" name="Text 10"/>
          <p:cNvSpPr/>
          <p:nvPr/>
        </p:nvSpPr>
        <p:spPr>
          <a:xfrm>
            <a:off x="9975294" y="4113133"/>
            <a:ext cx="3719893" cy="900432"/>
          </a:xfrm>
          <a:prstGeom prst="rect">
            <a:avLst/>
          </a:prstGeom>
          <a:noFill/>
          <a:ln/>
        </p:spPr>
        <p:txBody>
          <a:bodyPr wrap="square" lIns="0" tIns="0" rIns="0" bIns="0" rtlCol="0" anchor="t"/>
          <a:lstStyle/>
          <a:p>
            <a:pPr marL="0" indent="0" algn="l">
              <a:lnSpc>
                <a:spcPts val="3250"/>
              </a:lnSpc>
              <a:buNone/>
            </a:pPr>
            <a:r>
              <a:rPr lang="en-US" sz="2800" dirty="0">
                <a:solidFill>
                  <a:srgbClr val="030303"/>
                </a:solidFill>
                <a:latin typeface="IBM Plex Sans Medium" pitchFamily="34" charset="0"/>
                <a:ea typeface="IBM Plex Sans Medium" pitchFamily="34" charset="-122"/>
                <a:cs typeface="IBM Plex Sans Medium" pitchFamily="34" charset="-120"/>
              </a:rPr>
              <a:t>対象者の意向や生活背景も考慮する</a:t>
            </a:r>
            <a:endParaRPr lang="en-US" sz="2800" dirty="0"/>
          </a:p>
        </p:txBody>
      </p:sp>
      <p:sp>
        <p:nvSpPr>
          <p:cNvPr id="13" name="Shape 11"/>
          <p:cNvSpPr/>
          <p:nvPr/>
        </p:nvSpPr>
        <p:spPr>
          <a:xfrm>
            <a:off x="730091" y="5532000"/>
            <a:ext cx="13482298" cy="1646039"/>
          </a:xfrm>
          <a:prstGeom prst="roundRect">
            <a:avLst>
              <a:gd name="adj" fmla="val 7180"/>
            </a:avLst>
          </a:prstGeom>
          <a:solidFill>
            <a:srgbClr val="B6D6FC"/>
          </a:solidFill>
          <a:ln/>
        </p:spPr>
        <p:txBody>
          <a:bodyPr/>
          <a:lstStyle/>
          <a:p>
            <a:endParaRPr lang="ja-JP" altLang="en-US" sz="2400"/>
          </a:p>
        </p:txBody>
      </p:sp>
      <p:pic>
        <p:nvPicPr>
          <p:cNvPr id="14" name="Image 0" descr="preencoded.png"/>
          <p:cNvPicPr>
            <a:picLocks noChangeAspect="1"/>
          </p:cNvPicPr>
          <p:nvPr/>
        </p:nvPicPr>
        <p:blipFill>
          <a:blip r:embed="rId3"/>
          <a:stretch>
            <a:fillRect/>
          </a:stretch>
        </p:blipFill>
        <p:spPr>
          <a:xfrm>
            <a:off x="990837" y="5934432"/>
            <a:ext cx="351667" cy="281385"/>
          </a:xfrm>
          <a:prstGeom prst="rect">
            <a:avLst/>
          </a:prstGeom>
        </p:spPr>
      </p:pic>
      <p:sp>
        <p:nvSpPr>
          <p:cNvPr id="15" name="Text 12"/>
          <p:cNvSpPr/>
          <p:nvPr/>
        </p:nvSpPr>
        <p:spPr>
          <a:xfrm>
            <a:off x="1577459" y="5857875"/>
            <a:ext cx="12347925" cy="900432"/>
          </a:xfrm>
          <a:prstGeom prst="rect">
            <a:avLst/>
          </a:prstGeom>
          <a:noFill/>
          <a:ln/>
        </p:spPr>
        <p:txBody>
          <a:bodyPr wrap="square" lIns="0" tIns="0" rIns="0" bIns="0" rtlCol="0" anchor="t"/>
          <a:lstStyle/>
          <a:p>
            <a:pPr marL="0" indent="0" algn="l">
              <a:lnSpc>
                <a:spcPts val="3250"/>
              </a:lnSpc>
              <a:buNone/>
            </a:pPr>
            <a:r>
              <a:rPr lang="en-US" sz="2800" dirty="0">
                <a:solidFill>
                  <a:srgbClr val="000000"/>
                </a:solidFill>
                <a:latin typeface="IBM Plex Sans Medium" pitchFamily="34" charset="0"/>
                <a:ea typeface="IBM Plex Sans Medium" pitchFamily="34" charset="-122"/>
                <a:cs typeface="IBM Plex Sans Medium" pitchFamily="34" charset="-120"/>
              </a:rPr>
              <a:t>SMARTの原則：Specific（具体的）、Measurable（測定可能）、Achievable（達成可能）、Relevant（関連性）、Time-bound（期限付き）</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 16">
    <p:spTree>
      <p:nvGrpSpPr>
        <p:cNvPr id="1" name=""/>
        <p:cNvGrpSpPr/>
        <p:nvPr/>
      </p:nvGrpSpPr>
      <p:grpSpPr>
        <a:xfrm>
          <a:off x="0" y="0"/>
          <a:ext cx="0" cy="0"/>
          <a:chOff x="0" y="0"/>
          <a:chExt cx="0" cy="0"/>
        </a:xfrm>
      </p:grpSpPr>
      <p:sp>
        <p:nvSpPr>
          <p:cNvPr id="2" name="Text 0"/>
          <p:cNvSpPr/>
          <p:nvPr/>
        </p:nvSpPr>
        <p:spPr>
          <a:xfrm>
            <a:off x="487425" y="398632"/>
            <a:ext cx="5110162" cy="638770"/>
          </a:xfrm>
          <a:prstGeom prst="rect">
            <a:avLst/>
          </a:prstGeom>
          <a:noFill/>
          <a:ln/>
        </p:spPr>
        <p:txBody>
          <a:bodyPr wrap="none" lIns="0" tIns="0" rIns="0" bIns="0" rtlCol="0" anchor="t"/>
          <a:lstStyle/>
          <a:p>
            <a:pPr marL="0" indent="0" algn="l">
              <a:lnSpc>
                <a:spcPts val="5000"/>
              </a:lnSpc>
              <a:buNone/>
            </a:pPr>
            <a:r>
              <a:rPr lang="en-US" sz="4800" dirty="0">
                <a:solidFill>
                  <a:srgbClr val="1B1B27"/>
                </a:solidFill>
                <a:latin typeface="Inter Medium" pitchFamily="34" charset="0"/>
                <a:ea typeface="Inter Medium" pitchFamily="34" charset="-122"/>
                <a:cs typeface="Inter Medium" pitchFamily="34" charset="-120"/>
              </a:rPr>
              <a:t>看護実施</a:t>
            </a:r>
            <a:endParaRPr lang="en-US" sz="4800" dirty="0"/>
          </a:p>
        </p:txBody>
      </p:sp>
      <p:sp>
        <p:nvSpPr>
          <p:cNvPr id="3" name="Text 1"/>
          <p:cNvSpPr/>
          <p:nvPr/>
        </p:nvSpPr>
        <p:spPr>
          <a:xfrm>
            <a:off x="487425" y="1241712"/>
            <a:ext cx="13091416" cy="766286"/>
          </a:xfrm>
          <a:prstGeom prst="rect">
            <a:avLst/>
          </a:prstGeom>
          <a:noFill/>
          <a:ln/>
        </p:spPr>
        <p:txBody>
          <a:bodyPr wrap="square" lIns="0" tIns="0" rIns="0" bIns="0" rtlCol="0" anchor="t"/>
          <a:lstStyle/>
          <a:p>
            <a:pPr marL="0" indent="0" algn="l">
              <a:lnSpc>
                <a:spcPts val="3000"/>
              </a:lnSpc>
              <a:buNone/>
            </a:pPr>
            <a:r>
              <a:rPr lang="en-US" sz="3600" dirty="0">
                <a:solidFill>
                  <a:srgbClr val="1B1B27"/>
                </a:solidFill>
                <a:latin typeface="Inter Medium" pitchFamily="34" charset="0"/>
                <a:ea typeface="Inter Medium" pitchFamily="34" charset="-122"/>
                <a:cs typeface="Inter Medium" pitchFamily="34" charset="-120"/>
              </a:rPr>
              <a:t>目的：立てた看護計画に基づいて、</a:t>
            </a:r>
            <a:r>
              <a:rPr lang="en-US" sz="3600" dirty="0">
                <a:solidFill>
                  <a:srgbClr val="030303"/>
                </a:solidFill>
                <a:latin typeface="Inter Medium" pitchFamily="34" charset="0"/>
                <a:ea typeface="Inter Medium" pitchFamily="34" charset="-122"/>
                <a:cs typeface="Inter Medium" pitchFamily="34" charset="-120"/>
              </a:rPr>
              <a:t>実際のケアを行う</a:t>
            </a:r>
            <a:endParaRPr lang="en-US" sz="3600" dirty="0"/>
          </a:p>
        </p:txBody>
      </p:sp>
      <p:sp>
        <p:nvSpPr>
          <p:cNvPr id="4" name="Text 2"/>
          <p:cNvSpPr/>
          <p:nvPr/>
        </p:nvSpPr>
        <p:spPr>
          <a:xfrm>
            <a:off x="518994" y="2329696"/>
            <a:ext cx="2555081" cy="319326"/>
          </a:xfrm>
          <a:prstGeom prst="rect">
            <a:avLst/>
          </a:prstGeom>
          <a:noFill/>
          <a:ln/>
        </p:spPr>
        <p:txBody>
          <a:bodyPr wrap="none" lIns="0" tIns="0" rIns="0" bIns="0" rtlCol="0" anchor="t"/>
          <a:lstStyle/>
          <a:p>
            <a:pPr marL="0" indent="0" algn="l">
              <a:lnSpc>
                <a:spcPts val="2500"/>
              </a:lnSpc>
              <a:buNone/>
            </a:pPr>
            <a:r>
              <a:rPr lang="en-US" sz="3600" dirty="0">
                <a:solidFill>
                  <a:srgbClr val="1B1B27"/>
                </a:solidFill>
                <a:latin typeface="Inter Medium" pitchFamily="34" charset="0"/>
                <a:ea typeface="Inter Medium" pitchFamily="34" charset="-122"/>
                <a:cs typeface="Inter Medium" pitchFamily="34" charset="-120"/>
              </a:rPr>
              <a:t>内容</a:t>
            </a:r>
            <a:endParaRPr lang="en-US" sz="3600" dirty="0"/>
          </a:p>
        </p:txBody>
      </p:sp>
      <p:sp>
        <p:nvSpPr>
          <p:cNvPr id="5" name="Text 3"/>
          <p:cNvSpPr/>
          <p:nvPr/>
        </p:nvSpPr>
        <p:spPr>
          <a:xfrm>
            <a:off x="518994" y="2853333"/>
            <a:ext cx="6493550" cy="327065"/>
          </a:xfrm>
          <a:prstGeom prst="rect">
            <a:avLst/>
          </a:prstGeom>
          <a:noFill/>
          <a:ln/>
        </p:spPr>
        <p:txBody>
          <a:bodyPr wrap="none" lIns="0" tIns="0" rIns="0" bIns="0" rtlCol="0" anchor="t"/>
          <a:lstStyle/>
          <a:p>
            <a:pPr marL="342900" indent="-342900" algn="l">
              <a:lnSpc>
                <a:spcPts val="2550"/>
              </a:lnSpc>
              <a:buSzPct val="100000"/>
              <a:buChar char="•"/>
            </a:pPr>
            <a:r>
              <a:rPr lang="en-US" sz="2800" dirty="0" err="1">
                <a:solidFill>
                  <a:srgbClr val="030303"/>
                </a:solidFill>
                <a:latin typeface="IBM Plex Sans Medium" pitchFamily="34" charset="0"/>
                <a:ea typeface="IBM Plex Sans Medium" pitchFamily="34" charset="-122"/>
                <a:cs typeface="IBM Plex Sans Medium" pitchFamily="34" charset="-120"/>
              </a:rPr>
              <a:t>身体的ケア、精神的サポート</a:t>
            </a:r>
            <a:r>
              <a:rPr lang="en-US" sz="2800" dirty="0">
                <a:solidFill>
                  <a:srgbClr val="030303"/>
                </a:solidFill>
                <a:latin typeface="IBM Plex Sans Medium" pitchFamily="34" charset="0"/>
                <a:ea typeface="IBM Plex Sans Medium" pitchFamily="34" charset="-122"/>
                <a:cs typeface="IBM Plex Sans Medium" pitchFamily="34" charset="-120"/>
              </a:rPr>
              <a:t>、</a:t>
            </a:r>
          </a:p>
          <a:p>
            <a:pPr algn="l">
              <a:lnSpc>
                <a:spcPts val="2550"/>
              </a:lnSpc>
              <a:buSzPct val="100000"/>
            </a:pPr>
            <a:r>
              <a:rPr lang="en-US" sz="2800" dirty="0" err="1">
                <a:solidFill>
                  <a:srgbClr val="030303"/>
                </a:solidFill>
                <a:latin typeface="IBM Plex Sans Medium" pitchFamily="34" charset="0"/>
                <a:ea typeface="IBM Plex Sans Medium" pitchFamily="34" charset="-122"/>
                <a:cs typeface="IBM Plex Sans Medium" pitchFamily="34" charset="-120"/>
              </a:rPr>
              <a:t>生活支援など多岐にわたる</a:t>
            </a:r>
            <a:endParaRPr lang="en-US" sz="2800" dirty="0"/>
          </a:p>
        </p:txBody>
      </p:sp>
      <p:sp>
        <p:nvSpPr>
          <p:cNvPr id="6" name="Text 4"/>
          <p:cNvSpPr/>
          <p:nvPr/>
        </p:nvSpPr>
        <p:spPr>
          <a:xfrm>
            <a:off x="518994" y="3926205"/>
            <a:ext cx="6493550" cy="327065"/>
          </a:xfrm>
          <a:prstGeom prst="rect">
            <a:avLst/>
          </a:prstGeom>
          <a:noFill/>
          <a:ln/>
        </p:spPr>
        <p:txBody>
          <a:bodyPr wrap="none" lIns="0" tIns="0" rIns="0" bIns="0" rtlCol="0" anchor="t"/>
          <a:lstStyle/>
          <a:p>
            <a:pPr marL="342900" indent="-342900" algn="l">
              <a:lnSpc>
                <a:spcPts val="2550"/>
              </a:lnSpc>
              <a:buSzPct val="100000"/>
              <a:buChar char="•"/>
            </a:pPr>
            <a:r>
              <a:rPr lang="en-US" sz="2800" dirty="0" err="1">
                <a:solidFill>
                  <a:srgbClr val="030303"/>
                </a:solidFill>
                <a:latin typeface="IBM Plex Sans Medium" pitchFamily="34" charset="0"/>
                <a:ea typeface="IBM Plex Sans Medium" pitchFamily="34" charset="-122"/>
                <a:cs typeface="IBM Plex Sans Medium" pitchFamily="34" charset="-120"/>
              </a:rPr>
              <a:t>実施しながら、対象者の反応を観察</a:t>
            </a:r>
            <a:r>
              <a:rPr lang="ja-JP" altLang="en-US" sz="2800" dirty="0">
                <a:solidFill>
                  <a:srgbClr val="030303"/>
                </a:solidFill>
                <a:latin typeface="IBM Plex Sans Medium" pitchFamily="34" charset="0"/>
                <a:ea typeface="IBM Plex Sans Medium" pitchFamily="34" charset="-122"/>
                <a:cs typeface="IBM Plex Sans Medium" pitchFamily="34" charset="-120"/>
              </a:rPr>
              <a:t>、</a:t>
            </a:r>
            <a:endParaRPr lang="en-US" sz="2800" dirty="0">
              <a:solidFill>
                <a:srgbClr val="030303"/>
              </a:solidFill>
              <a:latin typeface="IBM Plex Sans Medium" pitchFamily="34" charset="0"/>
              <a:ea typeface="IBM Plex Sans Medium" pitchFamily="34" charset="-122"/>
              <a:cs typeface="IBM Plex Sans Medium" pitchFamily="34" charset="-120"/>
            </a:endParaRPr>
          </a:p>
          <a:p>
            <a:pPr algn="l">
              <a:lnSpc>
                <a:spcPts val="2550"/>
              </a:lnSpc>
              <a:buSzPct val="100000"/>
            </a:pPr>
            <a:r>
              <a:rPr lang="en-US" sz="2800" dirty="0" err="1">
                <a:solidFill>
                  <a:srgbClr val="030303"/>
                </a:solidFill>
                <a:latin typeface="IBM Plex Sans Medium" pitchFamily="34" charset="0"/>
                <a:ea typeface="IBM Plex Sans Medium" pitchFamily="34" charset="-122"/>
                <a:cs typeface="IBM Plex Sans Medium" pitchFamily="34" charset="-120"/>
              </a:rPr>
              <a:t>記録する</a:t>
            </a:r>
            <a:endParaRPr lang="en-US" sz="2800" dirty="0"/>
          </a:p>
        </p:txBody>
      </p:sp>
      <p:sp>
        <p:nvSpPr>
          <p:cNvPr id="7" name="Shape 5"/>
          <p:cNvSpPr/>
          <p:nvPr/>
        </p:nvSpPr>
        <p:spPr>
          <a:xfrm>
            <a:off x="7617857" y="2137113"/>
            <a:ext cx="6493550" cy="1274564"/>
          </a:xfrm>
          <a:prstGeom prst="roundRect">
            <a:avLst>
              <a:gd name="adj" fmla="val 6736"/>
            </a:avLst>
          </a:prstGeom>
          <a:solidFill>
            <a:srgbClr val="E6E6E6"/>
          </a:solidFill>
          <a:ln w="7620">
            <a:solidFill>
              <a:srgbClr val="CCCCCC"/>
            </a:solidFill>
            <a:prstDash val="solid"/>
          </a:ln>
        </p:spPr>
        <p:txBody>
          <a:bodyPr/>
          <a:lstStyle/>
          <a:p>
            <a:endParaRPr lang="ja-JP" altLang="en-US" sz="2400"/>
          </a:p>
        </p:txBody>
      </p:sp>
      <p:sp>
        <p:nvSpPr>
          <p:cNvPr id="8" name="Text 6"/>
          <p:cNvSpPr/>
          <p:nvPr/>
        </p:nvSpPr>
        <p:spPr>
          <a:xfrm>
            <a:off x="7829788" y="2349044"/>
            <a:ext cx="2555081" cy="319326"/>
          </a:xfrm>
          <a:prstGeom prst="rect">
            <a:avLst/>
          </a:prstGeom>
          <a:noFill/>
          <a:ln/>
        </p:spPr>
        <p:txBody>
          <a:bodyPr wrap="none" lIns="0" tIns="0" rIns="0" bIns="0" rtlCol="0" anchor="t"/>
          <a:lstStyle/>
          <a:p>
            <a:pPr marL="0" indent="0" algn="l">
              <a:lnSpc>
                <a:spcPts val="2500"/>
              </a:lnSpc>
              <a:buNone/>
            </a:pPr>
            <a:r>
              <a:rPr lang="en-US" sz="3200" b="1" dirty="0">
                <a:solidFill>
                  <a:srgbClr val="FF0000"/>
                </a:solidFill>
                <a:latin typeface="Inter Medium" pitchFamily="34" charset="0"/>
                <a:ea typeface="Inter Medium" pitchFamily="34" charset="-122"/>
                <a:cs typeface="Inter Medium" pitchFamily="34" charset="-120"/>
              </a:rPr>
              <a:t>身体的ケア</a:t>
            </a:r>
            <a:endParaRPr lang="en-US" sz="3200" b="1" dirty="0">
              <a:solidFill>
                <a:srgbClr val="FF0000"/>
              </a:solidFill>
            </a:endParaRPr>
          </a:p>
        </p:txBody>
      </p:sp>
      <p:sp>
        <p:nvSpPr>
          <p:cNvPr id="9" name="Text 7"/>
          <p:cNvSpPr/>
          <p:nvPr/>
        </p:nvSpPr>
        <p:spPr>
          <a:xfrm>
            <a:off x="7829788" y="2872681"/>
            <a:ext cx="6069687" cy="327065"/>
          </a:xfrm>
          <a:prstGeom prst="rect">
            <a:avLst/>
          </a:prstGeom>
          <a:noFill/>
          <a:ln/>
        </p:spPr>
        <p:txBody>
          <a:bodyPr wrap="none" lIns="0" tIns="0" rIns="0" bIns="0" rtlCol="0" anchor="t"/>
          <a:lstStyle/>
          <a:p>
            <a:pPr marL="0" indent="0" algn="l">
              <a:lnSpc>
                <a:spcPts val="2550"/>
              </a:lnSpc>
              <a:buNone/>
            </a:pPr>
            <a:r>
              <a:rPr lang="en-US" sz="2800" dirty="0">
                <a:solidFill>
                  <a:srgbClr val="030303"/>
                </a:solidFill>
                <a:latin typeface="IBM Plex Sans Medium" pitchFamily="34" charset="0"/>
                <a:ea typeface="IBM Plex Sans Medium" pitchFamily="34" charset="-122"/>
                <a:cs typeface="IBM Plex Sans Medium" pitchFamily="34" charset="-120"/>
              </a:rPr>
              <a:t>清潔援助、食事介助、排泄援助など</a:t>
            </a:r>
            <a:endParaRPr lang="en-US" sz="2800" dirty="0"/>
          </a:p>
        </p:txBody>
      </p:sp>
      <p:sp>
        <p:nvSpPr>
          <p:cNvPr id="10" name="Shape 8"/>
          <p:cNvSpPr/>
          <p:nvPr/>
        </p:nvSpPr>
        <p:spPr>
          <a:xfrm>
            <a:off x="7617857" y="3615988"/>
            <a:ext cx="6493550" cy="1274564"/>
          </a:xfrm>
          <a:prstGeom prst="roundRect">
            <a:avLst>
              <a:gd name="adj" fmla="val 6736"/>
            </a:avLst>
          </a:prstGeom>
          <a:solidFill>
            <a:srgbClr val="E6E6E6"/>
          </a:solidFill>
          <a:ln w="7620">
            <a:solidFill>
              <a:srgbClr val="CCCCCC"/>
            </a:solidFill>
            <a:prstDash val="solid"/>
          </a:ln>
        </p:spPr>
        <p:txBody>
          <a:bodyPr/>
          <a:lstStyle/>
          <a:p>
            <a:endParaRPr lang="ja-JP" altLang="en-US" sz="2400"/>
          </a:p>
        </p:txBody>
      </p:sp>
      <p:sp>
        <p:nvSpPr>
          <p:cNvPr id="11" name="Text 9"/>
          <p:cNvSpPr/>
          <p:nvPr/>
        </p:nvSpPr>
        <p:spPr>
          <a:xfrm>
            <a:off x="7829788" y="3827920"/>
            <a:ext cx="2555081" cy="319326"/>
          </a:xfrm>
          <a:prstGeom prst="rect">
            <a:avLst/>
          </a:prstGeom>
          <a:noFill/>
          <a:ln/>
        </p:spPr>
        <p:txBody>
          <a:bodyPr wrap="none" lIns="0" tIns="0" rIns="0" bIns="0" rtlCol="0" anchor="t"/>
          <a:lstStyle/>
          <a:p>
            <a:pPr marL="0" indent="0" algn="l">
              <a:lnSpc>
                <a:spcPts val="2500"/>
              </a:lnSpc>
              <a:buNone/>
            </a:pPr>
            <a:r>
              <a:rPr lang="en-US" sz="3200" b="1" dirty="0">
                <a:solidFill>
                  <a:srgbClr val="FF0000"/>
                </a:solidFill>
                <a:latin typeface="Inter Medium" pitchFamily="34" charset="0"/>
                <a:ea typeface="Inter Medium" pitchFamily="34" charset="-122"/>
                <a:cs typeface="Inter Medium" pitchFamily="34" charset="-120"/>
              </a:rPr>
              <a:t>精神的サポート</a:t>
            </a:r>
            <a:endParaRPr lang="en-US" sz="3200" b="1" dirty="0">
              <a:solidFill>
                <a:srgbClr val="FF0000"/>
              </a:solidFill>
            </a:endParaRPr>
          </a:p>
        </p:txBody>
      </p:sp>
      <p:sp>
        <p:nvSpPr>
          <p:cNvPr id="12" name="Text 10"/>
          <p:cNvSpPr/>
          <p:nvPr/>
        </p:nvSpPr>
        <p:spPr>
          <a:xfrm>
            <a:off x="7829788" y="4351556"/>
            <a:ext cx="6069687" cy="327065"/>
          </a:xfrm>
          <a:prstGeom prst="rect">
            <a:avLst/>
          </a:prstGeom>
          <a:noFill/>
          <a:ln/>
        </p:spPr>
        <p:txBody>
          <a:bodyPr wrap="none" lIns="0" tIns="0" rIns="0" bIns="0" rtlCol="0" anchor="t"/>
          <a:lstStyle/>
          <a:p>
            <a:pPr marL="0" indent="0" algn="l">
              <a:lnSpc>
                <a:spcPts val="2550"/>
              </a:lnSpc>
              <a:buNone/>
            </a:pPr>
            <a:r>
              <a:rPr lang="en-US" sz="2800" dirty="0">
                <a:solidFill>
                  <a:srgbClr val="030303"/>
                </a:solidFill>
                <a:latin typeface="IBM Plex Sans Medium" pitchFamily="34" charset="0"/>
                <a:ea typeface="IBM Plex Sans Medium" pitchFamily="34" charset="-122"/>
                <a:cs typeface="IBM Plex Sans Medium" pitchFamily="34" charset="-120"/>
              </a:rPr>
              <a:t>傾聴、共感、不安の軽減など</a:t>
            </a:r>
            <a:endParaRPr lang="en-US" sz="2800" dirty="0"/>
          </a:p>
        </p:txBody>
      </p:sp>
      <p:sp>
        <p:nvSpPr>
          <p:cNvPr id="13" name="Shape 11"/>
          <p:cNvSpPr/>
          <p:nvPr/>
        </p:nvSpPr>
        <p:spPr>
          <a:xfrm>
            <a:off x="7617857" y="5094864"/>
            <a:ext cx="6493550" cy="1274564"/>
          </a:xfrm>
          <a:prstGeom prst="roundRect">
            <a:avLst>
              <a:gd name="adj" fmla="val 6736"/>
            </a:avLst>
          </a:prstGeom>
          <a:solidFill>
            <a:srgbClr val="E6E6E6"/>
          </a:solidFill>
          <a:ln w="7620">
            <a:solidFill>
              <a:srgbClr val="CCCCCC"/>
            </a:solidFill>
            <a:prstDash val="solid"/>
          </a:ln>
        </p:spPr>
        <p:txBody>
          <a:bodyPr/>
          <a:lstStyle/>
          <a:p>
            <a:endParaRPr lang="ja-JP" altLang="en-US" sz="2400"/>
          </a:p>
        </p:txBody>
      </p:sp>
      <p:sp>
        <p:nvSpPr>
          <p:cNvPr id="14" name="Text 12"/>
          <p:cNvSpPr/>
          <p:nvPr/>
        </p:nvSpPr>
        <p:spPr>
          <a:xfrm>
            <a:off x="7829788" y="5306795"/>
            <a:ext cx="2555081" cy="319326"/>
          </a:xfrm>
          <a:prstGeom prst="rect">
            <a:avLst/>
          </a:prstGeom>
          <a:noFill/>
          <a:ln/>
        </p:spPr>
        <p:txBody>
          <a:bodyPr wrap="none" lIns="0" tIns="0" rIns="0" bIns="0" rtlCol="0" anchor="t"/>
          <a:lstStyle/>
          <a:p>
            <a:pPr marL="0" indent="0" algn="l">
              <a:lnSpc>
                <a:spcPts val="2500"/>
              </a:lnSpc>
              <a:buNone/>
            </a:pPr>
            <a:r>
              <a:rPr lang="en-US" sz="3200" b="1" dirty="0">
                <a:solidFill>
                  <a:srgbClr val="FF0000"/>
                </a:solidFill>
                <a:latin typeface="Inter Medium" pitchFamily="34" charset="0"/>
                <a:ea typeface="Inter Medium" pitchFamily="34" charset="-122"/>
                <a:cs typeface="Inter Medium" pitchFamily="34" charset="-120"/>
              </a:rPr>
              <a:t>生活支援</a:t>
            </a:r>
            <a:endParaRPr lang="en-US" sz="3200" b="1" dirty="0">
              <a:solidFill>
                <a:srgbClr val="FF0000"/>
              </a:solidFill>
            </a:endParaRPr>
          </a:p>
        </p:txBody>
      </p:sp>
      <p:sp>
        <p:nvSpPr>
          <p:cNvPr id="15" name="Text 13"/>
          <p:cNvSpPr/>
          <p:nvPr/>
        </p:nvSpPr>
        <p:spPr>
          <a:xfrm>
            <a:off x="7829788" y="5830432"/>
            <a:ext cx="6069687" cy="327065"/>
          </a:xfrm>
          <a:prstGeom prst="rect">
            <a:avLst/>
          </a:prstGeom>
          <a:noFill/>
          <a:ln/>
        </p:spPr>
        <p:txBody>
          <a:bodyPr wrap="none" lIns="0" tIns="0" rIns="0" bIns="0" rtlCol="0" anchor="t"/>
          <a:lstStyle/>
          <a:p>
            <a:pPr marL="0" indent="0" algn="l">
              <a:lnSpc>
                <a:spcPts val="2550"/>
              </a:lnSpc>
              <a:buNone/>
            </a:pPr>
            <a:r>
              <a:rPr lang="en-US" sz="2800" dirty="0">
                <a:solidFill>
                  <a:srgbClr val="030303"/>
                </a:solidFill>
                <a:latin typeface="IBM Plex Sans Medium" pitchFamily="34" charset="0"/>
                <a:ea typeface="IBM Plex Sans Medium" pitchFamily="34" charset="-122"/>
                <a:cs typeface="IBM Plex Sans Medium" pitchFamily="34" charset="-120"/>
              </a:rPr>
              <a:t>環境調整、日常生活動作の援助など</a:t>
            </a:r>
            <a:endParaRPr lang="en-US" sz="2800" dirty="0"/>
          </a:p>
        </p:txBody>
      </p:sp>
      <p:sp>
        <p:nvSpPr>
          <p:cNvPr id="16" name="Shape 14"/>
          <p:cNvSpPr/>
          <p:nvPr/>
        </p:nvSpPr>
        <p:spPr>
          <a:xfrm>
            <a:off x="7617857" y="6573739"/>
            <a:ext cx="6493550" cy="1274564"/>
          </a:xfrm>
          <a:prstGeom prst="roundRect">
            <a:avLst>
              <a:gd name="adj" fmla="val 6736"/>
            </a:avLst>
          </a:prstGeom>
          <a:solidFill>
            <a:srgbClr val="E6E6E6"/>
          </a:solidFill>
          <a:ln w="7620">
            <a:solidFill>
              <a:srgbClr val="CCCCCC"/>
            </a:solidFill>
            <a:prstDash val="solid"/>
          </a:ln>
        </p:spPr>
        <p:txBody>
          <a:bodyPr/>
          <a:lstStyle/>
          <a:p>
            <a:endParaRPr lang="ja-JP" altLang="en-US" sz="2400"/>
          </a:p>
        </p:txBody>
      </p:sp>
      <p:sp>
        <p:nvSpPr>
          <p:cNvPr id="17" name="Text 15"/>
          <p:cNvSpPr/>
          <p:nvPr/>
        </p:nvSpPr>
        <p:spPr>
          <a:xfrm>
            <a:off x="7829788" y="6785670"/>
            <a:ext cx="2555081" cy="319326"/>
          </a:xfrm>
          <a:prstGeom prst="rect">
            <a:avLst/>
          </a:prstGeom>
          <a:noFill/>
          <a:ln/>
        </p:spPr>
        <p:txBody>
          <a:bodyPr wrap="none" lIns="0" tIns="0" rIns="0" bIns="0" rtlCol="0" anchor="t"/>
          <a:lstStyle/>
          <a:p>
            <a:pPr marL="0" indent="0" algn="l">
              <a:lnSpc>
                <a:spcPts val="2500"/>
              </a:lnSpc>
              <a:buNone/>
            </a:pPr>
            <a:r>
              <a:rPr lang="en-US" sz="3200" b="1" dirty="0">
                <a:solidFill>
                  <a:srgbClr val="FF0000"/>
                </a:solidFill>
                <a:latin typeface="Inter Medium" pitchFamily="34" charset="0"/>
                <a:ea typeface="Inter Medium" pitchFamily="34" charset="-122"/>
                <a:cs typeface="Inter Medium" pitchFamily="34" charset="-120"/>
              </a:rPr>
              <a:t>教育的支援</a:t>
            </a:r>
            <a:endParaRPr lang="en-US" sz="3200" b="1" dirty="0">
              <a:solidFill>
                <a:srgbClr val="FF0000"/>
              </a:solidFill>
            </a:endParaRPr>
          </a:p>
        </p:txBody>
      </p:sp>
      <p:sp>
        <p:nvSpPr>
          <p:cNvPr id="18" name="Text 16"/>
          <p:cNvSpPr/>
          <p:nvPr/>
        </p:nvSpPr>
        <p:spPr>
          <a:xfrm>
            <a:off x="7829788" y="7309307"/>
            <a:ext cx="6069687" cy="327065"/>
          </a:xfrm>
          <a:prstGeom prst="rect">
            <a:avLst/>
          </a:prstGeom>
          <a:noFill/>
          <a:ln/>
        </p:spPr>
        <p:txBody>
          <a:bodyPr wrap="none" lIns="0" tIns="0" rIns="0" bIns="0" rtlCol="0" anchor="t"/>
          <a:lstStyle/>
          <a:p>
            <a:pPr marL="0" indent="0" algn="l">
              <a:lnSpc>
                <a:spcPts val="2550"/>
              </a:lnSpc>
              <a:buNone/>
            </a:pPr>
            <a:r>
              <a:rPr lang="en-US" sz="2800" dirty="0">
                <a:solidFill>
                  <a:srgbClr val="030303"/>
                </a:solidFill>
                <a:latin typeface="IBM Plex Sans Medium" pitchFamily="34" charset="0"/>
                <a:ea typeface="IBM Plex Sans Medium" pitchFamily="34" charset="-122"/>
                <a:cs typeface="IBM Plex Sans Medium" pitchFamily="34" charset="-120"/>
              </a:rPr>
              <a:t>セルフケア指導、健康教育など</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 17">
    <p:spTree>
      <p:nvGrpSpPr>
        <p:cNvPr id="1" name=""/>
        <p:cNvGrpSpPr/>
        <p:nvPr/>
      </p:nvGrpSpPr>
      <p:grpSpPr>
        <a:xfrm>
          <a:off x="0" y="0"/>
          <a:ext cx="0" cy="0"/>
          <a:chOff x="0" y="0"/>
          <a:chExt cx="0" cy="0"/>
        </a:xfrm>
      </p:grpSpPr>
      <p:sp>
        <p:nvSpPr>
          <p:cNvPr id="2" name="Text 0"/>
          <p:cNvSpPr/>
          <p:nvPr/>
        </p:nvSpPr>
        <p:spPr>
          <a:xfrm>
            <a:off x="843677" y="828556"/>
            <a:ext cx="7533203" cy="941546"/>
          </a:xfrm>
          <a:prstGeom prst="rect">
            <a:avLst/>
          </a:prstGeom>
          <a:noFill/>
          <a:ln/>
        </p:spPr>
        <p:txBody>
          <a:bodyPr wrap="none" lIns="0" tIns="0" rIns="0" bIns="0" rtlCol="0" anchor="t"/>
          <a:lstStyle/>
          <a:p>
            <a:pPr marL="0" indent="0" algn="l">
              <a:lnSpc>
                <a:spcPts val="7400"/>
              </a:lnSpc>
              <a:buNone/>
            </a:pPr>
            <a:r>
              <a:rPr lang="en-US" sz="5900" dirty="0">
                <a:solidFill>
                  <a:srgbClr val="1B1B27"/>
                </a:solidFill>
                <a:latin typeface="Inter Medium" pitchFamily="34" charset="0"/>
                <a:ea typeface="Inter Medium" pitchFamily="34" charset="-122"/>
                <a:cs typeface="Inter Medium" pitchFamily="34" charset="-120"/>
              </a:rPr>
              <a:t>看護評価</a:t>
            </a:r>
            <a:endParaRPr lang="en-US" sz="5900" dirty="0"/>
          </a:p>
        </p:txBody>
      </p:sp>
      <p:sp>
        <p:nvSpPr>
          <p:cNvPr id="3" name="Text 1"/>
          <p:cNvSpPr/>
          <p:nvPr/>
        </p:nvSpPr>
        <p:spPr>
          <a:xfrm>
            <a:off x="843677" y="2222063"/>
            <a:ext cx="12943046" cy="1129903"/>
          </a:xfrm>
          <a:prstGeom prst="rect">
            <a:avLst/>
          </a:prstGeom>
          <a:noFill/>
          <a:ln/>
        </p:spPr>
        <p:txBody>
          <a:bodyPr wrap="square" lIns="0" tIns="0" rIns="0" bIns="0" rtlCol="0" anchor="t"/>
          <a:lstStyle/>
          <a:p>
            <a:pPr marL="0" indent="0" algn="l">
              <a:lnSpc>
                <a:spcPts val="4400"/>
              </a:lnSpc>
              <a:buNone/>
            </a:pPr>
            <a:r>
              <a:rPr lang="en-US" sz="3550" dirty="0">
                <a:solidFill>
                  <a:srgbClr val="1B1B27"/>
                </a:solidFill>
                <a:latin typeface="Inter Medium" pitchFamily="34" charset="0"/>
                <a:ea typeface="Inter Medium" pitchFamily="34" charset="-122"/>
                <a:cs typeface="Inter Medium" pitchFamily="34" charset="-120"/>
              </a:rPr>
              <a:t>目的：実施したケアの結果として、</a:t>
            </a:r>
            <a:r>
              <a:rPr lang="en-US" sz="3550" dirty="0">
                <a:solidFill>
                  <a:srgbClr val="030303"/>
                </a:solidFill>
                <a:latin typeface="Inter Medium" pitchFamily="34" charset="0"/>
                <a:ea typeface="Inter Medium" pitchFamily="34" charset="-122"/>
                <a:cs typeface="Inter Medium" pitchFamily="34" charset="-120"/>
              </a:rPr>
              <a:t>目標が達成されたかを確認</a:t>
            </a:r>
            <a:r>
              <a:rPr lang="en-US" sz="3550" dirty="0">
                <a:solidFill>
                  <a:srgbClr val="1B1B27"/>
                </a:solidFill>
                <a:latin typeface="Inter Medium" pitchFamily="34" charset="0"/>
                <a:ea typeface="Inter Medium" pitchFamily="34" charset="-122"/>
                <a:cs typeface="Inter Medium" pitchFamily="34" charset="-120"/>
              </a:rPr>
              <a:t>する</a:t>
            </a:r>
            <a:endParaRPr lang="en-US" sz="3550" dirty="0"/>
          </a:p>
        </p:txBody>
      </p:sp>
      <p:sp>
        <p:nvSpPr>
          <p:cNvPr id="4" name="Shape 2"/>
          <p:cNvSpPr/>
          <p:nvPr/>
        </p:nvSpPr>
        <p:spPr>
          <a:xfrm>
            <a:off x="843677" y="3803928"/>
            <a:ext cx="4113490" cy="2776538"/>
          </a:xfrm>
          <a:prstGeom prst="roundRect">
            <a:avLst>
              <a:gd name="adj" fmla="val 4558"/>
            </a:avLst>
          </a:prstGeom>
          <a:solidFill>
            <a:srgbClr val="FFFFFF">
              <a:alpha val="95000"/>
            </a:srgbClr>
          </a:solidFill>
          <a:ln w="38100">
            <a:solidFill>
              <a:srgbClr val="CCCCCC"/>
            </a:solidFill>
            <a:prstDash val="solid"/>
          </a:ln>
        </p:spPr>
        <p:txBody>
          <a:bodyPr/>
          <a:lstStyle/>
          <a:p>
            <a:endParaRPr lang="ja-JP" altLang="en-US" sz="2000"/>
          </a:p>
        </p:txBody>
      </p:sp>
      <p:sp>
        <p:nvSpPr>
          <p:cNvPr id="5" name="Text 3"/>
          <p:cNvSpPr/>
          <p:nvPr/>
        </p:nvSpPr>
        <p:spPr>
          <a:xfrm>
            <a:off x="1183005" y="4143256"/>
            <a:ext cx="3434834" cy="470892"/>
          </a:xfrm>
          <a:prstGeom prst="rect">
            <a:avLst/>
          </a:prstGeom>
          <a:noFill/>
          <a:ln/>
        </p:spPr>
        <p:txBody>
          <a:bodyPr wrap="none" lIns="0" tIns="0" rIns="0" bIns="0" rtlCol="0" anchor="t"/>
          <a:lstStyle/>
          <a:p>
            <a:pPr marL="0" indent="0" algn="l">
              <a:lnSpc>
                <a:spcPts val="3700"/>
              </a:lnSpc>
              <a:buNone/>
            </a:pPr>
            <a:r>
              <a:rPr lang="en-US" sz="3200" b="1" dirty="0">
                <a:solidFill>
                  <a:srgbClr val="FF0000"/>
                </a:solidFill>
                <a:latin typeface="Inter Medium" pitchFamily="34" charset="0"/>
                <a:ea typeface="Inter Medium" pitchFamily="34" charset="-122"/>
                <a:cs typeface="Inter Medium" pitchFamily="34" charset="-120"/>
              </a:rPr>
              <a:t>評価のタイミング</a:t>
            </a:r>
            <a:endParaRPr lang="en-US" sz="3200" b="1" dirty="0">
              <a:solidFill>
                <a:srgbClr val="FF0000"/>
              </a:solidFill>
            </a:endParaRPr>
          </a:p>
        </p:txBody>
      </p:sp>
      <p:sp>
        <p:nvSpPr>
          <p:cNvPr id="6" name="Text 4"/>
          <p:cNvSpPr/>
          <p:nvPr/>
        </p:nvSpPr>
        <p:spPr>
          <a:xfrm>
            <a:off x="1183005" y="4794885"/>
            <a:ext cx="3434834" cy="1446252"/>
          </a:xfrm>
          <a:prstGeom prst="rect">
            <a:avLst/>
          </a:prstGeom>
          <a:noFill/>
          <a:ln/>
        </p:spPr>
        <p:txBody>
          <a:bodyPr wrap="square" lIns="0" tIns="0" rIns="0" bIns="0" rtlCol="0" anchor="t"/>
          <a:lstStyle/>
          <a:p>
            <a:pPr marL="0" indent="0" algn="l">
              <a:lnSpc>
                <a:spcPts val="3750"/>
              </a:lnSpc>
              <a:buNone/>
            </a:pPr>
            <a:r>
              <a:rPr lang="en-US" sz="2400" dirty="0">
                <a:solidFill>
                  <a:srgbClr val="030303"/>
                </a:solidFill>
                <a:latin typeface="IBM Plex Sans Medium" pitchFamily="34" charset="0"/>
                <a:ea typeface="IBM Plex Sans Medium" pitchFamily="34" charset="-122"/>
                <a:cs typeface="IBM Plex Sans Medium" pitchFamily="34" charset="-120"/>
              </a:rPr>
              <a:t>適切なタイミングで評価する（短期・長期目標に応じて）</a:t>
            </a:r>
            <a:endParaRPr lang="en-US" sz="2400" dirty="0"/>
          </a:p>
        </p:txBody>
      </p:sp>
      <p:sp>
        <p:nvSpPr>
          <p:cNvPr id="7" name="Shape 5"/>
          <p:cNvSpPr/>
          <p:nvPr/>
        </p:nvSpPr>
        <p:spPr>
          <a:xfrm>
            <a:off x="5258395" y="3803928"/>
            <a:ext cx="4113490" cy="2776538"/>
          </a:xfrm>
          <a:prstGeom prst="roundRect">
            <a:avLst>
              <a:gd name="adj" fmla="val 4558"/>
            </a:avLst>
          </a:prstGeom>
          <a:solidFill>
            <a:srgbClr val="FFFFFF">
              <a:alpha val="95000"/>
            </a:srgbClr>
          </a:solidFill>
          <a:ln w="38100">
            <a:solidFill>
              <a:srgbClr val="CCCCCC"/>
            </a:solidFill>
            <a:prstDash val="solid"/>
          </a:ln>
        </p:spPr>
        <p:txBody>
          <a:bodyPr/>
          <a:lstStyle/>
          <a:p>
            <a:endParaRPr lang="ja-JP" altLang="en-US" sz="2000"/>
          </a:p>
        </p:txBody>
      </p:sp>
      <p:sp>
        <p:nvSpPr>
          <p:cNvPr id="8" name="Text 6"/>
          <p:cNvSpPr/>
          <p:nvPr/>
        </p:nvSpPr>
        <p:spPr>
          <a:xfrm>
            <a:off x="5597723" y="4143256"/>
            <a:ext cx="3434834" cy="470892"/>
          </a:xfrm>
          <a:prstGeom prst="rect">
            <a:avLst/>
          </a:prstGeom>
          <a:noFill/>
          <a:ln/>
        </p:spPr>
        <p:txBody>
          <a:bodyPr wrap="none" lIns="0" tIns="0" rIns="0" bIns="0" rtlCol="0" anchor="t"/>
          <a:lstStyle/>
          <a:p>
            <a:pPr marL="0" indent="0" algn="l">
              <a:lnSpc>
                <a:spcPts val="3700"/>
              </a:lnSpc>
              <a:buNone/>
            </a:pPr>
            <a:r>
              <a:rPr lang="en-US" sz="3200" b="1" dirty="0">
                <a:solidFill>
                  <a:srgbClr val="FF0000"/>
                </a:solidFill>
                <a:latin typeface="Inter Medium" pitchFamily="34" charset="0"/>
                <a:ea typeface="Inter Medium" pitchFamily="34" charset="-122"/>
                <a:cs typeface="Inter Medium" pitchFamily="34" charset="-120"/>
              </a:rPr>
              <a:t>評価の視点</a:t>
            </a:r>
            <a:endParaRPr lang="en-US" sz="3200" b="1" dirty="0">
              <a:solidFill>
                <a:srgbClr val="FF0000"/>
              </a:solidFill>
            </a:endParaRPr>
          </a:p>
        </p:txBody>
      </p:sp>
      <p:sp>
        <p:nvSpPr>
          <p:cNvPr id="9" name="Text 7"/>
          <p:cNvSpPr/>
          <p:nvPr/>
        </p:nvSpPr>
        <p:spPr>
          <a:xfrm>
            <a:off x="5597723" y="4794885"/>
            <a:ext cx="3434834" cy="964168"/>
          </a:xfrm>
          <a:prstGeom prst="rect">
            <a:avLst/>
          </a:prstGeom>
          <a:noFill/>
          <a:ln/>
        </p:spPr>
        <p:txBody>
          <a:bodyPr wrap="square" lIns="0" tIns="0" rIns="0" bIns="0" rtlCol="0" anchor="t"/>
          <a:lstStyle/>
          <a:p>
            <a:pPr marL="0" indent="0" algn="l">
              <a:lnSpc>
                <a:spcPts val="3750"/>
              </a:lnSpc>
              <a:buNone/>
            </a:pPr>
            <a:r>
              <a:rPr lang="en-US" sz="2400" dirty="0">
                <a:solidFill>
                  <a:srgbClr val="030303"/>
                </a:solidFill>
                <a:latin typeface="IBM Plex Sans Medium" pitchFamily="34" charset="0"/>
                <a:ea typeface="IBM Plex Sans Medium" pitchFamily="34" charset="-122"/>
                <a:cs typeface="IBM Plex Sans Medium" pitchFamily="34" charset="-120"/>
              </a:rPr>
              <a:t>目標の達成度、対象者の反応、新たな問題の有無</a:t>
            </a:r>
            <a:endParaRPr lang="en-US" sz="2400" dirty="0"/>
          </a:p>
        </p:txBody>
      </p:sp>
      <p:sp>
        <p:nvSpPr>
          <p:cNvPr id="10" name="Shape 8"/>
          <p:cNvSpPr/>
          <p:nvPr/>
        </p:nvSpPr>
        <p:spPr>
          <a:xfrm>
            <a:off x="9673114" y="3803928"/>
            <a:ext cx="4113609" cy="2776538"/>
          </a:xfrm>
          <a:prstGeom prst="roundRect">
            <a:avLst>
              <a:gd name="adj" fmla="val 4558"/>
            </a:avLst>
          </a:prstGeom>
          <a:solidFill>
            <a:srgbClr val="FFFFFF">
              <a:alpha val="95000"/>
            </a:srgbClr>
          </a:solidFill>
          <a:ln w="38100">
            <a:solidFill>
              <a:srgbClr val="CCCCCC"/>
            </a:solidFill>
            <a:prstDash val="solid"/>
          </a:ln>
        </p:spPr>
        <p:txBody>
          <a:bodyPr/>
          <a:lstStyle/>
          <a:p>
            <a:endParaRPr lang="ja-JP" altLang="en-US" sz="2000"/>
          </a:p>
        </p:txBody>
      </p:sp>
      <p:sp>
        <p:nvSpPr>
          <p:cNvPr id="11" name="Text 9"/>
          <p:cNvSpPr/>
          <p:nvPr/>
        </p:nvSpPr>
        <p:spPr>
          <a:xfrm>
            <a:off x="10012442" y="4143256"/>
            <a:ext cx="3434953" cy="470892"/>
          </a:xfrm>
          <a:prstGeom prst="rect">
            <a:avLst/>
          </a:prstGeom>
          <a:noFill/>
          <a:ln/>
        </p:spPr>
        <p:txBody>
          <a:bodyPr wrap="none" lIns="0" tIns="0" rIns="0" bIns="0" rtlCol="0" anchor="t"/>
          <a:lstStyle/>
          <a:p>
            <a:pPr marL="0" indent="0" algn="l">
              <a:lnSpc>
                <a:spcPts val="3700"/>
              </a:lnSpc>
              <a:buNone/>
            </a:pPr>
            <a:r>
              <a:rPr lang="en-US" sz="3200" b="1" dirty="0">
                <a:solidFill>
                  <a:srgbClr val="FF0000"/>
                </a:solidFill>
                <a:latin typeface="Inter Medium" pitchFamily="34" charset="0"/>
                <a:ea typeface="Inter Medium" pitchFamily="34" charset="-122"/>
                <a:cs typeface="Inter Medium" pitchFamily="34" charset="-120"/>
              </a:rPr>
              <a:t>計画の修正</a:t>
            </a:r>
            <a:endParaRPr lang="en-US" sz="3200" b="1" dirty="0">
              <a:solidFill>
                <a:srgbClr val="FF0000"/>
              </a:solidFill>
            </a:endParaRPr>
          </a:p>
        </p:txBody>
      </p:sp>
      <p:sp>
        <p:nvSpPr>
          <p:cNvPr id="12" name="Text 10"/>
          <p:cNvSpPr/>
          <p:nvPr/>
        </p:nvSpPr>
        <p:spPr>
          <a:xfrm>
            <a:off x="10012442" y="4794885"/>
            <a:ext cx="3434953" cy="964168"/>
          </a:xfrm>
          <a:prstGeom prst="rect">
            <a:avLst/>
          </a:prstGeom>
          <a:noFill/>
          <a:ln/>
        </p:spPr>
        <p:txBody>
          <a:bodyPr wrap="square" lIns="0" tIns="0" rIns="0" bIns="0" rtlCol="0" anchor="t"/>
          <a:lstStyle/>
          <a:p>
            <a:pPr marL="0" indent="0" algn="l">
              <a:lnSpc>
                <a:spcPts val="3750"/>
              </a:lnSpc>
              <a:buNone/>
            </a:pPr>
            <a:r>
              <a:rPr lang="en-US" sz="2400" dirty="0">
                <a:solidFill>
                  <a:srgbClr val="030303"/>
                </a:solidFill>
                <a:latin typeface="IBM Plex Sans Medium" pitchFamily="34" charset="0"/>
                <a:ea typeface="IBM Plex Sans Medium" pitchFamily="34" charset="-122"/>
                <a:cs typeface="IBM Plex Sans Medium" pitchFamily="34" charset="-120"/>
              </a:rPr>
              <a:t>未達成の場合は、原因を分析し、計画を見直す</a:t>
            </a:r>
            <a:endParaRPr lang="en-US" sz="2400" dirty="0"/>
          </a:p>
        </p:txBody>
      </p:sp>
      <p:sp>
        <p:nvSpPr>
          <p:cNvPr id="13" name="Text 11"/>
          <p:cNvSpPr/>
          <p:nvPr/>
        </p:nvSpPr>
        <p:spPr>
          <a:xfrm>
            <a:off x="843677" y="6919436"/>
            <a:ext cx="12943046" cy="482084"/>
          </a:xfrm>
          <a:prstGeom prst="rect">
            <a:avLst/>
          </a:prstGeom>
          <a:noFill/>
          <a:ln/>
        </p:spPr>
        <p:txBody>
          <a:bodyPr wrap="none" lIns="0" tIns="0" rIns="0" bIns="0" rtlCol="0" anchor="t"/>
          <a:lstStyle/>
          <a:p>
            <a:pPr marL="0" indent="0" algn="l">
              <a:lnSpc>
                <a:spcPts val="3750"/>
              </a:lnSpc>
              <a:buNone/>
            </a:pPr>
            <a:r>
              <a:rPr lang="en-US" sz="2800" dirty="0">
                <a:solidFill>
                  <a:srgbClr val="030303"/>
                </a:solidFill>
                <a:latin typeface="IBM Plex Sans Medium" pitchFamily="34" charset="0"/>
                <a:ea typeface="IBM Plex Sans Medium" pitchFamily="34" charset="-122"/>
                <a:cs typeface="IBM Plex Sans Medium" pitchFamily="34" charset="-120"/>
              </a:rPr>
              <a:t>評価の例：「痛みの訴えが減少した」「排泄パターンが安定した」など</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 18">
    <p:spTree>
      <p:nvGrpSpPr>
        <p:cNvPr id="1" name=""/>
        <p:cNvGrpSpPr/>
        <p:nvPr/>
      </p:nvGrpSpPr>
      <p:grpSpPr>
        <a:xfrm>
          <a:off x="0" y="0"/>
          <a:ext cx="0" cy="0"/>
          <a:chOff x="0" y="0"/>
          <a:chExt cx="0" cy="0"/>
        </a:xfrm>
      </p:grpSpPr>
      <p:sp>
        <p:nvSpPr>
          <p:cNvPr id="2" name="Text 0"/>
          <p:cNvSpPr/>
          <p:nvPr/>
        </p:nvSpPr>
        <p:spPr>
          <a:xfrm>
            <a:off x="412994" y="693376"/>
            <a:ext cx="4995029" cy="624245"/>
          </a:xfrm>
          <a:prstGeom prst="rect">
            <a:avLst/>
          </a:prstGeom>
          <a:noFill/>
          <a:ln/>
        </p:spPr>
        <p:txBody>
          <a:bodyPr wrap="none" lIns="0" tIns="0" rIns="0" bIns="0" rtlCol="0" anchor="t"/>
          <a:lstStyle/>
          <a:p>
            <a:pPr marL="0" indent="0" algn="l">
              <a:lnSpc>
                <a:spcPts val="4900"/>
              </a:lnSpc>
              <a:buNone/>
            </a:pPr>
            <a:r>
              <a:rPr lang="en-US" sz="4800" dirty="0">
                <a:solidFill>
                  <a:srgbClr val="1B1B27"/>
                </a:solidFill>
                <a:latin typeface="Inter Medium" pitchFamily="34" charset="0"/>
                <a:ea typeface="Inter Medium" pitchFamily="34" charset="-122"/>
                <a:cs typeface="Inter Medium" pitchFamily="34" charset="-120"/>
              </a:rPr>
              <a:t>記録</a:t>
            </a:r>
            <a:endParaRPr lang="en-US" sz="4800" dirty="0"/>
          </a:p>
        </p:txBody>
      </p:sp>
      <p:sp>
        <p:nvSpPr>
          <p:cNvPr id="3" name="Text 1"/>
          <p:cNvSpPr/>
          <p:nvPr/>
        </p:nvSpPr>
        <p:spPr>
          <a:xfrm>
            <a:off x="413054" y="1448738"/>
            <a:ext cx="12673318" cy="749141"/>
          </a:xfrm>
          <a:prstGeom prst="rect">
            <a:avLst/>
          </a:prstGeom>
          <a:noFill/>
          <a:ln/>
        </p:spPr>
        <p:txBody>
          <a:bodyPr wrap="square" lIns="0" tIns="0" rIns="0" bIns="0" rtlCol="0" anchor="t"/>
          <a:lstStyle/>
          <a:p>
            <a:pPr marL="0" indent="0" algn="l">
              <a:lnSpc>
                <a:spcPts val="2900"/>
              </a:lnSpc>
              <a:buNone/>
            </a:pPr>
            <a:r>
              <a:rPr lang="en-US" sz="3600" dirty="0">
                <a:solidFill>
                  <a:srgbClr val="1B1B27"/>
                </a:solidFill>
                <a:latin typeface="Inter Medium" pitchFamily="34" charset="0"/>
                <a:ea typeface="Inter Medium" pitchFamily="34" charset="-122"/>
                <a:cs typeface="Inter Medium" pitchFamily="34" charset="-120"/>
              </a:rPr>
              <a:t>目的：ケアの根拠と実践内容を</a:t>
            </a:r>
            <a:r>
              <a:rPr lang="en-US" sz="3600" dirty="0">
                <a:solidFill>
                  <a:srgbClr val="030303"/>
                </a:solidFill>
                <a:latin typeface="Inter Medium" pitchFamily="34" charset="0"/>
                <a:ea typeface="Inter Medium" pitchFamily="34" charset="-122"/>
                <a:cs typeface="Inter Medium" pitchFamily="34" charset="-120"/>
              </a:rPr>
              <a:t>文章で明確に残す</a:t>
            </a:r>
            <a:r>
              <a:rPr lang="en-US" sz="3600" dirty="0">
                <a:solidFill>
                  <a:srgbClr val="1B1B27"/>
                </a:solidFill>
                <a:latin typeface="Inter Medium" pitchFamily="34" charset="0"/>
                <a:ea typeface="Inter Medium" pitchFamily="34" charset="-122"/>
                <a:cs typeface="Inter Medium" pitchFamily="34" charset="-120"/>
              </a:rPr>
              <a:t>こと</a:t>
            </a:r>
            <a:endParaRPr lang="en-US" sz="3600" dirty="0"/>
          </a:p>
        </p:txBody>
      </p:sp>
      <p:sp>
        <p:nvSpPr>
          <p:cNvPr id="4" name="Text 2"/>
          <p:cNvSpPr/>
          <p:nvPr/>
        </p:nvSpPr>
        <p:spPr>
          <a:xfrm>
            <a:off x="559356" y="2626043"/>
            <a:ext cx="2497455" cy="312182"/>
          </a:xfrm>
          <a:prstGeom prst="rect">
            <a:avLst/>
          </a:prstGeom>
          <a:noFill/>
          <a:ln/>
        </p:spPr>
        <p:txBody>
          <a:bodyPr wrap="none" lIns="0" tIns="0" rIns="0" bIns="0" rtlCol="0" anchor="t"/>
          <a:lstStyle/>
          <a:p>
            <a:pPr marL="0" indent="0" algn="l">
              <a:lnSpc>
                <a:spcPts val="2450"/>
              </a:lnSpc>
              <a:buNone/>
            </a:pPr>
            <a:r>
              <a:rPr lang="en-US" sz="3600" b="1" dirty="0">
                <a:solidFill>
                  <a:srgbClr val="FF0000"/>
                </a:solidFill>
                <a:latin typeface="Inter Medium" pitchFamily="34" charset="0"/>
                <a:ea typeface="Inter Medium" pitchFamily="34" charset="-122"/>
                <a:cs typeface="Inter Medium" pitchFamily="34" charset="-120"/>
              </a:rPr>
              <a:t>意義</a:t>
            </a:r>
            <a:endParaRPr lang="en-US" sz="3600" b="1" dirty="0">
              <a:solidFill>
                <a:srgbClr val="FF0000"/>
              </a:solidFill>
            </a:endParaRPr>
          </a:p>
        </p:txBody>
      </p:sp>
      <p:sp>
        <p:nvSpPr>
          <p:cNvPr id="5" name="Text 3"/>
          <p:cNvSpPr/>
          <p:nvPr/>
        </p:nvSpPr>
        <p:spPr>
          <a:xfrm>
            <a:off x="559356" y="3138011"/>
            <a:ext cx="6512123" cy="319564"/>
          </a:xfrm>
          <a:prstGeom prst="rect">
            <a:avLst/>
          </a:prstGeom>
          <a:noFill/>
          <a:ln/>
        </p:spPr>
        <p:txBody>
          <a:bodyPr wrap="none" lIns="0" tIns="0" rIns="0" bIns="0" rtlCol="0" anchor="t"/>
          <a:lstStyle/>
          <a:p>
            <a:pPr marL="342900" indent="-342900" algn="l">
              <a:lnSpc>
                <a:spcPts val="2500"/>
              </a:lnSpc>
              <a:buSzPct val="100000"/>
              <a:buChar char="•"/>
            </a:pPr>
            <a:r>
              <a:rPr lang="en-US" sz="3200" dirty="0">
                <a:solidFill>
                  <a:srgbClr val="030303"/>
                </a:solidFill>
                <a:latin typeface="IBM Plex Sans Medium" pitchFamily="34" charset="0"/>
                <a:ea typeface="IBM Plex Sans Medium" pitchFamily="34" charset="-122"/>
                <a:cs typeface="IBM Plex Sans Medium" pitchFamily="34" charset="-120"/>
              </a:rPr>
              <a:t>情報共有（多職種間・チーム内）</a:t>
            </a:r>
            <a:endParaRPr lang="en-US" sz="3200" dirty="0"/>
          </a:p>
        </p:txBody>
      </p:sp>
      <p:sp>
        <p:nvSpPr>
          <p:cNvPr id="6" name="Text 4"/>
          <p:cNvSpPr/>
          <p:nvPr/>
        </p:nvSpPr>
        <p:spPr>
          <a:xfrm>
            <a:off x="559356" y="3527465"/>
            <a:ext cx="6512123" cy="319564"/>
          </a:xfrm>
          <a:prstGeom prst="rect">
            <a:avLst/>
          </a:prstGeom>
          <a:noFill/>
          <a:ln/>
        </p:spPr>
        <p:txBody>
          <a:bodyPr wrap="none" lIns="0" tIns="0" rIns="0" bIns="0" rtlCol="0" anchor="t"/>
          <a:lstStyle/>
          <a:p>
            <a:pPr marL="342900" indent="-342900" algn="l">
              <a:lnSpc>
                <a:spcPts val="2500"/>
              </a:lnSpc>
              <a:buSzPct val="100000"/>
              <a:buChar char="•"/>
            </a:pPr>
            <a:r>
              <a:rPr lang="en-US" sz="3200" dirty="0" err="1">
                <a:solidFill>
                  <a:srgbClr val="030303"/>
                </a:solidFill>
                <a:latin typeface="IBM Plex Sans Medium" pitchFamily="34" charset="0"/>
                <a:ea typeface="IBM Plex Sans Medium" pitchFamily="34" charset="-122"/>
                <a:cs typeface="IBM Plex Sans Medium" pitchFamily="34" charset="-120"/>
              </a:rPr>
              <a:t>看護の正当性の証明</a:t>
            </a:r>
            <a:endParaRPr lang="en-US" sz="3200" dirty="0">
              <a:solidFill>
                <a:srgbClr val="030303"/>
              </a:solidFill>
              <a:latin typeface="IBM Plex Sans Medium" pitchFamily="34" charset="0"/>
              <a:ea typeface="IBM Plex Sans Medium" pitchFamily="34" charset="-122"/>
              <a:cs typeface="IBM Plex Sans Medium" pitchFamily="34" charset="-120"/>
            </a:endParaRPr>
          </a:p>
          <a:p>
            <a:pPr algn="l">
              <a:lnSpc>
                <a:spcPts val="2500"/>
              </a:lnSpc>
              <a:buSzPct val="100000"/>
            </a:pPr>
            <a:r>
              <a:rPr lang="en-US" sz="3200" dirty="0">
                <a:solidFill>
                  <a:srgbClr val="030303"/>
                </a:solidFill>
                <a:latin typeface="IBM Plex Sans Medium" pitchFamily="34" charset="0"/>
                <a:ea typeface="IBM Plex Sans Medium" pitchFamily="34" charset="-122"/>
                <a:cs typeface="IBM Plex Sans Medium" pitchFamily="34" charset="-120"/>
              </a:rPr>
              <a:t>（医療安全・法的観点）</a:t>
            </a:r>
            <a:endParaRPr lang="en-US" sz="3200" dirty="0"/>
          </a:p>
        </p:txBody>
      </p:sp>
      <p:sp>
        <p:nvSpPr>
          <p:cNvPr id="7" name="Text 5"/>
          <p:cNvSpPr/>
          <p:nvPr/>
        </p:nvSpPr>
        <p:spPr>
          <a:xfrm>
            <a:off x="559356" y="5238869"/>
            <a:ext cx="2497455" cy="312182"/>
          </a:xfrm>
          <a:prstGeom prst="rect">
            <a:avLst/>
          </a:prstGeom>
          <a:noFill/>
          <a:ln/>
        </p:spPr>
        <p:txBody>
          <a:bodyPr wrap="none" lIns="0" tIns="0" rIns="0" bIns="0" rtlCol="0" anchor="t"/>
          <a:lstStyle/>
          <a:p>
            <a:pPr marL="0" indent="0" algn="l">
              <a:lnSpc>
                <a:spcPts val="2450"/>
              </a:lnSpc>
              <a:buNone/>
            </a:pPr>
            <a:r>
              <a:rPr lang="en-US" sz="3600" b="1" dirty="0">
                <a:solidFill>
                  <a:srgbClr val="FF0000"/>
                </a:solidFill>
                <a:latin typeface="Inter Medium" pitchFamily="34" charset="0"/>
                <a:ea typeface="Inter Medium" pitchFamily="34" charset="-122"/>
                <a:cs typeface="Inter Medium" pitchFamily="34" charset="-120"/>
              </a:rPr>
              <a:t>注意点</a:t>
            </a:r>
            <a:endParaRPr lang="en-US" sz="3600" b="1" dirty="0">
              <a:solidFill>
                <a:srgbClr val="FF0000"/>
              </a:solidFill>
            </a:endParaRPr>
          </a:p>
        </p:txBody>
      </p:sp>
      <p:sp>
        <p:nvSpPr>
          <p:cNvPr id="8" name="Text 6"/>
          <p:cNvSpPr/>
          <p:nvPr/>
        </p:nvSpPr>
        <p:spPr>
          <a:xfrm>
            <a:off x="559356" y="5750838"/>
            <a:ext cx="6512123" cy="319564"/>
          </a:xfrm>
          <a:prstGeom prst="rect">
            <a:avLst/>
          </a:prstGeom>
          <a:noFill/>
          <a:ln/>
        </p:spPr>
        <p:txBody>
          <a:bodyPr wrap="none" lIns="0" tIns="0" rIns="0" bIns="0" rtlCol="0" anchor="t"/>
          <a:lstStyle/>
          <a:p>
            <a:pPr marL="0" indent="0" algn="l">
              <a:lnSpc>
                <a:spcPts val="2500"/>
              </a:lnSpc>
              <a:buNone/>
            </a:pPr>
            <a:r>
              <a:rPr lang="en-US" sz="3200" dirty="0" err="1">
                <a:solidFill>
                  <a:srgbClr val="030303"/>
                </a:solidFill>
                <a:latin typeface="IBM Plex Sans Medium" pitchFamily="34" charset="0"/>
                <a:ea typeface="IBM Plex Sans Medium" pitchFamily="34" charset="-122"/>
                <a:cs typeface="IBM Plex Sans Medium" pitchFamily="34" charset="-120"/>
              </a:rPr>
              <a:t>思考過程（なぜその判断に至ったか</a:t>
            </a:r>
            <a:r>
              <a:rPr lang="en-US" sz="3200" dirty="0">
                <a:solidFill>
                  <a:srgbClr val="030303"/>
                </a:solidFill>
                <a:latin typeface="IBM Plex Sans Medium" pitchFamily="34" charset="0"/>
                <a:ea typeface="IBM Plex Sans Medium" pitchFamily="34" charset="-122"/>
                <a:cs typeface="IBM Plex Sans Medium" pitchFamily="34" charset="-120"/>
              </a:rPr>
              <a:t>）</a:t>
            </a:r>
          </a:p>
          <a:p>
            <a:pPr marL="0" indent="0" algn="l">
              <a:lnSpc>
                <a:spcPts val="2500"/>
              </a:lnSpc>
              <a:buNone/>
            </a:pPr>
            <a:r>
              <a:rPr lang="en-US" sz="3200" dirty="0" err="1">
                <a:solidFill>
                  <a:srgbClr val="030303"/>
                </a:solidFill>
                <a:latin typeface="IBM Plex Sans Medium" pitchFamily="34" charset="0"/>
                <a:ea typeface="IBM Plex Sans Medium" pitchFamily="34" charset="-122"/>
                <a:cs typeface="IBM Plex Sans Medium" pitchFamily="34" charset="-120"/>
              </a:rPr>
              <a:t>も記録することが望ましい</a:t>
            </a:r>
            <a:endParaRPr lang="en-US" sz="3200" dirty="0"/>
          </a:p>
        </p:txBody>
      </p:sp>
      <p:sp>
        <p:nvSpPr>
          <p:cNvPr id="9" name="Shape 7"/>
          <p:cNvSpPr/>
          <p:nvPr/>
        </p:nvSpPr>
        <p:spPr>
          <a:xfrm>
            <a:off x="7558921" y="2091214"/>
            <a:ext cx="6512123" cy="2774871"/>
          </a:xfrm>
          <a:prstGeom prst="roundRect">
            <a:avLst>
              <a:gd name="adj" fmla="val 3024"/>
            </a:avLst>
          </a:prstGeom>
          <a:solidFill>
            <a:srgbClr val="FFFFFF">
              <a:alpha val="95000"/>
            </a:srgbClr>
          </a:solidFill>
          <a:ln w="22860">
            <a:solidFill>
              <a:srgbClr val="CCCCCC"/>
            </a:solidFill>
            <a:prstDash val="solid"/>
          </a:ln>
        </p:spPr>
        <p:txBody>
          <a:bodyPr/>
          <a:lstStyle/>
          <a:p>
            <a:endParaRPr lang="ja-JP" altLang="en-US" sz="3600"/>
          </a:p>
        </p:txBody>
      </p:sp>
      <p:sp>
        <p:nvSpPr>
          <p:cNvPr id="10" name="Shape 8"/>
          <p:cNvSpPr/>
          <p:nvPr/>
        </p:nvSpPr>
        <p:spPr>
          <a:xfrm>
            <a:off x="7558921" y="2091214"/>
            <a:ext cx="91440" cy="2774871"/>
          </a:xfrm>
          <a:prstGeom prst="roundRect">
            <a:avLst>
              <a:gd name="adj" fmla="val 91773"/>
            </a:avLst>
          </a:prstGeom>
          <a:solidFill>
            <a:srgbClr val="030303"/>
          </a:solidFill>
          <a:ln/>
        </p:spPr>
        <p:txBody>
          <a:bodyPr/>
          <a:lstStyle/>
          <a:p>
            <a:endParaRPr lang="ja-JP" altLang="en-US" sz="3600"/>
          </a:p>
        </p:txBody>
      </p:sp>
      <p:sp>
        <p:nvSpPr>
          <p:cNvPr id="11" name="Text 9"/>
          <p:cNvSpPr/>
          <p:nvPr/>
        </p:nvSpPr>
        <p:spPr>
          <a:xfrm>
            <a:off x="7873008" y="2313861"/>
            <a:ext cx="2497455" cy="312182"/>
          </a:xfrm>
          <a:prstGeom prst="rect">
            <a:avLst/>
          </a:prstGeom>
          <a:noFill/>
          <a:ln/>
        </p:spPr>
        <p:txBody>
          <a:bodyPr wrap="none" lIns="0" tIns="0" rIns="0" bIns="0" rtlCol="0" anchor="t"/>
          <a:lstStyle/>
          <a:p>
            <a:pPr marL="0" indent="0" algn="l">
              <a:lnSpc>
                <a:spcPts val="2450"/>
              </a:lnSpc>
              <a:buNone/>
            </a:pPr>
            <a:r>
              <a:rPr lang="en-US" sz="3600" b="1" dirty="0">
                <a:solidFill>
                  <a:srgbClr val="FF0000"/>
                </a:solidFill>
                <a:latin typeface="Inter Medium" pitchFamily="34" charset="0"/>
                <a:ea typeface="Inter Medium" pitchFamily="34" charset="-122"/>
                <a:cs typeface="Inter Medium" pitchFamily="34" charset="-120"/>
              </a:rPr>
              <a:t>SOAPの記録法</a:t>
            </a:r>
            <a:endParaRPr lang="en-US" sz="3600" b="1" dirty="0">
              <a:solidFill>
                <a:srgbClr val="FF0000"/>
              </a:solidFill>
            </a:endParaRPr>
          </a:p>
        </p:txBody>
      </p:sp>
      <p:sp>
        <p:nvSpPr>
          <p:cNvPr id="12" name="Text 10"/>
          <p:cNvSpPr/>
          <p:nvPr/>
        </p:nvSpPr>
        <p:spPr>
          <a:xfrm>
            <a:off x="7873008" y="2825830"/>
            <a:ext cx="5975390" cy="319564"/>
          </a:xfrm>
          <a:prstGeom prst="rect">
            <a:avLst/>
          </a:prstGeom>
          <a:noFill/>
          <a:ln/>
        </p:spPr>
        <p:txBody>
          <a:bodyPr wrap="none" lIns="0" tIns="0" rIns="0" bIns="0" rtlCol="0" anchor="t"/>
          <a:lstStyle/>
          <a:p>
            <a:pPr marL="0" indent="0" algn="l">
              <a:lnSpc>
                <a:spcPts val="2500"/>
              </a:lnSpc>
              <a:buNone/>
            </a:pPr>
            <a:r>
              <a:rPr lang="en-US" sz="2800" dirty="0">
                <a:solidFill>
                  <a:srgbClr val="030303"/>
                </a:solidFill>
                <a:latin typeface="IBM Plex Sans Medium" pitchFamily="34" charset="0"/>
                <a:ea typeface="IBM Plex Sans Medium" pitchFamily="34" charset="-122"/>
                <a:cs typeface="IBM Plex Sans Medium" pitchFamily="34" charset="-120"/>
              </a:rPr>
              <a:t>S（主観的データ）</a:t>
            </a:r>
            <a:endParaRPr lang="en-US" sz="2800" dirty="0"/>
          </a:p>
        </p:txBody>
      </p:sp>
      <p:sp>
        <p:nvSpPr>
          <p:cNvPr id="13" name="Text 11"/>
          <p:cNvSpPr/>
          <p:nvPr/>
        </p:nvSpPr>
        <p:spPr>
          <a:xfrm>
            <a:off x="7873008" y="3325178"/>
            <a:ext cx="5975390" cy="319564"/>
          </a:xfrm>
          <a:prstGeom prst="rect">
            <a:avLst/>
          </a:prstGeom>
          <a:noFill/>
          <a:ln/>
        </p:spPr>
        <p:txBody>
          <a:bodyPr wrap="none" lIns="0" tIns="0" rIns="0" bIns="0" rtlCol="0" anchor="t"/>
          <a:lstStyle/>
          <a:p>
            <a:pPr marL="0" indent="0" algn="l">
              <a:lnSpc>
                <a:spcPts val="2500"/>
              </a:lnSpc>
              <a:buNone/>
            </a:pPr>
            <a:r>
              <a:rPr lang="en-US" sz="2800" dirty="0">
                <a:solidFill>
                  <a:srgbClr val="030303"/>
                </a:solidFill>
                <a:latin typeface="IBM Plex Sans Medium" pitchFamily="34" charset="0"/>
                <a:ea typeface="IBM Plex Sans Medium" pitchFamily="34" charset="-122"/>
                <a:cs typeface="IBM Plex Sans Medium" pitchFamily="34" charset="-120"/>
              </a:rPr>
              <a:t>O（客観的データ）</a:t>
            </a:r>
            <a:endParaRPr lang="en-US" sz="2800" dirty="0"/>
          </a:p>
        </p:txBody>
      </p:sp>
      <p:sp>
        <p:nvSpPr>
          <p:cNvPr id="14" name="Text 12"/>
          <p:cNvSpPr/>
          <p:nvPr/>
        </p:nvSpPr>
        <p:spPr>
          <a:xfrm>
            <a:off x="7873008" y="3824526"/>
            <a:ext cx="5975390" cy="319564"/>
          </a:xfrm>
          <a:prstGeom prst="rect">
            <a:avLst/>
          </a:prstGeom>
          <a:noFill/>
          <a:ln/>
        </p:spPr>
        <p:txBody>
          <a:bodyPr wrap="none" lIns="0" tIns="0" rIns="0" bIns="0" rtlCol="0" anchor="t"/>
          <a:lstStyle/>
          <a:p>
            <a:pPr marL="0" indent="0" algn="l">
              <a:lnSpc>
                <a:spcPts val="2500"/>
              </a:lnSpc>
              <a:buNone/>
            </a:pPr>
            <a:r>
              <a:rPr lang="en-US" sz="2800" dirty="0">
                <a:solidFill>
                  <a:srgbClr val="030303"/>
                </a:solidFill>
                <a:latin typeface="IBM Plex Sans Medium" pitchFamily="34" charset="0"/>
                <a:ea typeface="IBM Plex Sans Medium" pitchFamily="34" charset="-122"/>
                <a:cs typeface="IBM Plex Sans Medium" pitchFamily="34" charset="-120"/>
              </a:rPr>
              <a:t>A（アセスメント）</a:t>
            </a:r>
            <a:endParaRPr lang="en-US" sz="2800" dirty="0"/>
          </a:p>
        </p:txBody>
      </p:sp>
      <p:sp>
        <p:nvSpPr>
          <p:cNvPr id="15" name="Text 13"/>
          <p:cNvSpPr/>
          <p:nvPr/>
        </p:nvSpPr>
        <p:spPr>
          <a:xfrm>
            <a:off x="7873008" y="4323874"/>
            <a:ext cx="5975390" cy="319564"/>
          </a:xfrm>
          <a:prstGeom prst="rect">
            <a:avLst/>
          </a:prstGeom>
          <a:noFill/>
          <a:ln/>
        </p:spPr>
        <p:txBody>
          <a:bodyPr wrap="none" lIns="0" tIns="0" rIns="0" bIns="0" rtlCol="0" anchor="t"/>
          <a:lstStyle/>
          <a:p>
            <a:pPr marL="0" indent="0" algn="l">
              <a:lnSpc>
                <a:spcPts val="2500"/>
              </a:lnSpc>
              <a:buNone/>
            </a:pPr>
            <a:r>
              <a:rPr lang="en-US" sz="2800" dirty="0">
                <a:solidFill>
                  <a:srgbClr val="030303"/>
                </a:solidFill>
                <a:latin typeface="IBM Plex Sans Medium" pitchFamily="34" charset="0"/>
                <a:ea typeface="IBM Plex Sans Medium" pitchFamily="34" charset="-122"/>
                <a:cs typeface="IBM Plex Sans Medium" pitchFamily="34" charset="-120"/>
              </a:rPr>
              <a:t>P（計画）</a:t>
            </a:r>
            <a:endParaRPr lang="en-US" sz="2800" dirty="0"/>
          </a:p>
        </p:txBody>
      </p:sp>
      <p:sp>
        <p:nvSpPr>
          <p:cNvPr id="16" name="Shape 14"/>
          <p:cNvSpPr/>
          <p:nvPr/>
        </p:nvSpPr>
        <p:spPr>
          <a:xfrm>
            <a:off x="7558921" y="5065872"/>
            <a:ext cx="6512123" cy="2774871"/>
          </a:xfrm>
          <a:prstGeom prst="roundRect">
            <a:avLst>
              <a:gd name="adj" fmla="val 3024"/>
            </a:avLst>
          </a:prstGeom>
          <a:solidFill>
            <a:srgbClr val="FFFFFF">
              <a:alpha val="95000"/>
            </a:srgbClr>
          </a:solidFill>
          <a:ln w="22860">
            <a:solidFill>
              <a:srgbClr val="CCCCCC"/>
            </a:solidFill>
            <a:prstDash val="solid"/>
          </a:ln>
        </p:spPr>
        <p:txBody>
          <a:bodyPr/>
          <a:lstStyle/>
          <a:p>
            <a:endParaRPr lang="ja-JP" altLang="en-US" sz="3600"/>
          </a:p>
        </p:txBody>
      </p:sp>
      <p:sp>
        <p:nvSpPr>
          <p:cNvPr id="17" name="Shape 15"/>
          <p:cNvSpPr/>
          <p:nvPr/>
        </p:nvSpPr>
        <p:spPr>
          <a:xfrm>
            <a:off x="7558921" y="5065872"/>
            <a:ext cx="91440" cy="2774871"/>
          </a:xfrm>
          <a:prstGeom prst="roundRect">
            <a:avLst>
              <a:gd name="adj" fmla="val 91773"/>
            </a:avLst>
          </a:prstGeom>
          <a:solidFill>
            <a:srgbClr val="030303"/>
          </a:solidFill>
          <a:ln/>
        </p:spPr>
        <p:txBody>
          <a:bodyPr/>
          <a:lstStyle/>
          <a:p>
            <a:endParaRPr lang="ja-JP" altLang="en-US" sz="3600"/>
          </a:p>
        </p:txBody>
      </p:sp>
      <p:sp>
        <p:nvSpPr>
          <p:cNvPr id="18" name="Text 16"/>
          <p:cNvSpPr/>
          <p:nvPr/>
        </p:nvSpPr>
        <p:spPr>
          <a:xfrm>
            <a:off x="7873008" y="5288519"/>
            <a:ext cx="2497455" cy="312182"/>
          </a:xfrm>
          <a:prstGeom prst="rect">
            <a:avLst/>
          </a:prstGeom>
          <a:noFill/>
          <a:ln/>
        </p:spPr>
        <p:txBody>
          <a:bodyPr wrap="none" lIns="0" tIns="0" rIns="0" bIns="0" rtlCol="0" anchor="t"/>
          <a:lstStyle/>
          <a:p>
            <a:pPr marL="0" indent="0" algn="l">
              <a:lnSpc>
                <a:spcPts val="2450"/>
              </a:lnSpc>
              <a:buNone/>
            </a:pPr>
            <a:r>
              <a:rPr lang="en-US" sz="3600" b="1" dirty="0">
                <a:solidFill>
                  <a:srgbClr val="FF0000"/>
                </a:solidFill>
                <a:latin typeface="Inter Medium" pitchFamily="34" charset="0"/>
                <a:ea typeface="Inter Medium" pitchFamily="34" charset="-122"/>
                <a:cs typeface="Inter Medium" pitchFamily="34" charset="-120"/>
              </a:rPr>
              <a:t>記録の原則</a:t>
            </a:r>
            <a:endParaRPr lang="en-US" sz="3600" b="1" dirty="0">
              <a:solidFill>
                <a:srgbClr val="FF0000"/>
              </a:solidFill>
            </a:endParaRPr>
          </a:p>
        </p:txBody>
      </p:sp>
      <p:sp>
        <p:nvSpPr>
          <p:cNvPr id="19" name="Text 17"/>
          <p:cNvSpPr/>
          <p:nvPr/>
        </p:nvSpPr>
        <p:spPr>
          <a:xfrm>
            <a:off x="7873008" y="5800488"/>
            <a:ext cx="5975390" cy="319564"/>
          </a:xfrm>
          <a:prstGeom prst="rect">
            <a:avLst/>
          </a:prstGeom>
          <a:noFill/>
          <a:ln/>
        </p:spPr>
        <p:txBody>
          <a:bodyPr wrap="none" lIns="0" tIns="0" rIns="0" bIns="0" rtlCol="0" anchor="t"/>
          <a:lstStyle/>
          <a:p>
            <a:pPr marL="0" indent="0" algn="l">
              <a:lnSpc>
                <a:spcPts val="2500"/>
              </a:lnSpc>
              <a:buNone/>
            </a:pPr>
            <a:r>
              <a:rPr lang="en-US" sz="2800" dirty="0">
                <a:solidFill>
                  <a:srgbClr val="030303"/>
                </a:solidFill>
                <a:latin typeface="IBM Plex Sans Medium" pitchFamily="34" charset="0"/>
                <a:ea typeface="IBM Plex Sans Medium" pitchFamily="34" charset="-122"/>
                <a:cs typeface="IBM Plex Sans Medium" pitchFamily="34" charset="-120"/>
              </a:rPr>
              <a:t>客観性</a:t>
            </a:r>
            <a:endParaRPr lang="en-US" sz="2800" dirty="0"/>
          </a:p>
        </p:txBody>
      </p:sp>
      <p:sp>
        <p:nvSpPr>
          <p:cNvPr id="20" name="Text 18"/>
          <p:cNvSpPr/>
          <p:nvPr/>
        </p:nvSpPr>
        <p:spPr>
          <a:xfrm>
            <a:off x="7873008" y="6299836"/>
            <a:ext cx="5975390" cy="319564"/>
          </a:xfrm>
          <a:prstGeom prst="rect">
            <a:avLst/>
          </a:prstGeom>
          <a:noFill/>
          <a:ln/>
        </p:spPr>
        <p:txBody>
          <a:bodyPr wrap="none" lIns="0" tIns="0" rIns="0" bIns="0" rtlCol="0" anchor="t"/>
          <a:lstStyle/>
          <a:p>
            <a:pPr marL="0" indent="0" algn="l">
              <a:lnSpc>
                <a:spcPts val="2500"/>
              </a:lnSpc>
              <a:buNone/>
            </a:pPr>
            <a:r>
              <a:rPr lang="en-US" sz="2800" dirty="0">
                <a:solidFill>
                  <a:srgbClr val="030303"/>
                </a:solidFill>
                <a:latin typeface="IBM Plex Sans Medium" pitchFamily="34" charset="0"/>
                <a:ea typeface="IBM Plex Sans Medium" pitchFamily="34" charset="-122"/>
                <a:cs typeface="IBM Plex Sans Medium" pitchFamily="34" charset="-120"/>
              </a:rPr>
              <a:t>簡潔性</a:t>
            </a:r>
            <a:endParaRPr lang="en-US" sz="2800" dirty="0"/>
          </a:p>
        </p:txBody>
      </p:sp>
      <p:sp>
        <p:nvSpPr>
          <p:cNvPr id="21" name="Text 19"/>
          <p:cNvSpPr/>
          <p:nvPr/>
        </p:nvSpPr>
        <p:spPr>
          <a:xfrm>
            <a:off x="7873008" y="6799184"/>
            <a:ext cx="5975390" cy="319564"/>
          </a:xfrm>
          <a:prstGeom prst="rect">
            <a:avLst/>
          </a:prstGeom>
          <a:noFill/>
          <a:ln/>
        </p:spPr>
        <p:txBody>
          <a:bodyPr wrap="none" lIns="0" tIns="0" rIns="0" bIns="0" rtlCol="0" anchor="t"/>
          <a:lstStyle/>
          <a:p>
            <a:pPr marL="0" indent="0" algn="l">
              <a:lnSpc>
                <a:spcPts val="2500"/>
              </a:lnSpc>
              <a:buNone/>
            </a:pPr>
            <a:r>
              <a:rPr lang="en-US" sz="2800" dirty="0">
                <a:solidFill>
                  <a:srgbClr val="030303"/>
                </a:solidFill>
                <a:latin typeface="IBM Plex Sans Medium" pitchFamily="34" charset="0"/>
                <a:ea typeface="IBM Plex Sans Medium" pitchFamily="34" charset="-122"/>
                <a:cs typeface="IBM Plex Sans Medium" pitchFamily="34" charset="-120"/>
              </a:rPr>
              <a:t>正確性</a:t>
            </a:r>
            <a:endParaRPr lang="en-US" sz="2800" dirty="0"/>
          </a:p>
        </p:txBody>
      </p:sp>
      <p:sp>
        <p:nvSpPr>
          <p:cNvPr id="22" name="Text 20"/>
          <p:cNvSpPr/>
          <p:nvPr/>
        </p:nvSpPr>
        <p:spPr>
          <a:xfrm>
            <a:off x="7873008" y="7298532"/>
            <a:ext cx="5975390" cy="319564"/>
          </a:xfrm>
          <a:prstGeom prst="rect">
            <a:avLst/>
          </a:prstGeom>
          <a:noFill/>
          <a:ln/>
        </p:spPr>
        <p:txBody>
          <a:bodyPr wrap="none" lIns="0" tIns="0" rIns="0" bIns="0" rtlCol="0" anchor="t"/>
          <a:lstStyle/>
          <a:p>
            <a:pPr marL="0" indent="0" algn="l">
              <a:lnSpc>
                <a:spcPts val="2500"/>
              </a:lnSpc>
              <a:buNone/>
            </a:pPr>
            <a:r>
              <a:rPr lang="en-US" sz="2800" dirty="0">
                <a:solidFill>
                  <a:srgbClr val="030303"/>
                </a:solidFill>
                <a:latin typeface="IBM Plex Sans Medium" pitchFamily="34" charset="0"/>
                <a:ea typeface="IBM Plex Sans Medium" pitchFamily="34" charset="-122"/>
                <a:cs typeface="IBM Plex Sans Medium" pitchFamily="34" charset="-120"/>
              </a:rPr>
              <a:t>適時性</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 19">
    <p:spTree>
      <p:nvGrpSpPr>
        <p:cNvPr id="1" name=""/>
        <p:cNvGrpSpPr/>
        <p:nvPr/>
      </p:nvGrpSpPr>
      <p:grpSpPr>
        <a:xfrm>
          <a:off x="0" y="0"/>
          <a:ext cx="0" cy="0"/>
          <a:chOff x="0" y="0"/>
          <a:chExt cx="0" cy="0"/>
        </a:xfrm>
      </p:grpSpPr>
      <p:sp>
        <p:nvSpPr>
          <p:cNvPr id="2" name="Text 0"/>
          <p:cNvSpPr/>
          <p:nvPr/>
        </p:nvSpPr>
        <p:spPr>
          <a:xfrm>
            <a:off x="966073" y="1656636"/>
            <a:ext cx="8626316" cy="1078230"/>
          </a:xfrm>
          <a:prstGeom prst="rect">
            <a:avLst/>
          </a:prstGeom>
          <a:noFill/>
          <a:ln/>
        </p:spPr>
        <p:txBody>
          <a:bodyPr wrap="none" lIns="0" tIns="0" rIns="0" bIns="0" rtlCol="0" anchor="t"/>
          <a:lstStyle/>
          <a:p>
            <a:pPr marL="0" indent="0" algn="l">
              <a:lnSpc>
                <a:spcPts val="8450"/>
              </a:lnSpc>
              <a:buNone/>
            </a:pPr>
            <a:r>
              <a:rPr lang="en-US" sz="6750" dirty="0">
                <a:solidFill>
                  <a:srgbClr val="1B1B27"/>
                </a:solidFill>
                <a:latin typeface="Inter Medium" pitchFamily="34" charset="0"/>
                <a:ea typeface="Inter Medium" pitchFamily="34" charset="-122"/>
                <a:cs typeface="Inter Medium" pitchFamily="34" charset="-120"/>
              </a:rPr>
              <a:t>看護過程の実践例</a:t>
            </a:r>
            <a:endParaRPr lang="en-US" sz="6750" dirty="0"/>
          </a:p>
        </p:txBody>
      </p:sp>
      <p:sp>
        <p:nvSpPr>
          <p:cNvPr id="3" name="Text 1"/>
          <p:cNvSpPr/>
          <p:nvPr/>
        </p:nvSpPr>
        <p:spPr>
          <a:xfrm>
            <a:off x="966073" y="3229009"/>
            <a:ext cx="12698254" cy="1655921"/>
          </a:xfrm>
          <a:prstGeom prst="rect">
            <a:avLst/>
          </a:prstGeom>
          <a:noFill/>
          <a:ln/>
        </p:spPr>
        <p:txBody>
          <a:bodyPr wrap="square" lIns="0" tIns="0" rIns="0" bIns="0" rtlCol="0" anchor="t"/>
          <a:lstStyle/>
          <a:p>
            <a:pPr marL="0" indent="0" algn="l">
              <a:lnSpc>
                <a:spcPts val="4300"/>
              </a:lnSpc>
              <a:buNone/>
            </a:pPr>
            <a:r>
              <a:rPr lang="en-US" sz="3200" dirty="0">
                <a:solidFill>
                  <a:srgbClr val="030303"/>
                </a:solidFill>
                <a:latin typeface="IBM Plex Sans Medium" pitchFamily="34" charset="0"/>
                <a:ea typeface="IBM Plex Sans Medium" pitchFamily="34" charset="-122"/>
                <a:cs typeface="IBM Plex Sans Medium" pitchFamily="34" charset="-120"/>
              </a:rPr>
              <a:t>この例では、高齢で独居の糖尿病患者Cさんに対する看護過程を示している。アセスメントから評価までの一連の流れを通じて、Cさんの自己管理能力の向上という目標に向けた看護が展開されている。</a:t>
            </a:r>
            <a:endParaRPr lang="en-US" sz="3200" dirty="0"/>
          </a:p>
        </p:txBody>
      </p:sp>
      <p:sp>
        <p:nvSpPr>
          <p:cNvPr id="4" name="Text 2"/>
          <p:cNvSpPr/>
          <p:nvPr/>
        </p:nvSpPr>
        <p:spPr>
          <a:xfrm>
            <a:off x="966073" y="5273074"/>
            <a:ext cx="12698254" cy="1103948"/>
          </a:xfrm>
          <a:prstGeom prst="rect">
            <a:avLst/>
          </a:prstGeom>
          <a:noFill/>
          <a:ln/>
        </p:spPr>
        <p:txBody>
          <a:bodyPr wrap="square" lIns="0" tIns="0" rIns="0" bIns="0" rtlCol="0" anchor="t"/>
          <a:lstStyle/>
          <a:p>
            <a:pPr marL="0" indent="0" algn="l">
              <a:lnSpc>
                <a:spcPts val="4300"/>
              </a:lnSpc>
              <a:buNone/>
            </a:pPr>
            <a:r>
              <a:rPr lang="en-US" sz="3200" dirty="0">
                <a:solidFill>
                  <a:srgbClr val="030303"/>
                </a:solidFill>
                <a:latin typeface="IBM Plex Sans Medium" pitchFamily="34" charset="0"/>
                <a:ea typeface="IBM Plex Sans Medium" pitchFamily="34" charset="-122"/>
                <a:cs typeface="IBM Plex Sans Medium" pitchFamily="34" charset="-120"/>
              </a:rPr>
              <a:t>看護過程の各ステップは独立したものではなく、常に相互に関連し、必要に応じて修正・再評価されるものである。</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Text 0"/>
          <p:cNvSpPr/>
          <p:nvPr/>
        </p:nvSpPr>
        <p:spPr>
          <a:xfrm>
            <a:off x="846892" y="831771"/>
            <a:ext cx="7561778" cy="945118"/>
          </a:xfrm>
          <a:prstGeom prst="rect">
            <a:avLst/>
          </a:prstGeom>
          <a:noFill/>
          <a:ln/>
        </p:spPr>
        <p:txBody>
          <a:bodyPr wrap="none" lIns="0" tIns="0" rIns="0" bIns="0" rtlCol="0" anchor="t"/>
          <a:lstStyle/>
          <a:p>
            <a:pPr marL="0" indent="0" algn="l">
              <a:lnSpc>
                <a:spcPts val="7400"/>
              </a:lnSpc>
              <a:buNone/>
            </a:pPr>
            <a:r>
              <a:rPr lang="en-US" sz="5950" dirty="0">
                <a:solidFill>
                  <a:srgbClr val="1B1B27"/>
                </a:solidFill>
                <a:latin typeface="Inter Medium" pitchFamily="34" charset="0"/>
                <a:ea typeface="Inter Medium" pitchFamily="34" charset="-122"/>
                <a:cs typeface="Inter Medium" pitchFamily="34" charset="-120"/>
              </a:rPr>
              <a:t>看護の本質とは</a:t>
            </a:r>
            <a:endParaRPr lang="en-US" sz="5950" dirty="0"/>
          </a:p>
        </p:txBody>
      </p:sp>
      <p:sp>
        <p:nvSpPr>
          <p:cNvPr id="3" name="Shape 1"/>
          <p:cNvSpPr/>
          <p:nvPr/>
        </p:nvSpPr>
        <p:spPr>
          <a:xfrm>
            <a:off x="846772" y="1971794"/>
            <a:ext cx="4252249" cy="4265720"/>
          </a:xfrm>
          <a:prstGeom prst="roundRect">
            <a:avLst>
              <a:gd name="adj" fmla="val 3425"/>
            </a:avLst>
          </a:prstGeom>
          <a:solidFill>
            <a:srgbClr val="E6E6E6"/>
          </a:solidFill>
          <a:ln w="15240">
            <a:solidFill>
              <a:srgbClr val="CCCCCC"/>
            </a:solidFill>
            <a:prstDash val="solid"/>
          </a:ln>
        </p:spPr>
        <p:txBody>
          <a:bodyPr/>
          <a:lstStyle/>
          <a:p>
            <a:endParaRPr lang="ja-JP" altLang="en-US" sz="2400"/>
          </a:p>
        </p:txBody>
      </p:sp>
      <p:sp>
        <p:nvSpPr>
          <p:cNvPr id="4" name="Text 2"/>
          <p:cNvSpPr/>
          <p:nvPr/>
        </p:nvSpPr>
        <p:spPr>
          <a:xfrm>
            <a:off x="1164430" y="2289452"/>
            <a:ext cx="3595025" cy="543657"/>
          </a:xfrm>
          <a:prstGeom prst="rect">
            <a:avLst/>
          </a:prstGeom>
          <a:noFill/>
          <a:ln/>
        </p:spPr>
        <p:txBody>
          <a:bodyPr wrap="none" lIns="0" tIns="0" rIns="0" bIns="0" rtlCol="0" anchor="t"/>
          <a:lstStyle/>
          <a:p>
            <a:pPr marL="0" indent="0" algn="l">
              <a:lnSpc>
                <a:spcPts val="3700"/>
              </a:lnSpc>
              <a:buNone/>
            </a:pPr>
            <a:r>
              <a:rPr lang="en-US" sz="3600" b="1" dirty="0">
                <a:solidFill>
                  <a:srgbClr val="FF0000"/>
                </a:solidFill>
                <a:latin typeface="Inter Medium" pitchFamily="34" charset="0"/>
                <a:ea typeface="Inter Medium" pitchFamily="34" charset="-122"/>
                <a:cs typeface="Inter Medium" pitchFamily="34" charset="-120"/>
              </a:rPr>
              <a:t>生活への支援</a:t>
            </a:r>
            <a:endParaRPr lang="en-US" sz="3600" b="1" dirty="0">
              <a:solidFill>
                <a:srgbClr val="FF0000"/>
              </a:solidFill>
            </a:endParaRPr>
          </a:p>
        </p:txBody>
      </p:sp>
      <p:sp>
        <p:nvSpPr>
          <p:cNvPr id="5" name="Text 3"/>
          <p:cNvSpPr/>
          <p:nvPr/>
        </p:nvSpPr>
        <p:spPr>
          <a:xfrm>
            <a:off x="1164430" y="2943581"/>
            <a:ext cx="3595025" cy="2226117"/>
          </a:xfrm>
          <a:prstGeom prst="rect">
            <a:avLst/>
          </a:prstGeom>
          <a:noFill/>
          <a:ln/>
        </p:spPr>
        <p:txBody>
          <a:bodyPr wrap="square" lIns="0" tIns="0" rIns="0" bIns="0" rtlCol="0" anchor="t"/>
          <a:lstStyle/>
          <a:p>
            <a:pPr marL="0" indent="0" algn="l">
              <a:lnSpc>
                <a:spcPts val="3800"/>
              </a:lnSpc>
              <a:buNone/>
            </a:pPr>
            <a:r>
              <a:rPr lang="en-US" sz="2800" dirty="0">
                <a:solidFill>
                  <a:srgbClr val="030303"/>
                </a:solidFill>
                <a:latin typeface="IBM Plex Sans Medium" pitchFamily="34" charset="0"/>
                <a:ea typeface="IBM Plex Sans Medium" pitchFamily="34" charset="-122"/>
                <a:cs typeface="IBM Plex Sans Medium" pitchFamily="34" charset="-120"/>
              </a:rPr>
              <a:t>看護とは、病気や障害の有無にかかわらず、その人の「生活そのもの」に関わる支援である。</a:t>
            </a:r>
            <a:endParaRPr lang="en-US" sz="2800" dirty="0"/>
          </a:p>
        </p:txBody>
      </p:sp>
      <p:sp>
        <p:nvSpPr>
          <p:cNvPr id="6" name="Shape 4"/>
          <p:cNvSpPr/>
          <p:nvPr/>
        </p:nvSpPr>
        <p:spPr>
          <a:xfrm>
            <a:off x="5259705" y="1971794"/>
            <a:ext cx="4252372" cy="4265720"/>
          </a:xfrm>
          <a:prstGeom prst="roundRect">
            <a:avLst>
              <a:gd name="adj" fmla="val 3425"/>
            </a:avLst>
          </a:prstGeom>
          <a:solidFill>
            <a:srgbClr val="E6E6E6"/>
          </a:solidFill>
          <a:ln w="15240">
            <a:solidFill>
              <a:srgbClr val="CCCCCC"/>
            </a:solidFill>
            <a:prstDash val="solid"/>
          </a:ln>
        </p:spPr>
        <p:txBody>
          <a:bodyPr/>
          <a:lstStyle/>
          <a:p>
            <a:endParaRPr lang="ja-JP" altLang="en-US" sz="2400"/>
          </a:p>
        </p:txBody>
      </p:sp>
      <p:sp>
        <p:nvSpPr>
          <p:cNvPr id="7" name="Text 5"/>
          <p:cNvSpPr/>
          <p:nvPr/>
        </p:nvSpPr>
        <p:spPr>
          <a:xfrm>
            <a:off x="5577364" y="2289452"/>
            <a:ext cx="3595148" cy="543657"/>
          </a:xfrm>
          <a:prstGeom prst="rect">
            <a:avLst/>
          </a:prstGeom>
          <a:noFill/>
          <a:ln/>
        </p:spPr>
        <p:txBody>
          <a:bodyPr wrap="none" lIns="0" tIns="0" rIns="0" bIns="0" rtlCol="0" anchor="t"/>
          <a:lstStyle/>
          <a:p>
            <a:pPr marL="0" indent="0" algn="l">
              <a:lnSpc>
                <a:spcPts val="3700"/>
              </a:lnSpc>
              <a:buNone/>
            </a:pPr>
            <a:r>
              <a:rPr lang="en-US" sz="3200" b="1" dirty="0">
                <a:solidFill>
                  <a:srgbClr val="FF0000"/>
                </a:solidFill>
                <a:latin typeface="Inter Medium" pitchFamily="34" charset="0"/>
                <a:ea typeface="Inter Medium" pitchFamily="34" charset="-122"/>
                <a:cs typeface="Inter Medium" pitchFamily="34" charset="-120"/>
              </a:rPr>
              <a:t>その人らしさの尊重</a:t>
            </a:r>
            <a:endParaRPr lang="en-US" sz="3200" b="1" dirty="0">
              <a:solidFill>
                <a:srgbClr val="FF0000"/>
              </a:solidFill>
            </a:endParaRPr>
          </a:p>
        </p:txBody>
      </p:sp>
      <p:sp>
        <p:nvSpPr>
          <p:cNvPr id="8" name="Text 6"/>
          <p:cNvSpPr/>
          <p:nvPr/>
        </p:nvSpPr>
        <p:spPr>
          <a:xfrm>
            <a:off x="5577364" y="2943582"/>
            <a:ext cx="3595148" cy="2782646"/>
          </a:xfrm>
          <a:prstGeom prst="rect">
            <a:avLst/>
          </a:prstGeom>
          <a:noFill/>
          <a:ln/>
        </p:spPr>
        <p:txBody>
          <a:bodyPr wrap="square" lIns="0" tIns="0" rIns="0" bIns="0" rtlCol="0" anchor="t"/>
          <a:lstStyle/>
          <a:p>
            <a:pPr marL="0" indent="0" algn="l">
              <a:lnSpc>
                <a:spcPts val="3800"/>
              </a:lnSpc>
              <a:buNone/>
            </a:pPr>
            <a:r>
              <a:rPr lang="en-US" sz="2800" dirty="0">
                <a:solidFill>
                  <a:srgbClr val="030303"/>
                </a:solidFill>
                <a:latin typeface="IBM Plex Sans Medium" pitchFamily="34" charset="0"/>
                <a:ea typeface="IBM Plex Sans Medium" pitchFamily="34" charset="-122"/>
                <a:cs typeface="IBM Plex Sans Medium" pitchFamily="34" charset="-120"/>
              </a:rPr>
              <a:t>看護の目的は、単に症状を軽減することではなく、「その人らしく生きること」を支えることにある。</a:t>
            </a:r>
            <a:endParaRPr lang="en-US" sz="2800" dirty="0"/>
          </a:p>
        </p:txBody>
      </p:sp>
      <p:sp>
        <p:nvSpPr>
          <p:cNvPr id="9" name="Shape 7"/>
          <p:cNvSpPr/>
          <p:nvPr/>
        </p:nvSpPr>
        <p:spPr>
          <a:xfrm>
            <a:off x="9672756" y="1971794"/>
            <a:ext cx="4252249" cy="4265720"/>
          </a:xfrm>
          <a:prstGeom prst="roundRect">
            <a:avLst>
              <a:gd name="adj" fmla="val 3425"/>
            </a:avLst>
          </a:prstGeom>
          <a:solidFill>
            <a:srgbClr val="E6E6E6"/>
          </a:solidFill>
          <a:ln w="15240">
            <a:solidFill>
              <a:srgbClr val="CCCCCC"/>
            </a:solidFill>
            <a:prstDash val="solid"/>
          </a:ln>
        </p:spPr>
        <p:txBody>
          <a:bodyPr/>
          <a:lstStyle/>
          <a:p>
            <a:endParaRPr lang="ja-JP" altLang="en-US" sz="2400"/>
          </a:p>
        </p:txBody>
      </p:sp>
      <p:sp>
        <p:nvSpPr>
          <p:cNvPr id="10" name="Text 8"/>
          <p:cNvSpPr/>
          <p:nvPr/>
        </p:nvSpPr>
        <p:spPr>
          <a:xfrm>
            <a:off x="9990414" y="2289452"/>
            <a:ext cx="3595025" cy="1087313"/>
          </a:xfrm>
          <a:prstGeom prst="rect">
            <a:avLst/>
          </a:prstGeom>
          <a:noFill/>
          <a:ln/>
        </p:spPr>
        <p:txBody>
          <a:bodyPr wrap="square" lIns="0" tIns="0" rIns="0" bIns="0" rtlCol="0" anchor="t"/>
          <a:lstStyle/>
          <a:p>
            <a:pPr marL="0" indent="0" algn="l">
              <a:lnSpc>
                <a:spcPts val="3700"/>
              </a:lnSpc>
              <a:buNone/>
            </a:pPr>
            <a:r>
              <a:rPr lang="en-US" sz="3600" b="1" dirty="0">
                <a:solidFill>
                  <a:srgbClr val="FF0000"/>
                </a:solidFill>
                <a:latin typeface="Inter Medium" pitchFamily="34" charset="0"/>
                <a:ea typeface="Inter Medium" pitchFamily="34" charset="-122"/>
                <a:cs typeface="Inter Medium" pitchFamily="34" charset="-120"/>
              </a:rPr>
              <a:t>対象者の力を引き出す</a:t>
            </a:r>
            <a:endParaRPr lang="en-US" sz="3600" b="1" dirty="0">
              <a:solidFill>
                <a:srgbClr val="FF0000"/>
              </a:solidFill>
            </a:endParaRPr>
          </a:p>
        </p:txBody>
      </p:sp>
      <p:sp>
        <p:nvSpPr>
          <p:cNvPr id="11" name="Text 9"/>
          <p:cNvSpPr/>
          <p:nvPr/>
        </p:nvSpPr>
        <p:spPr>
          <a:xfrm>
            <a:off x="9990414" y="3416260"/>
            <a:ext cx="3595025" cy="2226117"/>
          </a:xfrm>
          <a:prstGeom prst="rect">
            <a:avLst/>
          </a:prstGeom>
          <a:noFill/>
          <a:ln/>
        </p:spPr>
        <p:txBody>
          <a:bodyPr wrap="square" lIns="0" tIns="0" rIns="0" bIns="0" rtlCol="0" anchor="t"/>
          <a:lstStyle/>
          <a:p>
            <a:pPr marL="0" indent="0" algn="l">
              <a:lnSpc>
                <a:spcPts val="3800"/>
              </a:lnSpc>
              <a:buNone/>
            </a:pPr>
            <a:r>
              <a:rPr lang="en-US" sz="2800" dirty="0">
                <a:solidFill>
                  <a:srgbClr val="030303"/>
                </a:solidFill>
                <a:latin typeface="IBM Plex Sans Medium" pitchFamily="34" charset="0"/>
                <a:ea typeface="IBM Plex Sans Medium" pitchFamily="34" charset="-122"/>
                <a:cs typeface="IBM Plex Sans Medium" pitchFamily="34" charset="-120"/>
              </a:rPr>
              <a:t>対象者の持つ力（自然治癒力・適応力・意欲など）を引き出し、尊重することが本質である。</a:t>
            </a:r>
            <a:endParaRPr lang="en-US" sz="2800" dirty="0"/>
          </a:p>
        </p:txBody>
      </p:sp>
      <p:sp>
        <p:nvSpPr>
          <p:cNvPr id="12" name="Text 10"/>
          <p:cNvSpPr/>
          <p:nvPr/>
        </p:nvSpPr>
        <p:spPr>
          <a:xfrm>
            <a:off x="846892" y="6504742"/>
            <a:ext cx="12936617" cy="967740"/>
          </a:xfrm>
          <a:prstGeom prst="rect">
            <a:avLst/>
          </a:prstGeom>
          <a:noFill/>
          <a:ln/>
        </p:spPr>
        <p:txBody>
          <a:bodyPr wrap="square" lIns="0" tIns="0" rIns="0" bIns="0" rtlCol="0" anchor="t"/>
          <a:lstStyle/>
          <a:p>
            <a:pPr marL="0" indent="0" algn="l">
              <a:lnSpc>
                <a:spcPts val="3800"/>
              </a:lnSpc>
              <a:buNone/>
            </a:pPr>
            <a:r>
              <a:rPr lang="en-US" sz="2800" dirty="0">
                <a:solidFill>
                  <a:srgbClr val="030303"/>
                </a:solidFill>
                <a:latin typeface="IBM Plex Sans Medium" pitchFamily="34" charset="0"/>
                <a:ea typeface="IBM Plex Sans Medium" pitchFamily="34" charset="-122"/>
                <a:cs typeface="IBM Plex Sans Medium" pitchFamily="34" charset="-120"/>
              </a:rPr>
              <a:t>例：自分でできることは見守り、できないことにだけ手を差し伸べる。不安を抱える患者に対し、傾聴や共感によって「安心感」を提供する。</a:t>
            </a: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Slide 20">
    <p:spTree>
      <p:nvGrpSpPr>
        <p:cNvPr id="1" name=""/>
        <p:cNvGrpSpPr/>
        <p:nvPr/>
      </p:nvGrpSpPr>
      <p:grpSpPr>
        <a:xfrm>
          <a:off x="0" y="0"/>
          <a:ext cx="0" cy="0"/>
          <a:chOff x="0" y="0"/>
          <a:chExt cx="0" cy="0"/>
        </a:xfrm>
      </p:grpSpPr>
      <p:sp>
        <p:nvSpPr>
          <p:cNvPr id="2" name="Text 0"/>
          <p:cNvSpPr/>
          <p:nvPr/>
        </p:nvSpPr>
        <p:spPr>
          <a:xfrm>
            <a:off x="790099" y="775930"/>
            <a:ext cx="7054453" cy="881777"/>
          </a:xfrm>
          <a:prstGeom prst="rect">
            <a:avLst/>
          </a:prstGeom>
          <a:noFill/>
          <a:ln/>
        </p:spPr>
        <p:txBody>
          <a:bodyPr wrap="none" lIns="0" tIns="0" rIns="0" bIns="0" rtlCol="0" anchor="t"/>
          <a:lstStyle/>
          <a:p>
            <a:pPr marL="0" indent="0" algn="l">
              <a:lnSpc>
                <a:spcPts val="6900"/>
              </a:lnSpc>
              <a:buNone/>
            </a:pPr>
            <a:r>
              <a:rPr lang="en-US" sz="5550" dirty="0">
                <a:solidFill>
                  <a:srgbClr val="1B1B27"/>
                </a:solidFill>
                <a:latin typeface="Inter Medium" pitchFamily="34" charset="0"/>
                <a:ea typeface="Inter Medium" pitchFamily="34" charset="-122"/>
                <a:cs typeface="Inter Medium" pitchFamily="34" charset="-120"/>
              </a:rPr>
              <a:t>まとめ</a:t>
            </a:r>
            <a:endParaRPr lang="en-US" sz="5550" dirty="0"/>
          </a:p>
        </p:txBody>
      </p:sp>
      <p:sp>
        <p:nvSpPr>
          <p:cNvPr id="3" name="Shape 1"/>
          <p:cNvSpPr/>
          <p:nvPr/>
        </p:nvSpPr>
        <p:spPr>
          <a:xfrm>
            <a:off x="790099" y="2222063"/>
            <a:ext cx="4161949" cy="3010972"/>
          </a:xfrm>
          <a:prstGeom prst="roundRect">
            <a:avLst>
              <a:gd name="adj" fmla="val 3936"/>
            </a:avLst>
          </a:prstGeom>
          <a:solidFill>
            <a:srgbClr val="E6E6E6"/>
          </a:solidFill>
          <a:ln w="15240">
            <a:solidFill>
              <a:srgbClr val="CCCCCC"/>
            </a:solidFill>
            <a:prstDash val="solid"/>
          </a:ln>
        </p:spPr>
        <p:txBody>
          <a:bodyPr/>
          <a:lstStyle/>
          <a:p>
            <a:endParaRPr lang="ja-JP" altLang="en-US" sz="2400"/>
          </a:p>
        </p:txBody>
      </p:sp>
      <p:sp>
        <p:nvSpPr>
          <p:cNvPr id="4" name="Text 2"/>
          <p:cNvSpPr/>
          <p:nvPr/>
        </p:nvSpPr>
        <p:spPr>
          <a:xfrm>
            <a:off x="1087517" y="2519482"/>
            <a:ext cx="3527227" cy="440888"/>
          </a:xfrm>
          <a:prstGeom prst="rect">
            <a:avLst/>
          </a:prstGeom>
          <a:noFill/>
          <a:ln/>
        </p:spPr>
        <p:txBody>
          <a:bodyPr wrap="none" lIns="0" tIns="0" rIns="0" bIns="0" rtlCol="0" anchor="t"/>
          <a:lstStyle/>
          <a:p>
            <a:pPr marL="0" indent="0" algn="l">
              <a:lnSpc>
                <a:spcPts val="3450"/>
              </a:lnSpc>
              <a:buNone/>
            </a:pPr>
            <a:r>
              <a:rPr lang="en-US" sz="3600" b="1" dirty="0">
                <a:solidFill>
                  <a:srgbClr val="FF0000"/>
                </a:solidFill>
                <a:latin typeface="Inter Medium" pitchFamily="34" charset="0"/>
                <a:ea typeface="Inter Medium" pitchFamily="34" charset="-122"/>
                <a:cs typeface="Inter Medium" pitchFamily="34" charset="-120"/>
              </a:rPr>
              <a:t>看護過程の意義</a:t>
            </a:r>
            <a:endParaRPr lang="en-US" sz="3600" b="1" dirty="0">
              <a:solidFill>
                <a:srgbClr val="FF0000"/>
              </a:solidFill>
            </a:endParaRPr>
          </a:p>
        </p:txBody>
      </p:sp>
      <p:sp>
        <p:nvSpPr>
          <p:cNvPr id="5" name="Text 3"/>
          <p:cNvSpPr/>
          <p:nvPr/>
        </p:nvSpPr>
        <p:spPr>
          <a:xfrm>
            <a:off x="1087517" y="3129677"/>
            <a:ext cx="3567113" cy="1354455"/>
          </a:xfrm>
          <a:prstGeom prst="rect">
            <a:avLst/>
          </a:prstGeom>
          <a:noFill/>
          <a:ln/>
        </p:spPr>
        <p:txBody>
          <a:bodyPr wrap="square" lIns="0" tIns="0" rIns="0" bIns="0" rtlCol="0" anchor="t"/>
          <a:lstStyle/>
          <a:p>
            <a:pPr marL="0" indent="0" algn="l">
              <a:lnSpc>
                <a:spcPts val="3550"/>
              </a:lnSpc>
              <a:buNone/>
            </a:pPr>
            <a:r>
              <a:rPr lang="en-US" sz="2800" dirty="0">
                <a:solidFill>
                  <a:srgbClr val="030303"/>
                </a:solidFill>
                <a:latin typeface="IBM Plex Sans Medium" pitchFamily="34" charset="0"/>
                <a:ea typeface="IBM Plex Sans Medium" pitchFamily="34" charset="-122"/>
                <a:cs typeface="IBM Plex Sans Medium" pitchFamily="34" charset="-120"/>
              </a:rPr>
              <a:t>看護過程は、看護の専門性と実践力を支える基盤である</a:t>
            </a:r>
            <a:endParaRPr lang="en-US" sz="2800" dirty="0"/>
          </a:p>
        </p:txBody>
      </p:sp>
      <p:sp>
        <p:nvSpPr>
          <p:cNvPr id="6" name="Shape 4"/>
          <p:cNvSpPr/>
          <p:nvPr/>
        </p:nvSpPr>
        <p:spPr>
          <a:xfrm>
            <a:off x="5234226" y="2222063"/>
            <a:ext cx="4161949" cy="3010972"/>
          </a:xfrm>
          <a:prstGeom prst="roundRect">
            <a:avLst>
              <a:gd name="adj" fmla="val 3936"/>
            </a:avLst>
          </a:prstGeom>
          <a:solidFill>
            <a:srgbClr val="E6E6E6"/>
          </a:solidFill>
          <a:ln w="15240">
            <a:solidFill>
              <a:srgbClr val="CCCCCC"/>
            </a:solidFill>
            <a:prstDash val="solid"/>
          </a:ln>
        </p:spPr>
        <p:txBody>
          <a:bodyPr/>
          <a:lstStyle/>
          <a:p>
            <a:endParaRPr lang="ja-JP" altLang="en-US" sz="2400"/>
          </a:p>
        </p:txBody>
      </p:sp>
      <p:sp>
        <p:nvSpPr>
          <p:cNvPr id="7" name="Text 5"/>
          <p:cNvSpPr/>
          <p:nvPr/>
        </p:nvSpPr>
        <p:spPr>
          <a:xfrm>
            <a:off x="5531644" y="2519482"/>
            <a:ext cx="3527227" cy="440888"/>
          </a:xfrm>
          <a:prstGeom prst="rect">
            <a:avLst/>
          </a:prstGeom>
          <a:noFill/>
          <a:ln/>
        </p:spPr>
        <p:txBody>
          <a:bodyPr wrap="none" lIns="0" tIns="0" rIns="0" bIns="0" rtlCol="0" anchor="t"/>
          <a:lstStyle/>
          <a:p>
            <a:pPr marL="0" indent="0" algn="l">
              <a:lnSpc>
                <a:spcPts val="3450"/>
              </a:lnSpc>
              <a:buNone/>
            </a:pPr>
            <a:r>
              <a:rPr lang="en-US" sz="3600" b="1" dirty="0">
                <a:solidFill>
                  <a:srgbClr val="FF0000"/>
                </a:solidFill>
                <a:latin typeface="Inter Medium" pitchFamily="34" charset="0"/>
                <a:ea typeface="Inter Medium" pitchFamily="34" charset="-122"/>
                <a:cs typeface="Inter Medium" pitchFamily="34" charset="-120"/>
              </a:rPr>
              <a:t>学習の目的</a:t>
            </a:r>
            <a:endParaRPr lang="en-US" sz="3600" b="1" dirty="0">
              <a:solidFill>
                <a:srgbClr val="FF0000"/>
              </a:solidFill>
            </a:endParaRPr>
          </a:p>
        </p:txBody>
      </p:sp>
      <p:sp>
        <p:nvSpPr>
          <p:cNvPr id="8" name="Text 6"/>
          <p:cNvSpPr/>
          <p:nvPr/>
        </p:nvSpPr>
        <p:spPr>
          <a:xfrm>
            <a:off x="5531644" y="3129677"/>
            <a:ext cx="3567113" cy="1805940"/>
          </a:xfrm>
          <a:prstGeom prst="rect">
            <a:avLst/>
          </a:prstGeom>
          <a:noFill/>
          <a:ln/>
        </p:spPr>
        <p:txBody>
          <a:bodyPr wrap="square" lIns="0" tIns="0" rIns="0" bIns="0" rtlCol="0" anchor="t"/>
          <a:lstStyle/>
          <a:p>
            <a:pPr marL="0" indent="0" algn="l">
              <a:lnSpc>
                <a:spcPts val="3550"/>
              </a:lnSpc>
              <a:buNone/>
            </a:pPr>
            <a:r>
              <a:rPr lang="en-US" sz="2800" dirty="0">
                <a:solidFill>
                  <a:srgbClr val="030303"/>
                </a:solidFill>
                <a:latin typeface="IBM Plex Sans Medium" pitchFamily="34" charset="0"/>
                <a:ea typeface="IBM Plex Sans Medium" pitchFamily="34" charset="-122"/>
                <a:cs typeface="IBM Plex Sans Medium" pitchFamily="34" charset="-120"/>
              </a:rPr>
              <a:t>看護過程を学ぶことは、対象者に合ったより良い看護を提供する力を養うことにつながる</a:t>
            </a:r>
            <a:endParaRPr lang="en-US" sz="2800" dirty="0"/>
          </a:p>
        </p:txBody>
      </p:sp>
      <p:sp>
        <p:nvSpPr>
          <p:cNvPr id="9" name="Shape 7"/>
          <p:cNvSpPr/>
          <p:nvPr/>
        </p:nvSpPr>
        <p:spPr>
          <a:xfrm>
            <a:off x="9678353" y="2222063"/>
            <a:ext cx="4161949" cy="3010972"/>
          </a:xfrm>
          <a:prstGeom prst="roundRect">
            <a:avLst>
              <a:gd name="adj" fmla="val 3936"/>
            </a:avLst>
          </a:prstGeom>
          <a:solidFill>
            <a:srgbClr val="E6E6E6"/>
          </a:solidFill>
          <a:ln w="15240">
            <a:solidFill>
              <a:srgbClr val="CCCCCC"/>
            </a:solidFill>
            <a:prstDash val="solid"/>
          </a:ln>
        </p:spPr>
        <p:txBody>
          <a:bodyPr/>
          <a:lstStyle/>
          <a:p>
            <a:endParaRPr lang="ja-JP" altLang="en-US" sz="2400"/>
          </a:p>
        </p:txBody>
      </p:sp>
      <p:sp>
        <p:nvSpPr>
          <p:cNvPr id="10" name="Text 8"/>
          <p:cNvSpPr/>
          <p:nvPr/>
        </p:nvSpPr>
        <p:spPr>
          <a:xfrm>
            <a:off x="9975771" y="2519482"/>
            <a:ext cx="3527227" cy="440888"/>
          </a:xfrm>
          <a:prstGeom prst="rect">
            <a:avLst/>
          </a:prstGeom>
          <a:noFill/>
          <a:ln/>
        </p:spPr>
        <p:txBody>
          <a:bodyPr wrap="none" lIns="0" tIns="0" rIns="0" bIns="0" rtlCol="0" anchor="t"/>
          <a:lstStyle/>
          <a:p>
            <a:pPr marL="0" indent="0" algn="l">
              <a:lnSpc>
                <a:spcPts val="3450"/>
              </a:lnSpc>
              <a:buNone/>
            </a:pPr>
            <a:r>
              <a:rPr lang="en-US" sz="3600" b="1" dirty="0">
                <a:solidFill>
                  <a:srgbClr val="FF0000"/>
                </a:solidFill>
                <a:latin typeface="Inter Medium" pitchFamily="34" charset="0"/>
                <a:ea typeface="Inter Medium" pitchFamily="34" charset="-122"/>
                <a:cs typeface="Inter Medium" pitchFamily="34" charset="-120"/>
              </a:rPr>
              <a:t>今後の展望</a:t>
            </a:r>
            <a:endParaRPr lang="en-US" sz="3600" b="1" dirty="0">
              <a:solidFill>
                <a:srgbClr val="FF0000"/>
              </a:solidFill>
            </a:endParaRPr>
          </a:p>
        </p:txBody>
      </p:sp>
      <p:sp>
        <p:nvSpPr>
          <p:cNvPr id="11" name="Text 9"/>
          <p:cNvSpPr/>
          <p:nvPr/>
        </p:nvSpPr>
        <p:spPr>
          <a:xfrm>
            <a:off x="9975771" y="3129677"/>
            <a:ext cx="3567113" cy="1805940"/>
          </a:xfrm>
          <a:prstGeom prst="rect">
            <a:avLst/>
          </a:prstGeom>
          <a:noFill/>
          <a:ln/>
        </p:spPr>
        <p:txBody>
          <a:bodyPr wrap="square" lIns="0" tIns="0" rIns="0" bIns="0" rtlCol="0" anchor="t"/>
          <a:lstStyle/>
          <a:p>
            <a:pPr marL="0" indent="0" algn="l">
              <a:lnSpc>
                <a:spcPts val="3550"/>
              </a:lnSpc>
              <a:buNone/>
            </a:pPr>
            <a:r>
              <a:rPr lang="en-US" sz="2800" dirty="0">
                <a:solidFill>
                  <a:srgbClr val="030303"/>
                </a:solidFill>
                <a:latin typeface="IBM Plex Sans Medium" pitchFamily="34" charset="0"/>
                <a:ea typeface="IBM Plex Sans Medium" pitchFamily="34" charset="-122"/>
                <a:cs typeface="IBM Plex Sans Medium" pitchFamily="34" charset="-120"/>
              </a:rPr>
              <a:t>今後の授業では、各ステップを具体的に学びながら、実践への応用力を高めていく</a:t>
            </a:r>
            <a:endParaRPr lang="en-US" sz="2800" dirty="0"/>
          </a:p>
        </p:txBody>
      </p:sp>
      <p:sp>
        <p:nvSpPr>
          <p:cNvPr id="12" name="Text 10"/>
          <p:cNvSpPr/>
          <p:nvPr/>
        </p:nvSpPr>
        <p:spPr>
          <a:xfrm>
            <a:off x="1213366" y="5973723"/>
            <a:ext cx="12626935" cy="1057989"/>
          </a:xfrm>
          <a:prstGeom prst="rect">
            <a:avLst/>
          </a:prstGeom>
          <a:noFill/>
          <a:ln/>
        </p:spPr>
        <p:txBody>
          <a:bodyPr wrap="square" lIns="0" tIns="0" rIns="0" bIns="0" rtlCol="0" anchor="t"/>
          <a:lstStyle/>
          <a:p>
            <a:pPr marL="0" indent="0" algn="l">
              <a:lnSpc>
                <a:spcPts val="4150"/>
              </a:lnSpc>
              <a:buNone/>
            </a:pPr>
            <a:r>
              <a:rPr lang="en-US" sz="4000" dirty="0">
                <a:solidFill>
                  <a:srgbClr val="1B1B27"/>
                </a:solidFill>
                <a:latin typeface="Inter Medium" pitchFamily="34" charset="0"/>
                <a:ea typeface="Inter Medium" pitchFamily="34" charset="-122"/>
                <a:cs typeface="Inter Medium" pitchFamily="34" charset="-120"/>
              </a:rPr>
              <a:t>看護過程は単なる手順ではなく、</a:t>
            </a:r>
            <a:r>
              <a:rPr lang="en-US" sz="4000" dirty="0">
                <a:solidFill>
                  <a:srgbClr val="030303"/>
                </a:solidFill>
                <a:latin typeface="Inter Medium" pitchFamily="34" charset="0"/>
                <a:ea typeface="Inter Medium" pitchFamily="34" charset="-122"/>
                <a:cs typeface="Inter Medium" pitchFamily="34" charset="-120"/>
              </a:rPr>
              <a:t>対象者一人ひとりの「その人らしさ」を尊重した看護を実現するための思考の道筋</a:t>
            </a:r>
            <a:r>
              <a:rPr lang="en-US" sz="4000" dirty="0">
                <a:solidFill>
                  <a:srgbClr val="1B1B27"/>
                </a:solidFill>
                <a:latin typeface="Inter Medium" pitchFamily="34" charset="0"/>
                <a:ea typeface="Inter Medium" pitchFamily="34" charset="-122"/>
                <a:cs typeface="Inter Medium" pitchFamily="34" charset="-120"/>
              </a:rPr>
              <a:t>である。</a:t>
            </a:r>
            <a:endParaRPr lang="en-US" sz="4000" dirty="0"/>
          </a:p>
        </p:txBody>
      </p:sp>
      <p:sp>
        <p:nvSpPr>
          <p:cNvPr id="13" name="Shape 11"/>
          <p:cNvSpPr/>
          <p:nvPr/>
        </p:nvSpPr>
        <p:spPr>
          <a:xfrm>
            <a:off x="790099" y="5550456"/>
            <a:ext cx="38100" cy="1904524"/>
          </a:xfrm>
          <a:prstGeom prst="rect">
            <a:avLst/>
          </a:prstGeom>
          <a:solidFill>
            <a:srgbClr val="030303"/>
          </a:solidFill>
          <a:ln/>
        </p:spPr>
        <p:txBody>
          <a:bodyPr/>
          <a:lstStyle/>
          <a:p>
            <a:endParaRPr lang="ja-JP"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Text 0"/>
          <p:cNvSpPr/>
          <p:nvPr/>
        </p:nvSpPr>
        <p:spPr>
          <a:xfrm>
            <a:off x="624687" y="820817"/>
            <a:ext cx="12138065" cy="723424"/>
          </a:xfrm>
          <a:prstGeom prst="rect">
            <a:avLst/>
          </a:prstGeom>
          <a:noFill/>
          <a:ln/>
        </p:spPr>
        <p:txBody>
          <a:bodyPr wrap="none" lIns="0" tIns="0" rIns="0" bIns="0" rtlCol="0" anchor="t"/>
          <a:lstStyle/>
          <a:p>
            <a:pPr marL="0" indent="0" algn="l">
              <a:lnSpc>
                <a:spcPts val="5650"/>
              </a:lnSpc>
              <a:buNone/>
            </a:pPr>
            <a:r>
              <a:rPr lang="en-US" sz="4800" dirty="0">
                <a:solidFill>
                  <a:srgbClr val="1B1B27"/>
                </a:solidFill>
                <a:latin typeface="Inter Medium" pitchFamily="34" charset="0"/>
                <a:ea typeface="Inter Medium" pitchFamily="34" charset="-122"/>
                <a:cs typeface="Inter Medium" pitchFamily="34" charset="-120"/>
              </a:rPr>
              <a:t>看護は"行為"ではなく"思考と判断"の積み重ね</a:t>
            </a:r>
            <a:endParaRPr lang="en-US" sz="4800" dirty="0"/>
          </a:p>
        </p:txBody>
      </p:sp>
      <p:sp>
        <p:nvSpPr>
          <p:cNvPr id="3" name="Text 1"/>
          <p:cNvSpPr/>
          <p:nvPr/>
        </p:nvSpPr>
        <p:spPr>
          <a:xfrm>
            <a:off x="648176" y="1975366"/>
            <a:ext cx="6384607" cy="1481138"/>
          </a:xfrm>
          <a:prstGeom prst="rect">
            <a:avLst/>
          </a:prstGeom>
          <a:noFill/>
          <a:ln/>
        </p:spPr>
        <p:txBody>
          <a:bodyPr wrap="square" lIns="0" tIns="0" rIns="0" bIns="0" rtlCol="0" anchor="t"/>
          <a:lstStyle/>
          <a:p>
            <a:pPr marL="0" indent="0" algn="l">
              <a:lnSpc>
                <a:spcPts val="2900"/>
              </a:lnSpc>
              <a:buNone/>
            </a:pPr>
            <a:r>
              <a:rPr lang="en-US" sz="2400" dirty="0">
                <a:solidFill>
                  <a:srgbClr val="030303"/>
                </a:solidFill>
                <a:latin typeface="IBM Plex Sans Medium" pitchFamily="34" charset="0"/>
                <a:ea typeface="IBM Plex Sans Medium" pitchFamily="34" charset="-122"/>
                <a:cs typeface="IBM Plex Sans Medium" pitchFamily="34" charset="-120"/>
              </a:rPr>
              <a:t>看護は、単に清拭や点滴などの「技術」を提供するだけではない。一つひとつの行為の背後には、「なぜそれをするのか」「今の対象にとって必要かどうか」といった思考と判断がある。</a:t>
            </a:r>
            <a:endParaRPr lang="en-US" sz="2400" dirty="0"/>
          </a:p>
        </p:txBody>
      </p:sp>
      <p:sp>
        <p:nvSpPr>
          <p:cNvPr id="4" name="Text 2"/>
          <p:cNvSpPr/>
          <p:nvPr/>
        </p:nvSpPr>
        <p:spPr>
          <a:xfrm>
            <a:off x="7952423" y="1975366"/>
            <a:ext cx="6037421" cy="740569"/>
          </a:xfrm>
          <a:prstGeom prst="rect">
            <a:avLst/>
          </a:prstGeom>
          <a:noFill/>
          <a:ln/>
        </p:spPr>
        <p:txBody>
          <a:bodyPr wrap="square" lIns="0" tIns="0" rIns="0" bIns="0" rtlCol="0" anchor="t"/>
          <a:lstStyle/>
          <a:p>
            <a:pPr marL="0" indent="0" algn="l">
              <a:lnSpc>
                <a:spcPts val="2900"/>
              </a:lnSpc>
              <a:buNone/>
            </a:pPr>
            <a:r>
              <a:rPr lang="en-US" sz="2400" dirty="0">
                <a:solidFill>
                  <a:srgbClr val="030303"/>
                </a:solidFill>
                <a:latin typeface="IBM Plex Sans Medium" pitchFamily="34" charset="0"/>
                <a:ea typeface="IBM Plex Sans Medium" pitchFamily="34" charset="-122"/>
                <a:cs typeface="IBM Plex Sans Medium" pitchFamily="34" charset="-120"/>
              </a:rPr>
              <a:t>例：寝たきり患者に清拭を行う際、「皮膚の状態はどうか」「疲労を与えない方法は何か」を考えて行う。</a:t>
            </a:r>
            <a:endParaRPr lang="en-US" sz="2400" dirty="0"/>
          </a:p>
        </p:txBody>
      </p:sp>
      <p:sp>
        <p:nvSpPr>
          <p:cNvPr id="6" name="Shape 4"/>
          <p:cNvSpPr/>
          <p:nvPr/>
        </p:nvSpPr>
        <p:spPr>
          <a:xfrm>
            <a:off x="648176" y="4218623"/>
            <a:ext cx="6551295" cy="1394698"/>
          </a:xfrm>
          <a:prstGeom prst="roundRect">
            <a:avLst>
              <a:gd name="adj" fmla="val 6972"/>
            </a:avLst>
          </a:prstGeom>
          <a:solidFill>
            <a:srgbClr val="FFFFFF">
              <a:alpha val="95000"/>
            </a:srgbClr>
          </a:solidFill>
          <a:ln w="30480">
            <a:solidFill>
              <a:srgbClr val="CCCCCC"/>
            </a:solidFill>
            <a:prstDash val="solid"/>
          </a:ln>
        </p:spPr>
        <p:txBody>
          <a:bodyPr/>
          <a:lstStyle/>
          <a:p>
            <a:endParaRPr lang="ja-JP" altLang="en-US" sz="2800"/>
          </a:p>
        </p:txBody>
      </p:sp>
      <p:sp>
        <p:nvSpPr>
          <p:cNvPr id="7" name="Text 5"/>
          <p:cNvSpPr/>
          <p:nvPr/>
        </p:nvSpPr>
        <p:spPr>
          <a:xfrm>
            <a:off x="910114" y="4480560"/>
            <a:ext cx="2893814" cy="361712"/>
          </a:xfrm>
          <a:prstGeom prst="rect">
            <a:avLst/>
          </a:prstGeom>
          <a:noFill/>
          <a:ln/>
        </p:spPr>
        <p:txBody>
          <a:bodyPr wrap="none" lIns="0" tIns="0" rIns="0" bIns="0" rtlCol="0" anchor="t"/>
          <a:lstStyle/>
          <a:p>
            <a:pPr marL="0" indent="0" algn="l">
              <a:lnSpc>
                <a:spcPts val="2800"/>
              </a:lnSpc>
              <a:buNone/>
            </a:pPr>
            <a:r>
              <a:rPr lang="en-US" sz="3200" b="1" dirty="0">
                <a:solidFill>
                  <a:srgbClr val="FF0000"/>
                </a:solidFill>
                <a:latin typeface="Inter Medium" pitchFamily="34" charset="0"/>
                <a:ea typeface="Inter Medium" pitchFamily="34" charset="-122"/>
                <a:cs typeface="Inter Medium" pitchFamily="34" charset="-120"/>
              </a:rPr>
              <a:t>観察</a:t>
            </a:r>
            <a:endParaRPr lang="en-US" sz="3200" b="1" dirty="0">
              <a:solidFill>
                <a:srgbClr val="FF0000"/>
              </a:solidFill>
            </a:endParaRPr>
          </a:p>
        </p:txBody>
      </p:sp>
      <p:sp>
        <p:nvSpPr>
          <p:cNvPr id="8" name="Text 6"/>
          <p:cNvSpPr/>
          <p:nvPr/>
        </p:nvSpPr>
        <p:spPr>
          <a:xfrm>
            <a:off x="910114" y="4981099"/>
            <a:ext cx="6027420" cy="370284"/>
          </a:xfrm>
          <a:prstGeom prst="rect">
            <a:avLst/>
          </a:prstGeom>
          <a:noFill/>
          <a:ln/>
        </p:spPr>
        <p:txBody>
          <a:bodyPr wrap="none" lIns="0" tIns="0" rIns="0" bIns="0" rtlCol="0" anchor="t"/>
          <a:lstStyle/>
          <a:p>
            <a:pPr marL="0" indent="0" algn="l">
              <a:lnSpc>
                <a:spcPts val="2900"/>
              </a:lnSpc>
              <a:buNone/>
            </a:pPr>
            <a:r>
              <a:rPr lang="en-US" sz="2800" dirty="0">
                <a:solidFill>
                  <a:srgbClr val="030303"/>
                </a:solidFill>
                <a:latin typeface="IBM Plex Sans Medium" pitchFamily="34" charset="0"/>
                <a:ea typeface="IBM Plex Sans Medium" pitchFamily="34" charset="-122"/>
                <a:cs typeface="IBM Plex Sans Medium" pitchFamily="34" charset="-120"/>
              </a:rPr>
              <a:t>患者の状態を注意深く観察する</a:t>
            </a:r>
            <a:endParaRPr lang="en-US" sz="2800" dirty="0"/>
          </a:p>
        </p:txBody>
      </p:sp>
      <p:sp>
        <p:nvSpPr>
          <p:cNvPr id="9" name="Shape 7"/>
          <p:cNvSpPr/>
          <p:nvPr/>
        </p:nvSpPr>
        <p:spPr>
          <a:xfrm>
            <a:off x="7430929" y="4218623"/>
            <a:ext cx="6551295" cy="1394698"/>
          </a:xfrm>
          <a:prstGeom prst="roundRect">
            <a:avLst>
              <a:gd name="adj" fmla="val 6972"/>
            </a:avLst>
          </a:prstGeom>
          <a:solidFill>
            <a:srgbClr val="FFFFFF">
              <a:alpha val="95000"/>
            </a:srgbClr>
          </a:solidFill>
          <a:ln w="30480">
            <a:solidFill>
              <a:srgbClr val="CCCCCC"/>
            </a:solidFill>
            <a:prstDash val="solid"/>
          </a:ln>
        </p:spPr>
        <p:txBody>
          <a:bodyPr/>
          <a:lstStyle/>
          <a:p>
            <a:endParaRPr lang="ja-JP" altLang="en-US" sz="2800"/>
          </a:p>
        </p:txBody>
      </p:sp>
      <p:sp>
        <p:nvSpPr>
          <p:cNvPr id="10" name="Text 8"/>
          <p:cNvSpPr/>
          <p:nvPr/>
        </p:nvSpPr>
        <p:spPr>
          <a:xfrm>
            <a:off x="7692866" y="4480560"/>
            <a:ext cx="2893814" cy="361712"/>
          </a:xfrm>
          <a:prstGeom prst="rect">
            <a:avLst/>
          </a:prstGeom>
          <a:noFill/>
          <a:ln/>
        </p:spPr>
        <p:txBody>
          <a:bodyPr wrap="none" lIns="0" tIns="0" rIns="0" bIns="0" rtlCol="0" anchor="t"/>
          <a:lstStyle/>
          <a:p>
            <a:pPr marL="0" indent="0" algn="l">
              <a:lnSpc>
                <a:spcPts val="2800"/>
              </a:lnSpc>
              <a:buNone/>
            </a:pPr>
            <a:r>
              <a:rPr lang="en-US" sz="3200" b="1" dirty="0">
                <a:solidFill>
                  <a:srgbClr val="FF0000"/>
                </a:solidFill>
                <a:latin typeface="Inter Medium" pitchFamily="34" charset="0"/>
                <a:ea typeface="Inter Medium" pitchFamily="34" charset="-122"/>
                <a:cs typeface="Inter Medium" pitchFamily="34" charset="-120"/>
              </a:rPr>
              <a:t>思考</a:t>
            </a:r>
            <a:endParaRPr lang="en-US" sz="3200" b="1" dirty="0">
              <a:solidFill>
                <a:srgbClr val="FF0000"/>
              </a:solidFill>
            </a:endParaRPr>
          </a:p>
        </p:txBody>
      </p:sp>
      <p:sp>
        <p:nvSpPr>
          <p:cNvPr id="11" name="Text 9"/>
          <p:cNvSpPr/>
          <p:nvPr/>
        </p:nvSpPr>
        <p:spPr>
          <a:xfrm>
            <a:off x="7692866" y="4981099"/>
            <a:ext cx="6027420" cy="370284"/>
          </a:xfrm>
          <a:prstGeom prst="rect">
            <a:avLst/>
          </a:prstGeom>
          <a:noFill/>
          <a:ln/>
        </p:spPr>
        <p:txBody>
          <a:bodyPr wrap="none" lIns="0" tIns="0" rIns="0" bIns="0" rtlCol="0" anchor="t"/>
          <a:lstStyle/>
          <a:p>
            <a:pPr marL="0" indent="0" algn="l">
              <a:lnSpc>
                <a:spcPts val="2900"/>
              </a:lnSpc>
              <a:buNone/>
            </a:pPr>
            <a:r>
              <a:rPr lang="en-US" sz="2800" dirty="0">
                <a:solidFill>
                  <a:srgbClr val="030303"/>
                </a:solidFill>
                <a:latin typeface="IBM Plex Sans Medium" pitchFamily="34" charset="0"/>
                <a:ea typeface="IBM Plex Sans Medium" pitchFamily="34" charset="-122"/>
                <a:cs typeface="IBM Plex Sans Medium" pitchFamily="34" charset="-120"/>
              </a:rPr>
              <a:t>観察した情報を分析・解釈する</a:t>
            </a:r>
            <a:endParaRPr lang="en-US" sz="2800" dirty="0"/>
          </a:p>
        </p:txBody>
      </p:sp>
      <p:sp>
        <p:nvSpPr>
          <p:cNvPr id="12" name="Shape 10"/>
          <p:cNvSpPr/>
          <p:nvPr/>
        </p:nvSpPr>
        <p:spPr>
          <a:xfrm>
            <a:off x="648176" y="5844778"/>
            <a:ext cx="6551295" cy="1394698"/>
          </a:xfrm>
          <a:prstGeom prst="roundRect">
            <a:avLst>
              <a:gd name="adj" fmla="val 6972"/>
            </a:avLst>
          </a:prstGeom>
          <a:solidFill>
            <a:srgbClr val="FFFFFF">
              <a:alpha val="95000"/>
            </a:srgbClr>
          </a:solidFill>
          <a:ln w="30480">
            <a:solidFill>
              <a:srgbClr val="CCCCCC"/>
            </a:solidFill>
            <a:prstDash val="solid"/>
          </a:ln>
        </p:spPr>
        <p:txBody>
          <a:bodyPr/>
          <a:lstStyle/>
          <a:p>
            <a:endParaRPr lang="ja-JP" altLang="en-US" sz="2800"/>
          </a:p>
        </p:txBody>
      </p:sp>
      <p:sp>
        <p:nvSpPr>
          <p:cNvPr id="13" name="Text 11"/>
          <p:cNvSpPr/>
          <p:nvPr/>
        </p:nvSpPr>
        <p:spPr>
          <a:xfrm>
            <a:off x="910114" y="6106716"/>
            <a:ext cx="2893814" cy="361712"/>
          </a:xfrm>
          <a:prstGeom prst="rect">
            <a:avLst/>
          </a:prstGeom>
          <a:noFill/>
          <a:ln/>
        </p:spPr>
        <p:txBody>
          <a:bodyPr wrap="none" lIns="0" tIns="0" rIns="0" bIns="0" rtlCol="0" anchor="t"/>
          <a:lstStyle/>
          <a:p>
            <a:pPr marL="0" indent="0" algn="l">
              <a:lnSpc>
                <a:spcPts val="2800"/>
              </a:lnSpc>
              <a:buNone/>
            </a:pPr>
            <a:r>
              <a:rPr lang="en-US" sz="3200" b="1" dirty="0">
                <a:solidFill>
                  <a:srgbClr val="FF0000"/>
                </a:solidFill>
                <a:latin typeface="Inter Medium" pitchFamily="34" charset="0"/>
                <a:ea typeface="Inter Medium" pitchFamily="34" charset="-122"/>
                <a:cs typeface="Inter Medium" pitchFamily="34" charset="-120"/>
              </a:rPr>
              <a:t>判断</a:t>
            </a:r>
            <a:endParaRPr lang="en-US" sz="3200" b="1" dirty="0">
              <a:solidFill>
                <a:srgbClr val="FF0000"/>
              </a:solidFill>
            </a:endParaRPr>
          </a:p>
        </p:txBody>
      </p:sp>
      <p:sp>
        <p:nvSpPr>
          <p:cNvPr id="14" name="Text 12"/>
          <p:cNvSpPr/>
          <p:nvPr/>
        </p:nvSpPr>
        <p:spPr>
          <a:xfrm>
            <a:off x="910114" y="6607254"/>
            <a:ext cx="6027420" cy="370284"/>
          </a:xfrm>
          <a:prstGeom prst="rect">
            <a:avLst/>
          </a:prstGeom>
          <a:noFill/>
          <a:ln/>
        </p:spPr>
        <p:txBody>
          <a:bodyPr wrap="none" lIns="0" tIns="0" rIns="0" bIns="0" rtlCol="0" anchor="t"/>
          <a:lstStyle/>
          <a:p>
            <a:pPr marL="0" indent="0" algn="l">
              <a:lnSpc>
                <a:spcPts val="2900"/>
              </a:lnSpc>
              <a:buNone/>
            </a:pPr>
            <a:r>
              <a:rPr lang="en-US" sz="2800" dirty="0">
                <a:solidFill>
                  <a:srgbClr val="030303"/>
                </a:solidFill>
                <a:latin typeface="IBM Plex Sans Medium" pitchFamily="34" charset="0"/>
                <a:ea typeface="IBM Plex Sans Medium" pitchFamily="34" charset="-122"/>
                <a:cs typeface="IBM Plex Sans Medium" pitchFamily="34" charset="-120"/>
              </a:rPr>
              <a:t>最適なケア方法を決定する</a:t>
            </a:r>
            <a:endParaRPr lang="en-US" sz="2800" dirty="0"/>
          </a:p>
        </p:txBody>
      </p:sp>
      <p:sp>
        <p:nvSpPr>
          <p:cNvPr id="15" name="Shape 13"/>
          <p:cNvSpPr/>
          <p:nvPr/>
        </p:nvSpPr>
        <p:spPr>
          <a:xfrm>
            <a:off x="7430929" y="5844778"/>
            <a:ext cx="6551295" cy="1394698"/>
          </a:xfrm>
          <a:prstGeom prst="roundRect">
            <a:avLst>
              <a:gd name="adj" fmla="val 6972"/>
            </a:avLst>
          </a:prstGeom>
          <a:solidFill>
            <a:srgbClr val="FFFFFF">
              <a:alpha val="95000"/>
            </a:srgbClr>
          </a:solidFill>
          <a:ln w="30480">
            <a:solidFill>
              <a:srgbClr val="CCCCCC"/>
            </a:solidFill>
            <a:prstDash val="solid"/>
          </a:ln>
        </p:spPr>
        <p:txBody>
          <a:bodyPr/>
          <a:lstStyle/>
          <a:p>
            <a:endParaRPr lang="ja-JP" altLang="en-US" sz="2800"/>
          </a:p>
        </p:txBody>
      </p:sp>
      <p:sp>
        <p:nvSpPr>
          <p:cNvPr id="16" name="Text 14"/>
          <p:cNvSpPr/>
          <p:nvPr/>
        </p:nvSpPr>
        <p:spPr>
          <a:xfrm>
            <a:off x="7692866" y="6106716"/>
            <a:ext cx="2893814" cy="361712"/>
          </a:xfrm>
          <a:prstGeom prst="rect">
            <a:avLst/>
          </a:prstGeom>
          <a:noFill/>
          <a:ln/>
        </p:spPr>
        <p:txBody>
          <a:bodyPr wrap="none" lIns="0" tIns="0" rIns="0" bIns="0" rtlCol="0" anchor="t"/>
          <a:lstStyle/>
          <a:p>
            <a:pPr marL="0" indent="0" algn="l">
              <a:lnSpc>
                <a:spcPts val="2800"/>
              </a:lnSpc>
              <a:buNone/>
            </a:pPr>
            <a:r>
              <a:rPr lang="en-US" sz="3200" b="1" dirty="0">
                <a:solidFill>
                  <a:srgbClr val="FF0000"/>
                </a:solidFill>
                <a:latin typeface="Inter Medium" pitchFamily="34" charset="0"/>
                <a:ea typeface="Inter Medium" pitchFamily="34" charset="-122"/>
                <a:cs typeface="Inter Medium" pitchFamily="34" charset="-120"/>
              </a:rPr>
              <a:t>実践</a:t>
            </a:r>
            <a:endParaRPr lang="en-US" sz="3200" b="1" dirty="0">
              <a:solidFill>
                <a:srgbClr val="FF0000"/>
              </a:solidFill>
            </a:endParaRPr>
          </a:p>
        </p:txBody>
      </p:sp>
      <p:sp>
        <p:nvSpPr>
          <p:cNvPr id="17" name="Text 15"/>
          <p:cNvSpPr/>
          <p:nvPr/>
        </p:nvSpPr>
        <p:spPr>
          <a:xfrm>
            <a:off x="7692866" y="6607254"/>
            <a:ext cx="6027420" cy="370284"/>
          </a:xfrm>
          <a:prstGeom prst="rect">
            <a:avLst/>
          </a:prstGeom>
          <a:noFill/>
          <a:ln/>
        </p:spPr>
        <p:txBody>
          <a:bodyPr wrap="none" lIns="0" tIns="0" rIns="0" bIns="0" rtlCol="0" anchor="t"/>
          <a:lstStyle/>
          <a:p>
            <a:pPr marL="0" indent="0" algn="l">
              <a:lnSpc>
                <a:spcPts val="2900"/>
              </a:lnSpc>
              <a:buNone/>
            </a:pPr>
            <a:r>
              <a:rPr lang="en-US" sz="2800" dirty="0">
                <a:solidFill>
                  <a:srgbClr val="030303"/>
                </a:solidFill>
                <a:latin typeface="IBM Plex Sans Medium" pitchFamily="34" charset="0"/>
                <a:ea typeface="IBM Plex Sans Medium" pitchFamily="34" charset="-122"/>
                <a:cs typeface="IBM Plex Sans Medium" pitchFamily="34" charset="-120"/>
              </a:rPr>
              <a:t>判断に基づいたケアを提供する</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Text 0"/>
          <p:cNvSpPr/>
          <p:nvPr/>
        </p:nvSpPr>
        <p:spPr>
          <a:xfrm>
            <a:off x="587319" y="1093607"/>
            <a:ext cx="12946499" cy="852249"/>
          </a:xfrm>
          <a:prstGeom prst="rect">
            <a:avLst/>
          </a:prstGeom>
          <a:noFill/>
          <a:ln/>
        </p:spPr>
        <p:txBody>
          <a:bodyPr wrap="none" lIns="0" tIns="0" rIns="0" bIns="0" rtlCol="0" anchor="t"/>
          <a:lstStyle/>
          <a:p>
            <a:pPr marL="0" indent="0" algn="l">
              <a:lnSpc>
                <a:spcPts val="6700"/>
              </a:lnSpc>
              <a:buNone/>
            </a:pPr>
            <a:r>
              <a:rPr lang="en-US" sz="5350" dirty="0">
                <a:solidFill>
                  <a:srgbClr val="1B1B27"/>
                </a:solidFill>
                <a:latin typeface="Inter Medium" pitchFamily="34" charset="0"/>
                <a:ea typeface="Inter Medium" pitchFamily="34" charset="-122"/>
                <a:cs typeface="Inter Medium" pitchFamily="34" charset="-120"/>
              </a:rPr>
              <a:t>看護過程とは何か（看護の本質との関係）</a:t>
            </a:r>
            <a:endParaRPr lang="en-US" sz="5350" dirty="0"/>
          </a:p>
        </p:txBody>
      </p:sp>
      <p:sp>
        <p:nvSpPr>
          <p:cNvPr id="3" name="Text 1"/>
          <p:cNvSpPr/>
          <p:nvPr/>
        </p:nvSpPr>
        <p:spPr>
          <a:xfrm>
            <a:off x="587319" y="2170128"/>
            <a:ext cx="13103066" cy="872728"/>
          </a:xfrm>
          <a:prstGeom prst="rect">
            <a:avLst/>
          </a:prstGeom>
          <a:noFill/>
          <a:ln/>
        </p:spPr>
        <p:txBody>
          <a:bodyPr wrap="square" lIns="0" tIns="0" rIns="0" bIns="0" rtlCol="0" anchor="t"/>
          <a:lstStyle/>
          <a:p>
            <a:pPr marL="0" indent="0" algn="l">
              <a:lnSpc>
                <a:spcPts val="3400"/>
              </a:lnSpc>
              <a:buNone/>
            </a:pPr>
            <a:r>
              <a:rPr lang="en-US" sz="2800" dirty="0">
                <a:solidFill>
                  <a:srgbClr val="030303"/>
                </a:solidFill>
                <a:latin typeface="IBM Plex Sans Medium" pitchFamily="34" charset="0"/>
                <a:ea typeface="IBM Plex Sans Medium" pitchFamily="34" charset="-122"/>
                <a:cs typeface="IBM Plex Sans Medium" pitchFamily="34" charset="-120"/>
              </a:rPr>
              <a:t>看護過程は、看護師の思考や判断を「見える化」する枠組みである。アセスメントから評価までを論理的・段階的に進めることで、より確かな看護実践につながる。</a:t>
            </a:r>
            <a:endParaRPr lang="en-US" sz="2800" dirty="0"/>
          </a:p>
        </p:txBody>
      </p:sp>
      <p:sp>
        <p:nvSpPr>
          <p:cNvPr id="4" name="Shape 2"/>
          <p:cNvSpPr/>
          <p:nvPr/>
        </p:nvSpPr>
        <p:spPr>
          <a:xfrm>
            <a:off x="587319" y="3670833"/>
            <a:ext cx="4289992" cy="2812018"/>
          </a:xfrm>
          <a:prstGeom prst="roundRect">
            <a:avLst>
              <a:gd name="adj" fmla="val 5537"/>
            </a:avLst>
          </a:prstGeom>
          <a:solidFill>
            <a:srgbClr val="FFFFFF">
              <a:alpha val="95000"/>
            </a:srgbClr>
          </a:solidFill>
          <a:ln w="30480">
            <a:solidFill>
              <a:srgbClr val="CCCCCC"/>
            </a:solidFill>
            <a:prstDash val="solid"/>
          </a:ln>
        </p:spPr>
        <p:txBody>
          <a:bodyPr/>
          <a:lstStyle/>
          <a:p>
            <a:endParaRPr lang="ja-JP" altLang="en-US" sz="2400"/>
          </a:p>
        </p:txBody>
      </p:sp>
      <p:sp>
        <p:nvSpPr>
          <p:cNvPr id="5" name="Text 3"/>
          <p:cNvSpPr/>
          <p:nvPr/>
        </p:nvSpPr>
        <p:spPr>
          <a:xfrm>
            <a:off x="890451" y="3973967"/>
            <a:ext cx="3494275" cy="579364"/>
          </a:xfrm>
          <a:prstGeom prst="rect">
            <a:avLst/>
          </a:prstGeom>
          <a:noFill/>
          <a:ln/>
        </p:spPr>
        <p:txBody>
          <a:bodyPr wrap="none" lIns="0" tIns="0" rIns="0" bIns="0" rtlCol="0" anchor="t"/>
          <a:lstStyle/>
          <a:p>
            <a:pPr marL="0" indent="0" algn="l">
              <a:lnSpc>
                <a:spcPts val="3350"/>
              </a:lnSpc>
              <a:buNone/>
            </a:pPr>
            <a:r>
              <a:rPr lang="en-US" sz="3200" b="1" dirty="0">
                <a:solidFill>
                  <a:srgbClr val="FF0000"/>
                </a:solidFill>
                <a:latin typeface="Inter Medium" pitchFamily="34" charset="0"/>
                <a:ea typeface="Inter Medium" pitchFamily="34" charset="-122"/>
                <a:cs typeface="Inter Medium" pitchFamily="34" charset="-120"/>
              </a:rPr>
              <a:t>共通理解の促進</a:t>
            </a:r>
            <a:endParaRPr lang="en-US" sz="3200" b="1" dirty="0">
              <a:solidFill>
                <a:srgbClr val="FF0000"/>
              </a:solidFill>
            </a:endParaRPr>
          </a:p>
        </p:txBody>
      </p:sp>
      <p:sp>
        <p:nvSpPr>
          <p:cNvPr id="6" name="Text 4"/>
          <p:cNvSpPr/>
          <p:nvPr/>
        </p:nvSpPr>
        <p:spPr>
          <a:xfrm>
            <a:off x="890451" y="4563801"/>
            <a:ext cx="3668647" cy="1186239"/>
          </a:xfrm>
          <a:prstGeom prst="rect">
            <a:avLst/>
          </a:prstGeom>
          <a:noFill/>
          <a:ln/>
        </p:spPr>
        <p:txBody>
          <a:bodyPr wrap="square" lIns="0" tIns="0" rIns="0" bIns="0" rtlCol="0" anchor="t"/>
          <a:lstStyle/>
          <a:p>
            <a:pPr marL="0" indent="0" algn="l">
              <a:lnSpc>
                <a:spcPts val="3400"/>
              </a:lnSpc>
              <a:buNone/>
            </a:pPr>
            <a:r>
              <a:rPr lang="en-US" sz="2800" dirty="0">
                <a:solidFill>
                  <a:srgbClr val="030303"/>
                </a:solidFill>
                <a:latin typeface="IBM Plex Sans Medium" pitchFamily="34" charset="0"/>
                <a:ea typeface="IBM Plex Sans Medium" pitchFamily="34" charset="-122"/>
                <a:cs typeface="IBM Plex Sans Medium" pitchFamily="34" charset="-120"/>
              </a:rPr>
              <a:t>チーム内での共通理解や連携を可能にする</a:t>
            </a:r>
            <a:endParaRPr lang="en-US" sz="2800" dirty="0"/>
          </a:p>
        </p:txBody>
      </p:sp>
      <p:sp>
        <p:nvSpPr>
          <p:cNvPr id="7" name="Shape 5"/>
          <p:cNvSpPr/>
          <p:nvPr/>
        </p:nvSpPr>
        <p:spPr>
          <a:xfrm>
            <a:off x="5045852" y="3670833"/>
            <a:ext cx="4289992" cy="2812018"/>
          </a:xfrm>
          <a:prstGeom prst="roundRect">
            <a:avLst>
              <a:gd name="adj" fmla="val 5537"/>
            </a:avLst>
          </a:prstGeom>
          <a:solidFill>
            <a:srgbClr val="FFFFFF">
              <a:alpha val="95000"/>
            </a:srgbClr>
          </a:solidFill>
          <a:ln w="30480">
            <a:solidFill>
              <a:srgbClr val="CCCCCC"/>
            </a:solidFill>
            <a:prstDash val="solid"/>
          </a:ln>
        </p:spPr>
        <p:txBody>
          <a:bodyPr/>
          <a:lstStyle/>
          <a:p>
            <a:endParaRPr lang="ja-JP" altLang="en-US" sz="2400"/>
          </a:p>
        </p:txBody>
      </p:sp>
      <p:sp>
        <p:nvSpPr>
          <p:cNvPr id="8" name="Text 6"/>
          <p:cNvSpPr/>
          <p:nvPr/>
        </p:nvSpPr>
        <p:spPr>
          <a:xfrm>
            <a:off x="5348984" y="3973967"/>
            <a:ext cx="3494275" cy="579364"/>
          </a:xfrm>
          <a:prstGeom prst="rect">
            <a:avLst/>
          </a:prstGeom>
          <a:noFill/>
          <a:ln/>
        </p:spPr>
        <p:txBody>
          <a:bodyPr wrap="none" lIns="0" tIns="0" rIns="0" bIns="0" rtlCol="0" anchor="t"/>
          <a:lstStyle/>
          <a:p>
            <a:pPr marL="0" indent="0" algn="l">
              <a:lnSpc>
                <a:spcPts val="3350"/>
              </a:lnSpc>
              <a:buNone/>
            </a:pPr>
            <a:r>
              <a:rPr lang="en-US" sz="3200" b="1" dirty="0">
                <a:solidFill>
                  <a:srgbClr val="FF0000"/>
                </a:solidFill>
                <a:latin typeface="Inter Medium" pitchFamily="34" charset="0"/>
                <a:ea typeface="Inter Medium" pitchFamily="34" charset="-122"/>
                <a:cs typeface="Inter Medium" pitchFamily="34" charset="-120"/>
              </a:rPr>
              <a:t>記録としての根拠</a:t>
            </a:r>
            <a:endParaRPr lang="en-US" sz="3200" b="1" dirty="0">
              <a:solidFill>
                <a:srgbClr val="FF0000"/>
              </a:solidFill>
            </a:endParaRPr>
          </a:p>
        </p:txBody>
      </p:sp>
      <p:sp>
        <p:nvSpPr>
          <p:cNvPr id="9" name="Text 7"/>
          <p:cNvSpPr/>
          <p:nvPr/>
        </p:nvSpPr>
        <p:spPr>
          <a:xfrm>
            <a:off x="5348984" y="4563801"/>
            <a:ext cx="3668647" cy="1186239"/>
          </a:xfrm>
          <a:prstGeom prst="rect">
            <a:avLst/>
          </a:prstGeom>
          <a:noFill/>
          <a:ln/>
        </p:spPr>
        <p:txBody>
          <a:bodyPr wrap="square" lIns="0" tIns="0" rIns="0" bIns="0" rtlCol="0" anchor="t"/>
          <a:lstStyle/>
          <a:p>
            <a:pPr marL="0" indent="0" algn="l">
              <a:lnSpc>
                <a:spcPts val="3400"/>
              </a:lnSpc>
              <a:buNone/>
            </a:pPr>
            <a:r>
              <a:rPr lang="en-US" sz="2800" dirty="0">
                <a:solidFill>
                  <a:srgbClr val="030303"/>
                </a:solidFill>
                <a:latin typeface="IBM Plex Sans Medium" pitchFamily="34" charset="0"/>
                <a:ea typeface="IBM Plex Sans Medium" pitchFamily="34" charset="-122"/>
                <a:cs typeface="IBM Plex Sans Medium" pitchFamily="34" charset="-120"/>
              </a:rPr>
              <a:t>実施した看護の根拠を明確に示すことができる</a:t>
            </a:r>
            <a:endParaRPr lang="en-US" sz="2800" dirty="0"/>
          </a:p>
        </p:txBody>
      </p:sp>
      <p:sp>
        <p:nvSpPr>
          <p:cNvPr id="10" name="Shape 8"/>
          <p:cNvSpPr/>
          <p:nvPr/>
        </p:nvSpPr>
        <p:spPr>
          <a:xfrm>
            <a:off x="9504386" y="3670833"/>
            <a:ext cx="4289992" cy="2812018"/>
          </a:xfrm>
          <a:prstGeom prst="roundRect">
            <a:avLst>
              <a:gd name="adj" fmla="val 5537"/>
            </a:avLst>
          </a:prstGeom>
          <a:solidFill>
            <a:srgbClr val="FFFFFF">
              <a:alpha val="95000"/>
            </a:srgbClr>
          </a:solidFill>
          <a:ln w="30480">
            <a:solidFill>
              <a:srgbClr val="CCCCCC"/>
            </a:solidFill>
            <a:prstDash val="solid"/>
          </a:ln>
        </p:spPr>
        <p:txBody>
          <a:bodyPr/>
          <a:lstStyle/>
          <a:p>
            <a:endParaRPr lang="ja-JP" altLang="en-US" sz="2400"/>
          </a:p>
        </p:txBody>
      </p:sp>
      <p:sp>
        <p:nvSpPr>
          <p:cNvPr id="11" name="Text 9"/>
          <p:cNvSpPr/>
          <p:nvPr/>
        </p:nvSpPr>
        <p:spPr>
          <a:xfrm>
            <a:off x="9807518" y="3973967"/>
            <a:ext cx="3494275" cy="579364"/>
          </a:xfrm>
          <a:prstGeom prst="rect">
            <a:avLst/>
          </a:prstGeom>
          <a:noFill/>
          <a:ln/>
        </p:spPr>
        <p:txBody>
          <a:bodyPr wrap="none" lIns="0" tIns="0" rIns="0" bIns="0" rtlCol="0" anchor="t"/>
          <a:lstStyle/>
          <a:p>
            <a:pPr marL="0" indent="0" algn="l">
              <a:lnSpc>
                <a:spcPts val="3350"/>
              </a:lnSpc>
              <a:buNone/>
            </a:pPr>
            <a:r>
              <a:rPr lang="en-US" sz="3200" b="1" dirty="0">
                <a:solidFill>
                  <a:srgbClr val="FF0000"/>
                </a:solidFill>
                <a:latin typeface="Inter Medium" pitchFamily="34" charset="0"/>
                <a:ea typeface="Inter Medium" pitchFamily="34" charset="-122"/>
                <a:cs typeface="Inter Medium" pitchFamily="34" charset="-120"/>
              </a:rPr>
              <a:t>専門性の表現</a:t>
            </a:r>
            <a:endParaRPr lang="en-US" sz="3200" b="1" dirty="0">
              <a:solidFill>
                <a:srgbClr val="FF0000"/>
              </a:solidFill>
            </a:endParaRPr>
          </a:p>
        </p:txBody>
      </p:sp>
      <p:sp>
        <p:nvSpPr>
          <p:cNvPr id="12" name="Text 10"/>
          <p:cNvSpPr/>
          <p:nvPr/>
        </p:nvSpPr>
        <p:spPr>
          <a:xfrm>
            <a:off x="9807518" y="4563801"/>
            <a:ext cx="3668647" cy="1186239"/>
          </a:xfrm>
          <a:prstGeom prst="rect">
            <a:avLst/>
          </a:prstGeom>
          <a:noFill/>
          <a:ln/>
        </p:spPr>
        <p:txBody>
          <a:bodyPr wrap="square" lIns="0" tIns="0" rIns="0" bIns="0" rtlCol="0" anchor="t"/>
          <a:lstStyle/>
          <a:p>
            <a:pPr marL="0" indent="0" algn="l">
              <a:lnSpc>
                <a:spcPts val="3400"/>
              </a:lnSpc>
              <a:buNone/>
            </a:pPr>
            <a:r>
              <a:rPr lang="en-US" sz="2800" dirty="0">
                <a:solidFill>
                  <a:srgbClr val="030303"/>
                </a:solidFill>
                <a:latin typeface="IBM Plex Sans Medium" pitchFamily="34" charset="0"/>
                <a:ea typeface="IBM Plex Sans Medium" pitchFamily="34" charset="-122"/>
                <a:cs typeface="IBM Plex Sans Medium" pitchFamily="34" charset="-120"/>
              </a:rPr>
              <a:t>看護の専門性＝"思考のプロセス"を表現できること</a:t>
            </a:r>
            <a:endParaRPr lang="en-US" sz="2800" dirty="0"/>
          </a:p>
        </p:txBody>
      </p:sp>
      <p:sp>
        <p:nvSpPr>
          <p:cNvPr id="13" name="Text 11"/>
          <p:cNvSpPr/>
          <p:nvPr/>
        </p:nvSpPr>
        <p:spPr>
          <a:xfrm>
            <a:off x="587200" y="6745350"/>
            <a:ext cx="13103066" cy="436364"/>
          </a:xfrm>
          <a:prstGeom prst="rect">
            <a:avLst/>
          </a:prstGeom>
          <a:noFill/>
          <a:ln/>
        </p:spPr>
        <p:txBody>
          <a:bodyPr wrap="none" lIns="0" tIns="0" rIns="0" bIns="0" rtlCol="0" anchor="t"/>
          <a:lstStyle/>
          <a:p>
            <a:pPr marL="0" indent="0" algn="l">
              <a:lnSpc>
                <a:spcPts val="3400"/>
              </a:lnSpc>
              <a:buNone/>
            </a:pPr>
            <a:r>
              <a:rPr lang="en-US" sz="2800" dirty="0">
                <a:solidFill>
                  <a:srgbClr val="030303"/>
                </a:solidFill>
                <a:latin typeface="IBM Plex Sans Medium" pitchFamily="34" charset="0"/>
                <a:ea typeface="IBM Plex Sans Medium" pitchFamily="34" charset="-122"/>
                <a:cs typeface="IBM Plex Sans Medium" pitchFamily="34" charset="-120"/>
              </a:rPr>
              <a:t>看護過程は、その"プロセス"を誰でもたどれるように整理した「道しるべ」である。</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Text 0"/>
          <p:cNvSpPr/>
          <p:nvPr/>
        </p:nvSpPr>
        <p:spPr>
          <a:xfrm>
            <a:off x="804386" y="829032"/>
            <a:ext cx="7182683" cy="897850"/>
          </a:xfrm>
          <a:prstGeom prst="rect">
            <a:avLst/>
          </a:prstGeom>
          <a:noFill/>
          <a:ln/>
        </p:spPr>
        <p:txBody>
          <a:bodyPr wrap="none" lIns="0" tIns="0" rIns="0" bIns="0" rtlCol="0" anchor="t"/>
          <a:lstStyle/>
          <a:p>
            <a:pPr marL="0" indent="0" algn="l">
              <a:lnSpc>
                <a:spcPts val="7050"/>
              </a:lnSpc>
              <a:buNone/>
            </a:pPr>
            <a:r>
              <a:rPr lang="en-US" sz="5650" dirty="0">
                <a:solidFill>
                  <a:srgbClr val="1B1B27"/>
                </a:solidFill>
                <a:latin typeface="Inter Medium" pitchFamily="34" charset="0"/>
                <a:ea typeface="Inter Medium" pitchFamily="34" charset="-122"/>
                <a:cs typeface="Inter Medium" pitchFamily="34" charset="-120"/>
              </a:rPr>
              <a:t>看護過程の意味</a:t>
            </a:r>
            <a:endParaRPr lang="en-US" sz="5650" dirty="0"/>
          </a:p>
        </p:txBody>
      </p:sp>
      <p:sp>
        <p:nvSpPr>
          <p:cNvPr id="3" name="Text 1"/>
          <p:cNvSpPr/>
          <p:nvPr/>
        </p:nvSpPr>
        <p:spPr>
          <a:xfrm>
            <a:off x="1235273" y="2732365"/>
            <a:ext cx="12590740" cy="1616273"/>
          </a:xfrm>
          <a:prstGeom prst="rect">
            <a:avLst/>
          </a:prstGeom>
          <a:noFill/>
          <a:ln/>
        </p:spPr>
        <p:txBody>
          <a:bodyPr wrap="square" lIns="0" tIns="0" rIns="0" bIns="0" rtlCol="0" anchor="t"/>
          <a:lstStyle/>
          <a:p>
            <a:pPr marL="0" indent="0" algn="l">
              <a:lnSpc>
                <a:spcPts val="4200"/>
              </a:lnSpc>
              <a:buNone/>
            </a:pPr>
            <a:r>
              <a:rPr lang="en-US" sz="3600" dirty="0">
                <a:solidFill>
                  <a:srgbClr val="1B1B27"/>
                </a:solidFill>
                <a:latin typeface="Inter Medium" pitchFamily="34" charset="0"/>
                <a:ea typeface="Inter Medium" pitchFamily="34" charset="-122"/>
                <a:cs typeface="Inter Medium" pitchFamily="34" charset="-120"/>
              </a:rPr>
              <a:t>看護過程とは、</a:t>
            </a:r>
            <a:r>
              <a:rPr lang="en-US" sz="3600" dirty="0">
                <a:solidFill>
                  <a:srgbClr val="030303"/>
                </a:solidFill>
                <a:latin typeface="Inter Medium" pitchFamily="34" charset="0"/>
                <a:ea typeface="Inter Medium" pitchFamily="34" charset="-122"/>
                <a:cs typeface="Inter Medium" pitchFamily="34" charset="-120"/>
              </a:rPr>
              <a:t>対象者の健康課題を詳細に明らかにし、その人固有の状況に応じた個別性のある看護を提供する</a:t>
            </a:r>
            <a:r>
              <a:rPr lang="en-US" sz="3600" dirty="0">
                <a:solidFill>
                  <a:srgbClr val="1B1B27"/>
                </a:solidFill>
                <a:latin typeface="Inter Medium" pitchFamily="34" charset="0"/>
                <a:ea typeface="Inter Medium" pitchFamily="34" charset="-122"/>
                <a:cs typeface="Inter Medium" pitchFamily="34" charset="-120"/>
              </a:rPr>
              <a:t>ための、論理的かつ継続的な</a:t>
            </a:r>
            <a:r>
              <a:rPr lang="en-US" sz="3600" dirty="0">
                <a:solidFill>
                  <a:srgbClr val="030303"/>
                </a:solidFill>
                <a:latin typeface="Inter Medium" pitchFamily="34" charset="0"/>
                <a:ea typeface="Inter Medium" pitchFamily="34" charset="-122"/>
                <a:cs typeface="Inter Medium" pitchFamily="34" charset="-120"/>
              </a:rPr>
              <a:t>思考の道筋</a:t>
            </a:r>
            <a:r>
              <a:rPr lang="en-US" sz="3600" dirty="0">
                <a:solidFill>
                  <a:srgbClr val="1B1B27"/>
                </a:solidFill>
                <a:latin typeface="Inter Medium" pitchFamily="34" charset="0"/>
                <a:ea typeface="Inter Medium" pitchFamily="34" charset="-122"/>
                <a:cs typeface="Inter Medium" pitchFamily="34" charset="-120"/>
              </a:rPr>
              <a:t>である。</a:t>
            </a:r>
            <a:endParaRPr lang="en-US" sz="3600" dirty="0"/>
          </a:p>
        </p:txBody>
      </p:sp>
      <p:sp>
        <p:nvSpPr>
          <p:cNvPr id="4" name="Shape 2"/>
          <p:cNvSpPr/>
          <p:nvPr/>
        </p:nvSpPr>
        <p:spPr>
          <a:xfrm>
            <a:off x="804386" y="2301478"/>
            <a:ext cx="38100" cy="2478048"/>
          </a:xfrm>
          <a:prstGeom prst="rect">
            <a:avLst/>
          </a:prstGeom>
          <a:solidFill>
            <a:srgbClr val="030303"/>
          </a:solidFill>
          <a:ln/>
        </p:spPr>
        <p:txBody>
          <a:bodyPr/>
          <a:lstStyle/>
          <a:p>
            <a:endParaRPr lang="ja-JP" altLang="en-US" sz="2000"/>
          </a:p>
        </p:txBody>
      </p:sp>
      <p:sp>
        <p:nvSpPr>
          <p:cNvPr id="5" name="Text 3"/>
          <p:cNvSpPr/>
          <p:nvPr/>
        </p:nvSpPr>
        <p:spPr>
          <a:xfrm>
            <a:off x="804386" y="5102662"/>
            <a:ext cx="13021628" cy="2297906"/>
          </a:xfrm>
          <a:prstGeom prst="rect">
            <a:avLst/>
          </a:prstGeom>
          <a:noFill/>
          <a:ln/>
        </p:spPr>
        <p:txBody>
          <a:bodyPr wrap="square" lIns="0" tIns="0" rIns="0" bIns="0" rtlCol="0" anchor="t"/>
          <a:lstStyle/>
          <a:p>
            <a:pPr marL="0" indent="0" algn="l">
              <a:lnSpc>
                <a:spcPts val="3600"/>
              </a:lnSpc>
              <a:buNone/>
            </a:pPr>
            <a:r>
              <a:rPr lang="en-US" sz="2400" dirty="0">
                <a:solidFill>
                  <a:srgbClr val="030303"/>
                </a:solidFill>
                <a:latin typeface="IBM Plex Sans Medium" pitchFamily="34" charset="0"/>
                <a:ea typeface="IBM Plex Sans Medium" pitchFamily="34" charset="-122"/>
                <a:cs typeface="IBM Plex Sans Medium" pitchFamily="34" charset="-120"/>
              </a:rPr>
              <a:t>これは単なる作業手順ではなく、患者さん一人ひとりの状態を深く理解し、観察、データ分析、臨床判断、計画、実施、評価という一連の思考の流れを体系的に整理し可視化したものです。患者さんの個別性（年齢、生活習慣、心理状態、社会的背景など）を深く掘り下げ、科学的根拠に基づきつつも人間的な理解をもってアプローチすることで、安全で質の高い信頼性のあるケアの実現を可能にします。</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Text 0"/>
          <p:cNvSpPr/>
          <p:nvPr/>
        </p:nvSpPr>
        <p:spPr>
          <a:xfrm>
            <a:off x="542925" y="761316"/>
            <a:ext cx="4848463" cy="606028"/>
          </a:xfrm>
          <a:prstGeom prst="rect">
            <a:avLst/>
          </a:prstGeom>
          <a:noFill/>
          <a:ln/>
        </p:spPr>
        <p:txBody>
          <a:bodyPr wrap="none" lIns="0" tIns="0" rIns="0" bIns="0" rtlCol="0" anchor="t"/>
          <a:lstStyle/>
          <a:p>
            <a:pPr marL="0" indent="0" algn="l">
              <a:lnSpc>
                <a:spcPts val="4750"/>
              </a:lnSpc>
              <a:buNone/>
            </a:pPr>
            <a:r>
              <a:rPr lang="en-US" sz="4800" dirty="0">
                <a:solidFill>
                  <a:srgbClr val="1B1B27"/>
                </a:solidFill>
                <a:latin typeface="Inter Medium" pitchFamily="34" charset="0"/>
                <a:ea typeface="Inter Medium" pitchFamily="34" charset="-122"/>
                <a:cs typeface="Inter Medium" pitchFamily="34" charset="-120"/>
              </a:rPr>
              <a:t>看護過程の定義</a:t>
            </a:r>
            <a:endParaRPr lang="en-US" sz="4800" dirty="0"/>
          </a:p>
        </p:txBody>
      </p:sp>
      <p:sp>
        <p:nvSpPr>
          <p:cNvPr id="3" name="Text 1"/>
          <p:cNvSpPr/>
          <p:nvPr/>
        </p:nvSpPr>
        <p:spPr>
          <a:xfrm>
            <a:off x="542925" y="1605558"/>
            <a:ext cx="13544550" cy="2509242"/>
          </a:xfrm>
          <a:prstGeom prst="rect">
            <a:avLst/>
          </a:prstGeom>
          <a:noFill/>
          <a:ln/>
        </p:spPr>
        <p:txBody>
          <a:bodyPr wrap="square" lIns="0" tIns="0" rIns="0" bIns="0" rtlCol="0" anchor="t"/>
          <a:lstStyle/>
          <a:p>
            <a:pPr marL="0" indent="0" algn="l">
              <a:lnSpc>
                <a:spcPts val="6550"/>
              </a:lnSpc>
              <a:buNone/>
            </a:pPr>
            <a:r>
              <a:rPr lang="en-US" sz="2400" b="1" dirty="0">
                <a:solidFill>
                  <a:srgbClr val="1B1B27"/>
                </a:solidFill>
                <a:latin typeface="Inter Medium" pitchFamily="34" charset="0"/>
                <a:ea typeface="Inter Medium" pitchFamily="34" charset="-122"/>
                <a:cs typeface="Inter Medium" pitchFamily="34" charset="-120"/>
              </a:rPr>
              <a:t>「対象者の健康課題を詳細に明らかにし、個別性のある看護を提供するための、論理的かつ継続的な思考と判断の体系的な手順」</a:t>
            </a:r>
            <a:endParaRPr lang="en-US" sz="2400" b="1" dirty="0"/>
          </a:p>
        </p:txBody>
      </p:sp>
      <p:sp>
        <p:nvSpPr>
          <p:cNvPr id="4" name="Shape 2"/>
          <p:cNvSpPr/>
          <p:nvPr/>
        </p:nvSpPr>
        <p:spPr>
          <a:xfrm>
            <a:off x="542806" y="3915489"/>
            <a:ext cx="4432322" cy="2509241"/>
          </a:xfrm>
          <a:prstGeom prst="roundRect">
            <a:avLst>
              <a:gd name="adj" fmla="val 4567"/>
            </a:avLst>
          </a:prstGeom>
          <a:solidFill>
            <a:srgbClr val="FFFFFF">
              <a:alpha val="95000"/>
            </a:srgbClr>
          </a:solidFill>
          <a:ln w="22860">
            <a:solidFill>
              <a:srgbClr val="CCCCCC"/>
            </a:solidFill>
            <a:prstDash val="solid"/>
          </a:ln>
        </p:spPr>
        <p:txBody>
          <a:bodyPr/>
          <a:lstStyle/>
          <a:p>
            <a:endParaRPr lang="ja-JP" altLang="en-US" sz="3200"/>
          </a:p>
        </p:txBody>
      </p:sp>
      <p:sp>
        <p:nvSpPr>
          <p:cNvPr id="5" name="Text 3"/>
          <p:cNvSpPr/>
          <p:nvPr/>
        </p:nvSpPr>
        <p:spPr>
          <a:xfrm>
            <a:off x="759500" y="4236069"/>
            <a:ext cx="2450088" cy="426303"/>
          </a:xfrm>
          <a:prstGeom prst="rect">
            <a:avLst/>
          </a:prstGeom>
          <a:noFill/>
          <a:ln/>
        </p:spPr>
        <p:txBody>
          <a:bodyPr wrap="none" lIns="0" tIns="0" rIns="0" bIns="0" rtlCol="0" anchor="t"/>
          <a:lstStyle/>
          <a:p>
            <a:pPr marL="0" indent="0" algn="l">
              <a:lnSpc>
                <a:spcPts val="2350"/>
              </a:lnSpc>
              <a:buNone/>
            </a:pPr>
            <a:r>
              <a:rPr lang="en-US" sz="3200" b="1" dirty="0">
                <a:solidFill>
                  <a:srgbClr val="FF0000"/>
                </a:solidFill>
                <a:latin typeface="Inter Medium" pitchFamily="34" charset="0"/>
                <a:ea typeface="Inter Medium" pitchFamily="34" charset="-122"/>
                <a:cs typeface="Inter Medium" pitchFamily="34" charset="-120"/>
              </a:rPr>
              <a:t>系統性</a:t>
            </a:r>
            <a:endParaRPr lang="en-US" sz="3200" b="1" dirty="0">
              <a:solidFill>
                <a:srgbClr val="FF0000"/>
              </a:solidFill>
            </a:endParaRPr>
          </a:p>
        </p:txBody>
      </p:sp>
      <p:sp>
        <p:nvSpPr>
          <p:cNvPr id="6" name="Text 4"/>
          <p:cNvSpPr/>
          <p:nvPr/>
        </p:nvSpPr>
        <p:spPr>
          <a:xfrm>
            <a:off x="717704" y="4675618"/>
            <a:ext cx="3994313" cy="873042"/>
          </a:xfrm>
          <a:prstGeom prst="rect">
            <a:avLst/>
          </a:prstGeom>
          <a:noFill/>
          <a:ln/>
        </p:spPr>
        <p:txBody>
          <a:bodyPr wrap="square" lIns="0" tIns="0" rIns="0" bIns="0" rtlCol="0" anchor="t"/>
          <a:lstStyle/>
          <a:p>
            <a:pPr marL="0" indent="0" algn="l">
              <a:lnSpc>
                <a:spcPts val="2400"/>
              </a:lnSpc>
              <a:buNone/>
            </a:pPr>
            <a:r>
              <a:rPr lang="en-US" sz="2400" dirty="0">
                <a:solidFill>
                  <a:srgbClr val="030303"/>
                </a:solidFill>
                <a:latin typeface="IBM Plex Sans Medium" pitchFamily="34" charset="0"/>
                <a:ea typeface="IBM Plex Sans Medium" pitchFamily="34" charset="-122"/>
                <a:cs typeface="IBM Plex Sans Medium" pitchFamily="34" charset="-120"/>
              </a:rPr>
              <a:t>論理的・段階的に情報を収集・分析し、計画的に実践を進める思考プロセス。</a:t>
            </a:r>
            <a:endParaRPr lang="en-US" sz="2400" dirty="0"/>
          </a:p>
        </p:txBody>
      </p:sp>
      <p:sp>
        <p:nvSpPr>
          <p:cNvPr id="7" name="Shape 5"/>
          <p:cNvSpPr/>
          <p:nvPr/>
        </p:nvSpPr>
        <p:spPr>
          <a:xfrm>
            <a:off x="5122188" y="3915489"/>
            <a:ext cx="4432442" cy="2509241"/>
          </a:xfrm>
          <a:prstGeom prst="roundRect">
            <a:avLst>
              <a:gd name="adj" fmla="val 4567"/>
            </a:avLst>
          </a:prstGeom>
          <a:solidFill>
            <a:srgbClr val="FFFFFF">
              <a:alpha val="95000"/>
            </a:srgbClr>
          </a:solidFill>
          <a:ln w="22860">
            <a:solidFill>
              <a:srgbClr val="CCCCCC"/>
            </a:solidFill>
            <a:prstDash val="solid"/>
          </a:ln>
        </p:spPr>
        <p:txBody>
          <a:bodyPr/>
          <a:lstStyle/>
          <a:p>
            <a:endParaRPr lang="ja-JP" altLang="en-US" sz="3200"/>
          </a:p>
        </p:txBody>
      </p:sp>
      <p:sp>
        <p:nvSpPr>
          <p:cNvPr id="8" name="Text 6"/>
          <p:cNvSpPr/>
          <p:nvPr/>
        </p:nvSpPr>
        <p:spPr>
          <a:xfrm>
            <a:off x="5338882" y="4236069"/>
            <a:ext cx="2450088" cy="426303"/>
          </a:xfrm>
          <a:prstGeom prst="rect">
            <a:avLst/>
          </a:prstGeom>
          <a:noFill/>
          <a:ln/>
        </p:spPr>
        <p:txBody>
          <a:bodyPr wrap="none" lIns="0" tIns="0" rIns="0" bIns="0" rtlCol="0" anchor="t"/>
          <a:lstStyle/>
          <a:p>
            <a:pPr marL="0" indent="0" algn="l">
              <a:lnSpc>
                <a:spcPts val="2350"/>
              </a:lnSpc>
              <a:buNone/>
            </a:pPr>
            <a:r>
              <a:rPr lang="en-US" sz="3200" b="1" dirty="0">
                <a:solidFill>
                  <a:srgbClr val="FF0000"/>
                </a:solidFill>
                <a:latin typeface="Inter Medium" pitchFamily="34" charset="0"/>
                <a:ea typeface="Inter Medium" pitchFamily="34" charset="-122"/>
                <a:cs typeface="Inter Medium" pitchFamily="34" charset="-120"/>
              </a:rPr>
              <a:t>判断</a:t>
            </a:r>
            <a:endParaRPr lang="en-US" sz="3200" b="1" dirty="0">
              <a:solidFill>
                <a:srgbClr val="FF0000"/>
              </a:solidFill>
            </a:endParaRPr>
          </a:p>
        </p:txBody>
      </p:sp>
      <p:sp>
        <p:nvSpPr>
          <p:cNvPr id="9" name="Text 7"/>
          <p:cNvSpPr/>
          <p:nvPr/>
        </p:nvSpPr>
        <p:spPr>
          <a:xfrm>
            <a:off x="5297085" y="4675618"/>
            <a:ext cx="3994433" cy="1309563"/>
          </a:xfrm>
          <a:prstGeom prst="rect">
            <a:avLst/>
          </a:prstGeom>
          <a:noFill/>
          <a:ln/>
        </p:spPr>
        <p:txBody>
          <a:bodyPr wrap="square" lIns="0" tIns="0" rIns="0" bIns="0" rtlCol="0" anchor="t"/>
          <a:lstStyle/>
          <a:p>
            <a:pPr marL="0" indent="0" algn="l">
              <a:lnSpc>
                <a:spcPts val="2400"/>
              </a:lnSpc>
              <a:buNone/>
            </a:pPr>
            <a:r>
              <a:rPr lang="en-US" sz="2400" dirty="0">
                <a:solidFill>
                  <a:srgbClr val="030303"/>
                </a:solidFill>
                <a:latin typeface="IBM Plex Sans Medium" pitchFamily="34" charset="0"/>
                <a:ea typeface="IBM Plex Sans Medium" pitchFamily="34" charset="-122"/>
                <a:cs typeface="IBM Plex Sans Medium" pitchFamily="34" charset="-120"/>
              </a:rPr>
              <a:t>専門的知識と臨床経験に基づき、収集した情報を分析し、最適なケア方法を意思決定する能力。</a:t>
            </a:r>
            <a:endParaRPr lang="en-US" sz="2400" dirty="0"/>
          </a:p>
        </p:txBody>
      </p:sp>
      <p:sp>
        <p:nvSpPr>
          <p:cNvPr id="10" name="Shape 8"/>
          <p:cNvSpPr/>
          <p:nvPr/>
        </p:nvSpPr>
        <p:spPr>
          <a:xfrm>
            <a:off x="9701689" y="3915489"/>
            <a:ext cx="4432322" cy="2509241"/>
          </a:xfrm>
          <a:prstGeom prst="roundRect">
            <a:avLst>
              <a:gd name="adj" fmla="val 4567"/>
            </a:avLst>
          </a:prstGeom>
          <a:solidFill>
            <a:srgbClr val="FFFFFF">
              <a:alpha val="95000"/>
            </a:srgbClr>
          </a:solidFill>
          <a:ln w="22860">
            <a:solidFill>
              <a:srgbClr val="CCCCCC"/>
            </a:solidFill>
            <a:prstDash val="solid"/>
          </a:ln>
        </p:spPr>
        <p:txBody>
          <a:bodyPr/>
          <a:lstStyle/>
          <a:p>
            <a:endParaRPr lang="ja-JP" altLang="en-US" sz="3200"/>
          </a:p>
        </p:txBody>
      </p:sp>
      <p:sp>
        <p:nvSpPr>
          <p:cNvPr id="11" name="Text 9"/>
          <p:cNvSpPr/>
          <p:nvPr/>
        </p:nvSpPr>
        <p:spPr>
          <a:xfrm>
            <a:off x="9918383" y="4236069"/>
            <a:ext cx="2450088" cy="426303"/>
          </a:xfrm>
          <a:prstGeom prst="rect">
            <a:avLst/>
          </a:prstGeom>
          <a:noFill/>
          <a:ln/>
        </p:spPr>
        <p:txBody>
          <a:bodyPr wrap="none" lIns="0" tIns="0" rIns="0" bIns="0" rtlCol="0" anchor="t"/>
          <a:lstStyle/>
          <a:p>
            <a:pPr marL="0" indent="0" algn="l">
              <a:lnSpc>
                <a:spcPts val="2350"/>
              </a:lnSpc>
              <a:buNone/>
            </a:pPr>
            <a:r>
              <a:rPr lang="en-US" sz="3200" b="1" dirty="0">
                <a:solidFill>
                  <a:srgbClr val="FF0000"/>
                </a:solidFill>
                <a:latin typeface="Inter Medium" pitchFamily="34" charset="0"/>
                <a:ea typeface="Inter Medium" pitchFamily="34" charset="-122"/>
                <a:cs typeface="Inter Medium" pitchFamily="34" charset="-120"/>
              </a:rPr>
              <a:t>個別性</a:t>
            </a:r>
            <a:endParaRPr lang="en-US" sz="3200" b="1" dirty="0">
              <a:solidFill>
                <a:srgbClr val="FF0000"/>
              </a:solidFill>
            </a:endParaRPr>
          </a:p>
        </p:txBody>
      </p:sp>
      <p:sp>
        <p:nvSpPr>
          <p:cNvPr id="12" name="Text 10"/>
          <p:cNvSpPr/>
          <p:nvPr/>
        </p:nvSpPr>
        <p:spPr>
          <a:xfrm>
            <a:off x="9876587" y="4675618"/>
            <a:ext cx="3994313" cy="1309563"/>
          </a:xfrm>
          <a:prstGeom prst="rect">
            <a:avLst/>
          </a:prstGeom>
          <a:noFill/>
          <a:ln/>
        </p:spPr>
        <p:txBody>
          <a:bodyPr wrap="square" lIns="0" tIns="0" rIns="0" bIns="0" rtlCol="0" anchor="t"/>
          <a:lstStyle/>
          <a:p>
            <a:pPr marL="0" indent="0" algn="l">
              <a:lnSpc>
                <a:spcPts val="2400"/>
              </a:lnSpc>
              <a:buNone/>
            </a:pPr>
            <a:r>
              <a:rPr lang="en-US" sz="2400" dirty="0">
                <a:solidFill>
                  <a:srgbClr val="030303"/>
                </a:solidFill>
                <a:latin typeface="IBM Plex Sans Medium" pitchFamily="34" charset="0"/>
                <a:ea typeface="IBM Plex Sans Medium" pitchFamily="34" charset="-122"/>
                <a:cs typeface="IBM Plex Sans Medium" pitchFamily="34" charset="-120"/>
              </a:rPr>
              <a:t>患者さん固有の身体的、心理的、社会的、文化的背景を考慮し、その人に真に合わせたオーダーメイドのケアを提供すること。</a:t>
            </a:r>
            <a:endParaRPr lang="en-US" sz="2400" dirty="0"/>
          </a:p>
        </p:txBody>
      </p:sp>
      <p:sp>
        <p:nvSpPr>
          <p:cNvPr id="13" name="Text 11"/>
          <p:cNvSpPr/>
          <p:nvPr/>
        </p:nvSpPr>
        <p:spPr>
          <a:xfrm>
            <a:off x="542806" y="7087198"/>
            <a:ext cx="13689009" cy="436521"/>
          </a:xfrm>
          <a:prstGeom prst="rect">
            <a:avLst/>
          </a:prstGeom>
          <a:noFill/>
          <a:ln/>
        </p:spPr>
        <p:txBody>
          <a:bodyPr wrap="none" lIns="0" tIns="0" rIns="0" bIns="0" rtlCol="0" anchor="t"/>
          <a:lstStyle/>
          <a:p>
            <a:pPr marL="0" indent="0" algn="l">
              <a:lnSpc>
                <a:spcPts val="2400"/>
              </a:lnSpc>
              <a:buNone/>
            </a:pPr>
            <a:r>
              <a:rPr lang="en-US" sz="2400" dirty="0">
                <a:solidFill>
                  <a:srgbClr val="030303"/>
                </a:solidFill>
                <a:latin typeface="IBM Plex Sans Medium" pitchFamily="34" charset="0"/>
                <a:ea typeface="IBM Plex Sans Medium" pitchFamily="34" charset="-122"/>
                <a:cs typeface="IBM Plex Sans Medium" pitchFamily="34" charset="-120"/>
              </a:rPr>
              <a:t>※ 定義は文献や教育機関により表現が異なるが、共通するのは「系統性」「判断」「個別性」である。</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Text 0"/>
          <p:cNvSpPr/>
          <p:nvPr/>
        </p:nvSpPr>
        <p:spPr>
          <a:xfrm>
            <a:off x="876300" y="890230"/>
            <a:ext cx="7824430" cy="978098"/>
          </a:xfrm>
          <a:prstGeom prst="rect">
            <a:avLst/>
          </a:prstGeom>
          <a:noFill/>
          <a:ln/>
        </p:spPr>
        <p:txBody>
          <a:bodyPr wrap="none" lIns="0" tIns="0" rIns="0" bIns="0" rtlCol="0" anchor="t"/>
          <a:lstStyle/>
          <a:p>
            <a:pPr marL="0" indent="0" algn="l">
              <a:lnSpc>
                <a:spcPts val="7700"/>
              </a:lnSpc>
              <a:buNone/>
            </a:pPr>
            <a:r>
              <a:rPr lang="en-US" sz="6150" dirty="0" err="1">
                <a:solidFill>
                  <a:srgbClr val="1B1B27"/>
                </a:solidFill>
                <a:latin typeface="Inter Medium" pitchFamily="34" charset="0"/>
                <a:ea typeface="Inter Medium" pitchFamily="34" charset="-122"/>
                <a:cs typeface="Inter Medium" pitchFamily="34" charset="-120"/>
              </a:rPr>
              <a:t>看護過程の目的</a:t>
            </a:r>
            <a:r>
              <a:rPr lang="ja-JP" altLang="en-US" sz="6150" dirty="0">
                <a:solidFill>
                  <a:srgbClr val="1B1B27"/>
                </a:solidFill>
                <a:latin typeface="Inter Medium" pitchFamily="34" charset="0"/>
                <a:ea typeface="Inter Medium" pitchFamily="34" charset="-122"/>
                <a:cs typeface="Inter Medium" pitchFamily="34" charset="-120"/>
              </a:rPr>
              <a:t>（１）</a:t>
            </a:r>
            <a:endParaRPr lang="en-US" sz="6150" dirty="0"/>
          </a:p>
        </p:txBody>
      </p:sp>
      <p:sp>
        <p:nvSpPr>
          <p:cNvPr id="3" name="Shape 1"/>
          <p:cNvSpPr/>
          <p:nvPr/>
        </p:nvSpPr>
        <p:spPr>
          <a:xfrm>
            <a:off x="876300" y="2494240"/>
            <a:ext cx="6282452" cy="3491389"/>
          </a:xfrm>
          <a:prstGeom prst="roundRect">
            <a:avLst>
              <a:gd name="adj" fmla="val 3765"/>
            </a:avLst>
          </a:prstGeom>
          <a:solidFill>
            <a:srgbClr val="FFFFFF">
              <a:alpha val="95000"/>
            </a:srgbClr>
          </a:solidFill>
          <a:ln w="38100">
            <a:solidFill>
              <a:srgbClr val="CCCCCC"/>
            </a:solidFill>
            <a:prstDash val="solid"/>
          </a:ln>
        </p:spPr>
        <p:txBody>
          <a:bodyPr/>
          <a:lstStyle/>
          <a:p>
            <a:endParaRPr lang="ja-JP" altLang="en-US"/>
          </a:p>
        </p:txBody>
      </p:sp>
      <p:sp>
        <p:nvSpPr>
          <p:cNvPr id="4" name="Shape 2"/>
          <p:cNvSpPr/>
          <p:nvPr/>
        </p:nvSpPr>
        <p:spPr>
          <a:xfrm>
            <a:off x="876300" y="2494240"/>
            <a:ext cx="152400" cy="3491389"/>
          </a:xfrm>
          <a:prstGeom prst="roundRect">
            <a:avLst>
              <a:gd name="adj" fmla="val 86254"/>
            </a:avLst>
          </a:prstGeom>
          <a:solidFill>
            <a:srgbClr val="030303"/>
          </a:solidFill>
          <a:ln/>
        </p:spPr>
        <p:txBody>
          <a:bodyPr/>
          <a:lstStyle/>
          <a:p>
            <a:endParaRPr lang="ja-JP" altLang="en-US"/>
          </a:p>
        </p:txBody>
      </p:sp>
      <p:sp>
        <p:nvSpPr>
          <p:cNvPr id="5" name="Text 3"/>
          <p:cNvSpPr/>
          <p:nvPr/>
        </p:nvSpPr>
        <p:spPr>
          <a:xfrm>
            <a:off x="1379696" y="2845237"/>
            <a:ext cx="3912156" cy="488990"/>
          </a:xfrm>
          <a:prstGeom prst="rect">
            <a:avLst/>
          </a:prstGeom>
          <a:noFill/>
          <a:ln/>
        </p:spPr>
        <p:txBody>
          <a:bodyPr wrap="none" lIns="0" tIns="0" rIns="0" bIns="0" rtlCol="0" anchor="t"/>
          <a:lstStyle/>
          <a:p>
            <a:pPr marL="0" indent="0" algn="l">
              <a:lnSpc>
                <a:spcPts val="3850"/>
              </a:lnSpc>
              <a:buNone/>
            </a:pPr>
            <a:r>
              <a:rPr lang="en-US" sz="3600" b="1" dirty="0">
                <a:solidFill>
                  <a:srgbClr val="FF0000"/>
                </a:solidFill>
                <a:latin typeface="Inter Medium" pitchFamily="34" charset="0"/>
                <a:ea typeface="Inter Medium" pitchFamily="34" charset="-122"/>
                <a:cs typeface="Inter Medium" pitchFamily="34" charset="-120"/>
              </a:rPr>
              <a:t>対象の理解を深める</a:t>
            </a:r>
            <a:endParaRPr lang="en-US" sz="3600" b="1" dirty="0">
              <a:solidFill>
                <a:srgbClr val="FF0000"/>
              </a:solidFill>
            </a:endParaRPr>
          </a:p>
        </p:txBody>
      </p:sp>
      <p:sp>
        <p:nvSpPr>
          <p:cNvPr id="6" name="Text 4"/>
          <p:cNvSpPr/>
          <p:nvPr/>
        </p:nvSpPr>
        <p:spPr>
          <a:xfrm>
            <a:off x="1379696" y="3521988"/>
            <a:ext cx="5428059" cy="1001554"/>
          </a:xfrm>
          <a:prstGeom prst="rect">
            <a:avLst/>
          </a:prstGeom>
          <a:noFill/>
          <a:ln/>
        </p:spPr>
        <p:txBody>
          <a:bodyPr wrap="square" lIns="0" tIns="0" rIns="0" bIns="0" rtlCol="0" anchor="t"/>
          <a:lstStyle/>
          <a:p>
            <a:pPr marL="342900" indent="-342900" algn="l">
              <a:lnSpc>
                <a:spcPts val="3900"/>
              </a:lnSpc>
              <a:buSzPct val="100000"/>
              <a:buChar char="•"/>
            </a:pPr>
            <a:r>
              <a:rPr lang="en-US" sz="2450" dirty="0">
                <a:solidFill>
                  <a:srgbClr val="030303"/>
                </a:solidFill>
                <a:latin typeface="IBM Plex Sans Medium" pitchFamily="34" charset="0"/>
                <a:ea typeface="IBM Plex Sans Medium" pitchFamily="34" charset="-122"/>
                <a:cs typeface="IBM Plex Sans Medium" pitchFamily="34" charset="-120"/>
              </a:rPr>
              <a:t>情報を幅広く収集し、背景や価値観も含めて対象を捉える</a:t>
            </a:r>
            <a:endParaRPr lang="en-US" sz="2450" dirty="0"/>
          </a:p>
        </p:txBody>
      </p:sp>
      <p:sp>
        <p:nvSpPr>
          <p:cNvPr id="7" name="Text 5"/>
          <p:cNvSpPr/>
          <p:nvPr/>
        </p:nvSpPr>
        <p:spPr>
          <a:xfrm>
            <a:off x="1379696" y="4633079"/>
            <a:ext cx="5428059" cy="1001554"/>
          </a:xfrm>
          <a:prstGeom prst="rect">
            <a:avLst/>
          </a:prstGeom>
          <a:noFill/>
          <a:ln/>
        </p:spPr>
        <p:txBody>
          <a:bodyPr wrap="square" lIns="0" tIns="0" rIns="0" bIns="0" rtlCol="0" anchor="t"/>
          <a:lstStyle/>
          <a:p>
            <a:pPr marL="342900" indent="-342900" algn="l">
              <a:lnSpc>
                <a:spcPts val="3900"/>
              </a:lnSpc>
              <a:buSzPct val="100000"/>
              <a:buChar char="•"/>
            </a:pPr>
            <a:r>
              <a:rPr lang="en-US" sz="2450" dirty="0">
                <a:solidFill>
                  <a:srgbClr val="030303"/>
                </a:solidFill>
                <a:latin typeface="IBM Plex Sans Medium" pitchFamily="34" charset="0"/>
                <a:ea typeface="IBM Plex Sans Medium" pitchFamily="34" charset="-122"/>
                <a:cs typeface="IBM Plex Sans Medium" pitchFamily="34" charset="-120"/>
              </a:rPr>
              <a:t>単なる症状だけでなく「その人らしさ」に焦点を当てる</a:t>
            </a:r>
            <a:endParaRPr lang="en-US" sz="2450" dirty="0"/>
          </a:p>
        </p:txBody>
      </p:sp>
      <p:sp>
        <p:nvSpPr>
          <p:cNvPr id="8" name="Shape 6"/>
          <p:cNvSpPr/>
          <p:nvPr/>
        </p:nvSpPr>
        <p:spPr>
          <a:xfrm>
            <a:off x="7471648" y="2494240"/>
            <a:ext cx="6282452" cy="3491389"/>
          </a:xfrm>
          <a:prstGeom prst="roundRect">
            <a:avLst>
              <a:gd name="adj" fmla="val 3765"/>
            </a:avLst>
          </a:prstGeom>
          <a:solidFill>
            <a:srgbClr val="FFFFFF">
              <a:alpha val="95000"/>
            </a:srgbClr>
          </a:solidFill>
          <a:ln w="38100">
            <a:solidFill>
              <a:srgbClr val="CCCCCC"/>
            </a:solidFill>
            <a:prstDash val="solid"/>
          </a:ln>
        </p:spPr>
        <p:txBody>
          <a:bodyPr/>
          <a:lstStyle/>
          <a:p>
            <a:endParaRPr lang="ja-JP" altLang="en-US"/>
          </a:p>
        </p:txBody>
      </p:sp>
      <p:sp>
        <p:nvSpPr>
          <p:cNvPr id="9" name="Shape 7"/>
          <p:cNvSpPr/>
          <p:nvPr/>
        </p:nvSpPr>
        <p:spPr>
          <a:xfrm>
            <a:off x="7471648" y="2494240"/>
            <a:ext cx="152400" cy="3491389"/>
          </a:xfrm>
          <a:prstGeom prst="roundRect">
            <a:avLst>
              <a:gd name="adj" fmla="val 86254"/>
            </a:avLst>
          </a:prstGeom>
          <a:solidFill>
            <a:srgbClr val="030303"/>
          </a:solidFill>
          <a:ln/>
        </p:spPr>
        <p:txBody>
          <a:bodyPr/>
          <a:lstStyle/>
          <a:p>
            <a:endParaRPr lang="ja-JP" altLang="en-US"/>
          </a:p>
        </p:txBody>
      </p:sp>
      <p:sp>
        <p:nvSpPr>
          <p:cNvPr id="10" name="Text 8"/>
          <p:cNvSpPr/>
          <p:nvPr/>
        </p:nvSpPr>
        <p:spPr>
          <a:xfrm>
            <a:off x="7975044" y="2845237"/>
            <a:ext cx="3912156" cy="488990"/>
          </a:xfrm>
          <a:prstGeom prst="rect">
            <a:avLst/>
          </a:prstGeom>
          <a:noFill/>
          <a:ln/>
        </p:spPr>
        <p:txBody>
          <a:bodyPr wrap="none" lIns="0" tIns="0" rIns="0" bIns="0" rtlCol="0" anchor="t"/>
          <a:lstStyle/>
          <a:p>
            <a:pPr marL="0" indent="0" algn="l">
              <a:lnSpc>
                <a:spcPts val="3850"/>
              </a:lnSpc>
              <a:buNone/>
            </a:pPr>
            <a:r>
              <a:rPr lang="en-US" sz="3600" b="1" dirty="0">
                <a:solidFill>
                  <a:srgbClr val="FF0000"/>
                </a:solidFill>
                <a:latin typeface="Inter Medium" pitchFamily="34" charset="0"/>
                <a:ea typeface="Inter Medium" pitchFamily="34" charset="-122"/>
                <a:cs typeface="Inter Medium" pitchFamily="34" charset="-120"/>
              </a:rPr>
              <a:t>適切な看護の実践</a:t>
            </a:r>
            <a:endParaRPr lang="en-US" sz="3600" b="1" dirty="0">
              <a:solidFill>
                <a:srgbClr val="FF0000"/>
              </a:solidFill>
            </a:endParaRPr>
          </a:p>
        </p:txBody>
      </p:sp>
      <p:sp>
        <p:nvSpPr>
          <p:cNvPr id="11" name="Text 9"/>
          <p:cNvSpPr/>
          <p:nvPr/>
        </p:nvSpPr>
        <p:spPr>
          <a:xfrm>
            <a:off x="7975044" y="3521988"/>
            <a:ext cx="5428059" cy="1001554"/>
          </a:xfrm>
          <a:prstGeom prst="rect">
            <a:avLst/>
          </a:prstGeom>
          <a:noFill/>
          <a:ln/>
        </p:spPr>
        <p:txBody>
          <a:bodyPr wrap="square" lIns="0" tIns="0" rIns="0" bIns="0" rtlCol="0" anchor="t"/>
          <a:lstStyle/>
          <a:p>
            <a:pPr marL="342900" indent="-342900" algn="l">
              <a:lnSpc>
                <a:spcPts val="3900"/>
              </a:lnSpc>
              <a:buSzPct val="100000"/>
              <a:buChar char="•"/>
            </a:pPr>
            <a:r>
              <a:rPr lang="en-US" sz="2450" dirty="0">
                <a:solidFill>
                  <a:srgbClr val="030303"/>
                </a:solidFill>
                <a:latin typeface="IBM Plex Sans Medium" pitchFamily="34" charset="0"/>
                <a:ea typeface="IBM Plex Sans Medium" pitchFamily="34" charset="-122"/>
                <a:cs typeface="IBM Plex Sans Medium" pitchFamily="34" charset="-120"/>
              </a:rPr>
              <a:t>明確な目標設定と、それに基づく看護計画を立て、実行する</a:t>
            </a:r>
            <a:endParaRPr lang="en-US" sz="2450" dirty="0"/>
          </a:p>
        </p:txBody>
      </p:sp>
      <p:sp>
        <p:nvSpPr>
          <p:cNvPr id="12" name="Text 10"/>
          <p:cNvSpPr/>
          <p:nvPr/>
        </p:nvSpPr>
        <p:spPr>
          <a:xfrm>
            <a:off x="7975044" y="4633079"/>
            <a:ext cx="5428059" cy="1001554"/>
          </a:xfrm>
          <a:prstGeom prst="rect">
            <a:avLst/>
          </a:prstGeom>
          <a:noFill/>
          <a:ln/>
        </p:spPr>
        <p:txBody>
          <a:bodyPr wrap="square" lIns="0" tIns="0" rIns="0" bIns="0" rtlCol="0" anchor="t"/>
          <a:lstStyle/>
          <a:p>
            <a:pPr marL="342900" indent="-342900" algn="l">
              <a:lnSpc>
                <a:spcPts val="3900"/>
              </a:lnSpc>
              <a:buSzPct val="100000"/>
              <a:buChar char="•"/>
            </a:pPr>
            <a:r>
              <a:rPr lang="en-US" sz="2450" dirty="0">
                <a:solidFill>
                  <a:srgbClr val="030303"/>
                </a:solidFill>
                <a:latin typeface="IBM Plex Sans Medium" pitchFamily="34" charset="0"/>
                <a:ea typeface="IBM Plex Sans Medium" pitchFamily="34" charset="-122"/>
                <a:cs typeface="IBM Plex Sans Medium" pitchFamily="34" charset="-120"/>
              </a:rPr>
              <a:t>行った看護が有効かどうかを評価し、修正していく</a:t>
            </a:r>
            <a:endParaRPr lang="en-US" sz="2450" dirty="0"/>
          </a:p>
        </p:txBody>
      </p:sp>
      <p:sp>
        <p:nvSpPr>
          <p:cNvPr id="13" name="Text 11"/>
          <p:cNvSpPr/>
          <p:nvPr/>
        </p:nvSpPr>
        <p:spPr>
          <a:xfrm>
            <a:off x="876300" y="6337697"/>
            <a:ext cx="12877800" cy="1001554"/>
          </a:xfrm>
          <a:prstGeom prst="rect">
            <a:avLst/>
          </a:prstGeom>
          <a:noFill/>
          <a:ln/>
        </p:spPr>
        <p:txBody>
          <a:bodyPr wrap="square" lIns="0" tIns="0" rIns="0" bIns="0" rtlCol="0" anchor="t"/>
          <a:lstStyle/>
          <a:p>
            <a:pPr marL="0" indent="0" algn="l">
              <a:lnSpc>
                <a:spcPts val="3900"/>
              </a:lnSpc>
              <a:buNone/>
            </a:pPr>
            <a:r>
              <a:rPr lang="en-US" sz="2450" dirty="0">
                <a:solidFill>
                  <a:srgbClr val="030303"/>
                </a:solidFill>
                <a:latin typeface="IBM Plex Sans Medium" pitchFamily="34" charset="0"/>
                <a:ea typeface="IBM Plex Sans Medium" pitchFamily="34" charset="-122"/>
                <a:cs typeface="IBM Plex Sans Medium" pitchFamily="34" charset="-120"/>
              </a:rPr>
              <a:t>看護過程を通じて、対象者一人ひとりの状況や背景を深く理解し、その理解に基づいた個別的なケアを提供することができる。</a:t>
            </a:r>
            <a:endParaRPr lang="en-US" sz="245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Text 0"/>
          <p:cNvSpPr/>
          <p:nvPr/>
        </p:nvSpPr>
        <p:spPr>
          <a:xfrm>
            <a:off x="837605" y="960001"/>
            <a:ext cx="7479625" cy="934879"/>
          </a:xfrm>
          <a:prstGeom prst="rect">
            <a:avLst/>
          </a:prstGeom>
          <a:noFill/>
          <a:ln/>
        </p:spPr>
        <p:txBody>
          <a:bodyPr wrap="none" lIns="0" tIns="0" rIns="0" bIns="0" rtlCol="0" anchor="t"/>
          <a:lstStyle/>
          <a:p>
            <a:pPr marL="0" indent="0" algn="l">
              <a:lnSpc>
                <a:spcPts val="7350"/>
              </a:lnSpc>
              <a:buNone/>
            </a:pPr>
            <a:r>
              <a:rPr lang="en-US" sz="5850" dirty="0" err="1">
                <a:solidFill>
                  <a:srgbClr val="1B1B27"/>
                </a:solidFill>
                <a:latin typeface="Inter Medium" pitchFamily="34" charset="0"/>
                <a:ea typeface="Inter Medium" pitchFamily="34" charset="-122"/>
                <a:cs typeface="Inter Medium" pitchFamily="34" charset="-120"/>
              </a:rPr>
              <a:t>看護過程の目的</a:t>
            </a:r>
            <a:r>
              <a:rPr lang="ja-JP" altLang="en-US" sz="5850" dirty="0">
                <a:solidFill>
                  <a:srgbClr val="1B1B27"/>
                </a:solidFill>
                <a:latin typeface="Inter Medium" pitchFamily="34" charset="0"/>
                <a:ea typeface="Inter Medium" pitchFamily="34" charset="-122"/>
                <a:cs typeface="Inter Medium" pitchFamily="34" charset="-120"/>
              </a:rPr>
              <a:t>（２）</a:t>
            </a:r>
            <a:endParaRPr lang="en-US" sz="5850" dirty="0"/>
          </a:p>
        </p:txBody>
      </p:sp>
      <p:sp>
        <p:nvSpPr>
          <p:cNvPr id="3" name="Shape 1"/>
          <p:cNvSpPr/>
          <p:nvPr/>
        </p:nvSpPr>
        <p:spPr>
          <a:xfrm>
            <a:off x="837605" y="2238443"/>
            <a:ext cx="4251174" cy="5305357"/>
          </a:xfrm>
          <a:prstGeom prst="roundRect">
            <a:avLst>
              <a:gd name="adj" fmla="val 3051"/>
            </a:avLst>
          </a:prstGeom>
          <a:solidFill>
            <a:srgbClr val="FFFFFF">
              <a:alpha val="95000"/>
            </a:srgbClr>
          </a:solidFill>
          <a:ln w="38100">
            <a:solidFill>
              <a:srgbClr val="CCCCCC"/>
            </a:solidFill>
            <a:prstDash val="solid"/>
          </a:ln>
        </p:spPr>
        <p:txBody>
          <a:bodyPr/>
          <a:lstStyle/>
          <a:p>
            <a:endParaRPr lang="ja-JP" altLang="en-US"/>
          </a:p>
        </p:txBody>
      </p:sp>
      <p:sp>
        <p:nvSpPr>
          <p:cNvPr id="4" name="Shape 2"/>
          <p:cNvSpPr/>
          <p:nvPr/>
        </p:nvSpPr>
        <p:spPr>
          <a:xfrm>
            <a:off x="837605" y="2238443"/>
            <a:ext cx="157292" cy="5305357"/>
          </a:xfrm>
          <a:prstGeom prst="roundRect">
            <a:avLst>
              <a:gd name="adj" fmla="val 82453"/>
            </a:avLst>
          </a:prstGeom>
          <a:solidFill>
            <a:srgbClr val="030303"/>
          </a:solidFill>
          <a:ln/>
        </p:spPr>
        <p:txBody>
          <a:bodyPr/>
          <a:lstStyle/>
          <a:p>
            <a:endParaRPr lang="ja-JP" altLang="en-US"/>
          </a:p>
        </p:txBody>
      </p:sp>
      <p:sp>
        <p:nvSpPr>
          <p:cNvPr id="5" name="Text 3"/>
          <p:cNvSpPr/>
          <p:nvPr/>
        </p:nvSpPr>
        <p:spPr>
          <a:xfrm>
            <a:off x="1327190" y="2575628"/>
            <a:ext cx="3397867" cy="519215"/>
          </a:xfrm>
          <a:prstGeom prst="rect">
            <a:avLst/>
          </a:prstGeom>
          <a:noFill/>
          <a:ln/>
        </p:spPr>
        <p:txBody>
          <a:bodyPr wrap="none" lIns="0" tIns="0" rIns="0" bIns="0" rtlCol="0" anchor="t"/>
          <a:lstStyle/>
          <a:p>
            <a:pPr marL="0" indent="0" algn="l">
              <a:lnSpc>
                <a:spcPts val="3650"/>
              </a:lnSpc>
              <a:buNone/>
            </a:pPr>
            <a:r>
              <a:rPr lang="en-US" sz="3600" b="1" dirty="0">
                <a:solidFill>
                  <a:srgbClr val="FF0000"/>
                </a:solidFill>
                <a:latin typeface="Inter Medium" pitchFamily="34" charset="0"/>
                <a:ea typeface="Inter Medium" pitchFamily="34" charset="-122"/>
                <a:cs typeface="Inter Medium" pitchFamily="34" charset="-120"/>
              </a:rPr>
              <a:t>看護の質の向上</a:t>
            </a:r>
            <a:endParaRPr lang="en-US" sz="3600" b="1" dirty="0">
              <a:solidFill>
                <a:srgbClr val="FF0000"/>
              </a:solidFill>
            </a:endParaRPr>
          </a:p>
        </p:txBody>
      </p:sp>
      <p:sp>
        <p:nvSpPr>
          <p:cNvPr id="6" name="Text 4"/>
          <p:cNvSpPr/>
          <p:nvPr/>
        </p:nvSpPr>
        <p:spPr>
          <a:xfrm>
            <a:off x="1327190" y="3222494"/>
            <a:ext cx="3397867" cy="1594940"/>
          </a:xfrm>
          <a:prstGeom prst="rect">
            <a:avLst/>
          </a:prstGeom>
          <a:noFill/>
          <a:ln/>
        </p:spPr>
        <p:txBody>
          <a:bodyPr wrap="square" lIns="0" tIns="0" rIns="0" bIns="0" rtlCol="0" anchor="t"/>
          <a:lstStyle/>
          <a:p>
            <a:pPr marL="342900" indent="-342900" algn="l">
              <a:lnSpc>
                <a:spcPts val="3750"/>
              </a:lnSpc>
              <a:buSzPct val="100000"/>
              <a:buChar char="•"/>
            </a:pPr>
            <a:r>
              <a:rPr lang="en-US" sz="2350" dirty="0">
                <a:solidFill>
                  <a:srgbClr val="030303"/>
                </a:solidFill>
                <a:latin typeface="IBM Plex Sans Medium" pitchFamily="34" charset="0"/>
                <a:ea typeface="IBM Plex Sans Medium" pitchFamily="34" charset="-122"/>
                <a:cs typeface="IBM Plex Sans Medium" pitchFamily="34" charset="-120"/>
              </a:rPr>
              <a:t>思考を見える化することで、根拠ある看護ができる</a:t>
            </a:r>
            <a:endParaRPr lang="en-US" sz="2350" dirty="0"/>
          </a:p>
        </p:txBody>
      </p:sp>
      <p:sp>
        <p:nvSpPr>
          <p:cNvPr id="7" name="Text 5"/>
          <p:cNvSpPr/>
          <p:nvPr/>
        </p:nvSpPr>
        <p:spPr>
          <a:xfrm>
            <a:off x="1327190" y="4763044"/>
            <a:ext cx="3397867" cy="2126587"/>
          </a:xfrm>
          <a:prstGeom prst="rect">
            <a:avLst/>
          </a:prstGeom>
          <a:noFill/>
          <a:ln/>
        </p:spPr>
        <p:txBody>
          <a:bodyPr wrap="square" lIns="0" tIns="0" rIns="0" bIns="0" rtlCol="0" anchor="t"/>
          <a:lstStyle/>
          <a:p>
            <a:pPr marL="342900" indent="-342900" algn="l">
              <a:lnSpc>
                <a:spcPts val="3750"/>
              </a:lnSpc>
              <a:buSzPct val="100000"/>
              <a:buChar char="•"/>
            </a:pPr>
            <a:r>
              <a:rPr lang="en-US" sz="2350" dirty="0">
                <a:solidFill>
                  <a:srgbClr val="030303"/>
                </a:solidFill>
                <a:latin typeface="IBM Plex Sans Medium" pitchFamily="34" charset="0"/>
                <a:ea typeface="IBM Plex Sans Medium" pitchFamily="34" charset="-122"/>
                <a:cs typeface="IBM Plex Sans Medium" pitchFamily="34" charset="-120"/>
              </a:rPr>
              <a:t>経験や直感に頼るのではなく、理論と判断に基づいた実践が可能になる</a:t>
            </a:r>
            <a:endParaRPr lang="en-US" sz="2350" dirty="0"/>
          </a:p>
        </p:txBody>
      </p:sp>
      <p:sp>
        <p:nvSpPr>
          <p:cNvPr id="8" name="Shape 6"/>
          <p:cNvSpPr/>
          <p:nvPr/>
        </p:nvSpPr>
        <p:spPr>
          <a:xfrm>
            <a:off x="5255657" y="2238443"/>
            <a:ext cx="4251174" cy="5305357"/>
          </a:xfrm>
          <a:prstGeom prst="roundRect">
            <a:avLst>
              <a:gd name="adj" fmla="val 3051"/>
            </a:avLst>
          </a:prstGeom>
          <a:solidFill>
            <a:srgbClr val="FFFFFF">
              <a:alpha val="95000"/>
            </a:srgbClr>
          </a:solidFill>
          <a:ln w="38100">
            <a:solidFill>
              <a:srgbClr val="CCCCCC"/>
            </a:solidFill>
            <a:prstDash val="solid"/>
          </a:ln>
        </p:spPr>
        <p:txBody>
          <a:bodyPr/>
          <a:lstStyle/>
          <a:p>
            <a:endParaRPr lang="ja-JP" altLang="en-US"/>
          </a:p>
        </p:txBody>
      </p:sp>
      <p:sp>
        <p:nvSpPr>
          <p:cNvPr id="9" name="Shape 7"/>
          <p:cNvSpPr/>
          <p:nvPr/>
        </p:nvSpPr>
        <p:spPr>
          <a:xfrm>
            <a:off x="5255657" y="2238443"/>
            <a:ext cx="157292" cy="5305357"/>
          </a:xfrm>
          <a:prstGeom prst="roundRect">
            <a:avLst>
              <a:gd name="adj" fmla="val 82453"/>
            </a:avLst>
          </a:prstGeom>
          <a:solidFill>
            <a:srgbClr val="030303"/>
          </a:solidFill>
          <a:ln/>
        </p:spPr>
        <p:txBody>
          <a:bodyPr/>
          <a:lstStyle/>
          <a:p>
            <a:endParaRPr lang="ja-JP" altLang="en-US"/>
          </a:p>
        </p:txBody>
      </p:sp>
      <p:sp>
        <p:nvSpPr>
          <p:cNvPr id="10" name="Text 8"/>
          <p:cNvSpPr/>
          <p:nvPr/>
        </p:nvSpPr>
        <p:spPr>
          <a:xfrm>
            <a:off x="5745242" y="2575628"/>
            <a:ext cx="3397867" cy="519215"/>
          </a:xfrm>
          <a:prstGeom prst="rect">
            <a:avLst/>
          </a:prstGeom>
          <a:noFill/>
          <a:ln/>
        </p:spPr>
        <p:txBody>
          <a:bodyPr wrap="none" lIns="0" tIns="0" rIns="0" bIns="0" rtlCol="0" anchor="t"/>
          <a:lstStyle/>
          <a:p>
            <a:pPr marL="0" indent="0" algn="l">
              <a:lnSpc>
                <a:spcPts val="3650"/>
              </a:lnSpc>
              <a:buNone/>
            </a:pPr>
            <a:r>
              <a:rPr lang="en-US" sz="3600" b="1" dirty="0">
                <a:solidFill>
                  <a:srgbClr val="FF0000"/>
                </a:solidFill>
                <a:latin typeface="Inter Medium" pitchFamily="34" charset="0"/>
                <a:ea typeface="Inter Medium" pitchFamily="34" charset="-122"/>
                <a:cs typeface="Inter Medium" pitchFamily="34" charset="-120"/>
              </a:rPr>
              <a:t>チームでの共有</a:t>
            </a:r>
            <a:endParaRPr lang="en-US" sz="3600" b="1" dirty="0">
              <a:solidFill>
                <a:srgbClr val="FF0000"/>
              </a:solidFill>
            </a:endParaRPr>
          </a:p>
        </p:txBody>
      </p:sp>
      <p:sp>
        <p:nvSpPr>
          <p:cNvPr id="11" name="Text 9"/>
          <p:cNvSpPr/>
          <p:nvPr/>
        </p:nvSpPr>
        <p:spPr>
          <a:xfrm>
            <a:off x="5745242" y="3222493"/>
            <a:ext cx="3397867" cy="2658233"/>
          </a:xfrm>
          <a:prstGeom prst="rect">
            <a:avLst/>
          </a:prstGeom>
          <a:noFill/>
          <a:ln/>
        </p:spPr>
        <p:txBody>
          <a:bodyPr wrap="square" lIns="0" tIns="0" rIns="0" bIns="0" rtlCol="0" anchor="t"/>
          <a:lstStyle/>
          <a:p>
            <a:pPr marL="342900" indent="-342900" algn="l">
              <a:lnSpc>
                <a:spcPts val="3750"/>
              </a:lnSpc>
              <a:buSzPct val="100000"/>
              <a:buChar char="•"/>
            </a:pPr>
            <a:r>
              <a:rPr lang="en-US" sz="2350" dirty="0">
                <a:solidFill>
                  <a:srgbClr val="030303"/>
                </a:solidFill>
                <a:latin typeface="IBM Plex Sans Medium" pitchFamily="34" charset="0"/>
                <a:ea typeface="IBM Plex Sans Medium" pitchFamily="34" charset="-122"/>
                <a:cs typeface="IBM Plex Sans Medium" pitchFamily="34" charset="-120"/>
              </a:rPr>
              <a:t>アセスメント内容やケアの方針を明文化することで、多職種との連携が円滑になる</a:t>
            </a:r>
            <a:endParaRPr lang="en-US" sz="2350" dirty="0"/>
          </a:p>
        </p:txBody>
      </p:sp>
      <p:sp>
        <p:nvSpPr>
          <p:cNvPr id="12" name="Text 10"/>
          <p:cNvSpPr/>
          <p:nvPr/>
        </p:nvSpPr>
        <p:spPr>
          <a:xfrm>
            <a:off x="5745242" y="5720307"/>
            <a:ext cx="3397867" cy="1063294"/>
          </a:xfrm>
          <a:prstGeom prst="rect">
            <a:avLst/>
          </a:prstGeom>
          <a:noFill/>
          <a:ln/>
        </p:spPr>
        <p:txBody>
          <a:bodyPr wrap="square" lIns="0" tIns="0" rIns="0" bIns="0" rtlCol="0" anchor="t"/>
          <a:lstStyle/>
          <a:p>
            <a:pPr marL="342900" indent="-342900" algn="l">
              <a:lnSpc>
                <a:spcPts val="3750"/>
              </a:lnSpc>
              <a:buSzPct val="100000"/>
              <a:buChar char="•"/>
            </a:pPr>
            <a:r>
              <a:rPr lang="en-US" sz="2350" dirty="0">
                <a:solidFill>
                  <a:srgbClr val="030303"/>
                </a:solidFill>
                <a:latin typeface="IBM Plex Sans Medium" pitchFamily="34" charset="0"/>
                <a:ea typeface="IBM Plex Sans Medium" pitchFamily="34" charset="-122"/>
                <a:cs typeface="IBM Plex Sans Medium" pitchFamily="34" charset="-120"/>
              </a:rPr>
              <a:t>情報の引き継ぎ・伝達の精度が高まる</a:t>
            </a:r>
            <a:endParaRPr lang="en-US" sz="2350" dirty="0"/>
          </a:p>
        </p:txBody>
      </p:sp>
      <p:sp>
        <p:nvSpPr>
          <p:cNvPr id="13" name="Shape 11"/>
          <p:cNvSpPr/>
          <p:nvPr/>
        </p:nvSpPr>
        <p:spPr>
          <a:xfrm>
            <a:off x="9673708" y="2238443"/>
            <a:ext cx="4251297" cy="5305357"/>
          </a:xfrm>
          <a:prstGeom prst="roundRect">
            <a:avLst>
              <a:gd name="adj" fmla="val 3051"/>
            </a:avLst>
          </a:prstGeom>
          <a:solidFill>
            <a:srgbClr val="FFFFFF">
              <a:alpha val="95000"/>
            </a:srgbClr>
          </a:solidFill>
          <a:ln w="38100">
            <a:solidFill>
              <a:srgbClr val="CCCCCC"/>
            </a:solidFill>
            <a:prstDash val="solid"/>
          </a:ln>
        </p:spPr>
        <p:txBody>
          <a:bodyPr/>
          <a:lstStyle/>
          <a:p>
            <a:endParaRPr lang="ja-JP" altLang="en-US"/>
          </a:p>
        </p:txBody>
      </p:sp>
      <p:sp>
        <p:nvSpPr>
          <p:cNvPr id="14" name="Shape 12"/>
          <p:cNvSpPr/>
          <p:nvPr/>
        </p:nvSpPr>
        <p:spPr>
          <a:xfrm>
            <a:off x="9673709" y="2238443"/>
            <a:ext cx="157292" cy="5305357"/>
          </a:xfrm>
          <a:prstGeom prst="roundRect">
            <a:avLst>
              <a:gd name="adj" fmla="val 82453"/>
            </a:avLst>
          </a:prstGeom>
          <a:solidFill>
            <a:srgbClr val="030303"/>
          </a:solidFill>
          <a:ln/>
        </p:spPr>
        <p:txBody>
          <a:bodyPr/>
          <a:lstStyle/>
          <a:p>
            <a:endParaRPr lang="ja-JP" altLang="en-US"/>
          </a:p>
        </p:txBody>
      </p:sp>
      <p:sp>
        <p:nvSpPr>
          <p:cNvPr id="15" name="Text 13"/>
          <p:cNvSpPr/>
          <p:nvPr/>
        </p:nvSpPr>
        <p:spPr>
          <a:xfrm>
            <a:off x="10163294" y="2575628"/>
            <a:ext cx="3397990" cy="519215"/>
          </a:xfrm>
          <a:prstGeom prst="rect">
            <a:avLst/>
          </a:prstGeom>
          <a:noFill/>
          <a:ln/>
        </p:spPr>
        <p:txBody>
          <a:bodyPr wrap="none" lIns="0" tIns="0" rIns="0" bIns="0" rtlCol="0" anchor="t"/>
          <a:lstStyle/>
          <a:p>
            <a:pPr marL="0" indent="0" algn="l">
              <a:lnSpc>
                <a:spcPts val="3650"/>
              </a:lnSpc>
              <a:buNone/>
            </a:pPr>
            <a:r>
              <a:rPr lang="en-US" sz="3600" b="1" dirty="0">
                <a:solidFill>
                  <a:srgbClr val="FF0000"/>
                </a:solidFill>
                <a:latin typeface="Inter Medium" pitchFamily="34" charset="0"/>
                <a:ea typeface="Inter Medium" pitchFamily="34" charset="-122"/>
                <a:cs typeface="Inter Medium" pitchFamily="34" charset="-120"/>
              </a:rPr>
              <a:t>記録の根拠づけ</a:t>
            </a:r>
            <a:endParaRPr lang="en-US" sz="3600" b="1" dirty="0">
              <a:solidFill>
                <a:srgbClr val="FF0000"/>
              </a:solidFill>
            </a:endParaRPr>
          </a:p>
        </p:txBody>
      </p:sp>
      <p:sp>
        <p:nvSpPr>
          <p:cNvPr id="16" name="Text 14"/>
          <p:cNvSpPr/>
          <p:nvPr/>
        </p:nvSpPr>
        <p:spPr>
          <a:xfrm>
            <a:off x="10163294" y="3222494"/>
            <a:ext cx="3397990" cy="1594940"/>
          </a:xfrm>
          <a:prstGeom prst="rect">
            <a:avLst/>
          </a:prstGeom>
          <a:noFill/>
          <a:ln/>
        </p:spPr>
        <p:txBody>
          <a:bodyPr wrap="square" lIns="0" tIns="0" rIns="0" bIns="0" rtlCol="0" anchor="t"/>
          <a:lstStyle/>
          <a:p>
            <a:pPr marL="342900" indent="-342900" algn="l">
              <a:lnSpc>
                <a:spcPts val="3750"/>
              </a:lnSpc>
              <a:buSzPct val="100000"/>
              <a:buChar char="•"/>
            </a:pPr>
            <a:r>
              <a:rPr lang="en-US" sz="2350" dirty="0">
                <a:solidFill>
                  <a:srgbClr val="030303"/>
                </a:solidFill>
                <a:latin typeface="IBM Plex Sans Medium" pitchFamily="34" charset="0"/>
                <a:ea typeface="IBM Plex Sans Medium" pitchFamily="34" charset="-122"/>
                <a:cs typeface="IBM Plex Sans Medium" pitchFamily="34" charset="-120"/>
              </a:rPr>
              <a:t>「なぜその看護を行ったのか」が記録により説明可能になる</a:t>
            </a:r>
            <a:endParaRPr lang="en-US" sz="2350" dirty="0"/>
          </a:p>
        </p:txBody>
      </p:sp>
      <p:sp>
        <p:nvSpPr>
          <p:cNvPr id="17" name="Text 15"/>
          <p:cNvSpPr/>
          <p:nvPr/>
        </p:nvSpPr>
        <p:spPr>
          <a:xfrm>
            <a:off x="10163294" y="4763044"/>
            <a:ext cx="3397990" cy="1594940"/>
          </a:xfrm>
          <a:prstGeom prst="rect">
            <a:avLst/>
          </a:prstGeom>
          <a:noFill/>
          <a:ln/>
        </p:spPr>
        <p:txBody>
          <a:bodyPr wrap="square" lIns="0" tIns="0" rIns="0" bIns="0" rtlCol="0" anchor="t"/>
          <a:lstStyle/>
          <a:p>
            <a:pPr marL="342900" indent="-342900" algn="l">
              <a:lnSpc>
                <a:spcPts val="3750"/>
              </a:lnSpc>
              <a:buSzPct val="100000"/>
              <a:buChar char="•"/>
            </a:pPr>
            <a:r>
              <a:rPr lang="en-US" sz="2350" dirty="0">
                <a:solidFill>
                  <a:srgbClr val="030303"/>
                </a:solidFill>
                <a:latin typeface="IBM Plex Sans Medium" pitchFamily="34" charset="0"/>
                <a:ea typeface="IBM Plex Sans Medium" pitchFamily="34" charset="-122"/>
                <a:cs typeface="IBM Plex Sans Medium" pitchFamily="34" charset="-120"/>
              </a:rPr>
              <a:t>医療安全・法的側面においても重要な役割を果たす</a:t>
            </a:r>
            <a:endParaRPr lang="en-US" sz="23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sp>
        <p:nvSpPr>
          <p:cNvPr id="2" name="Text 0"/>
          <p:cNvSpPr/>
          <p:nvPr/>
        </p:nvSpPr>
        <p:spPr>
          <a:xfrm>
            <a:off x="741045" y="727710"/>
            <a:ext cx="9262943" cy="827008"/>
          </a:xfrm>
          <a:prstGeom prst="rect">
            <a:avLst/>
          </a:prstGeom>
          <a:noFill/>
          <a:ln/>
        </p:spPr>
        <p:txBody>
          <a:bodyPr wrap="none" lIns="0" tIns="0" rIns="0" bIns="0" rtlCol="0" anchor="t"/>
          <a:lstStyle/>
          <a:p>
            <a:pPr marL="0" indent="0" algn="l">
              <a:lnSpc>
                <a:spcPts val="6500"/>
              </a:lnSpc>
              <a:buNone/>
            </a:pPr>
            <a:r>
              <a:rPr lang="en-US" sz="5200" dirty="0">
                <a:solidFill>
                  <a:srgbClr val="1B1B27"/>
                </a:solidFill>
                <a:latin typeface="Inter Medium" pitchFamily="34" charset="0"/>
                <a:ea typeface="Inter Medium" pitchFamily="34" charset="-122"/>
                <a:cs typeface="Inter Medium" pitchFamily="34" charset="-120"/>
              </a:rPr>
              <a:t>医学モデルと看護モデルの比較</a:t>
            </a:r>
            <a:endParaRPr lang="en-US" sz="5200" dirty="0"/>
          </a:p>
        </p:txBody>
      </p:sp>
      <p:sp>
        <p:nvSpPr>
          <p:cNvPr id="3" name="Shape 1"/>
          <p:cNvSpPr/>
          <p:nvPr/>
        </p:nvSpPr>
        <p:spPr>
          <a:xfrm>
            <a:off x="741044" y="1812373"/>
            <a:ext cx="13194494" cy="2248766"/>
          </a:xfrm>
          <a:prstGeom prst="roundRect">
            <a:avLst>
              <a:gd name="adj" fmla="val 5201"/>
            </a:avLst>
          </a:prstGeom>
          <a:solidFill>
            <a:srgbClr val="E6E6E6"/>
          </a:solidFill>
          <a:ln w="15240">
            <a:solidFill>
              <a:srgbClr val="CCCCCC"/>
            </a:solidFill>
            <a:prstDash val="solid"/>
          </a:ln>
        </p:spPr>
        <p:txBody>
          <a:bodyPr/>
          <a:lstStyle/>
          <a:p>
            <a:endParaRPr lang="ja-JP" altLang="en-US" sz="2000"/>
          </a:p>
        </p:txBody>
      </p:sp>
      <p:sp>
        <p:nvSpPr>
          <p:cNvPr id="4" name="Shape 2"/>
          <p:cNvSpPr/>
          <p:nvPr/>
        </p:nvSpPr>
        <p:spPr>
          <a:xfrm>
            <a:off x="756284" y="1827613"/>
            <a:ext cx="6581954" cy="2216696"/>
          </a:xfrm>
          <a:prstGeom prst="roundRect">
            <a:avLst>
              <a:gd name="adj" fmla="val 5276"/>
            </a:avLst>
          </a:prstGeom>
          <a:solidFill>
            <a:srgbClr val="E6E6E6"/>
          </a:solidFill>
          <a:ln/>
        </p:spPr>
        <p:txBody>
          <a:bodyPr/>
          <a:lstStyle/>
          <a:p>
            <a:endParaRPr lang="ja-JP" altLang="en-US" sz="2000"/>
          </a:p>
        </p:txBody>
      </p:sp>
      <p:sp>
        <p:nvSpPr>
          <p:cNvPr id="5" name="Text 3"/>
          <p:cNvSpPr/>
          <p:nvPr/>
        </p:nvSpPr>
        <p:spPr>
          <a:xfrm>
            <a:off x="1020841" y="2092169"/>
            <a:ext cx="3319892" cy="435071"/>
          </a:xfrm>
          <a:prstGeom prst="rect">
            <a:avLst/>
          </a:prstGeom>
          <a:noFill/>
          <a:ln/>
        </p:spPr>
        <p:txBody>
          <a:bodyPr wrap="none" lIns="0" tIns="0" rIns="0" bIns="0" rtlCol="0" anchor="t"/>
          <a:lstStyle/>
          <a:p>
            <a:pPr marL="0" indent="0" algn="l">
              <a:lnSpc>
                <a:spcPts val="3250"/>
              </a:lnSpc>
              <a:buNone/>
            </a:pPr>
            <a:r>
              <a:rPr lang="en-US" sz="3600" b="1" dirty="0">
                <a:solidFill>
                  <a:srgbClr val="FF0000"/>
                </a:solidFill>
                <a:latin typeface="Inter Medium" pitchFamily="34" charset="0"/>
                <a:ea typeface="Inter Medium" pitchFamily="34" charset="-122"/>
                <a:cs typeface="Inter Medium" pitchFamily="34" charset="-120"/>
              </a:rPr>
              <a:t>アプローチの中心</a:t>
            </a:r>
            <a:endParaRPr lang="en-US" sz="3600" b="1" dirty="0">
              <a:solidFill>
                <a:srgbClr val="FF0000"/>
              </a:solidFill>
            </a:endParaRPr>
          </a:p>
        </p:txBody>
      </p:sp>
      <p:sp>
        <p:nvSpPr>
          <p:cNvPr id="6" name="Text 4"/>
          <p:cNvSpPr/>
          <p:nvPr/>
        </p:nvSpPr>
        <p:spPr>
          <a:xfrm>
            <a:off x="1020841" y="2664383"/>
            <a:ext cx="6050981" cy="445469"/>
          </a:xfrm>
          <a:prstGeom prst="rect">
            <a:avLst/>
          </a:prstGeom>
          <a:noFill/>
          <a:ln/>
        </p:spPr>
        <p:txBody>
          <a:bodyPr wrap="none" lIns="0" tIns="0" rIns="0" bIns="0" rtlCol="0" anchor="t"/>
          <a:lstStyle/>
          <a:p>
            <a:pPr marL="0" indent="0" algn="l">
              <a:lnSpc>
                <a:spcPts val="3300"/>
              </a:lnSpc>
              <a:buNone/>
            </a:pPr>
            <a:r>
              <a:rPr lang="en-US" sz="2400" b="1" dirty="0">
                <a:solidFill>
                  <a:srgbClr val="030303"/>
                </a:solidFill>
                <a:latin typeface="IBM Plex Sans Medium" pitchFamily="34" charset="0"/>
                <a:ea typeface="IBM Plex Sans Medium" pitchFamily="34" charset="-122"/>
                <a:cs typeface="IBM Plex Sans Medium" pitchFamily="34" charset="-120"/>
              </a:rPr>
              <a:t>医学モデル：</a:t>
            </a:r>
            <a:r>
              <a:rPr lang="en-US" sz="2400" dirty="0">
                <a:solidFill>
                  <a:srgbClr val="030303"/>
                </a:solidFill>
                <a:latin typeface="IBM Plex Sans Medium" pitchFamily="34" charset="0"/>
                <a:ea typeface="IBM Plex Sans Medium" pitchFamily="34" charset="-122"/>
                <a:cs typeface="IBM Plex Sans Medium" pitchFamily="34" charset="-120"/>
              </a:rPr>
              <a:t>疾患・病態</a:t>
            </a:r>
            <a:endParaRPr lang="en-US" sz="2400" dirty="0"/>
          </a:p>
        </p:txBody>
      </p:sp>
      <p:sp>
        <p:nvSpPr>
          <p:cNvPr id="7" name="Text 5"/>
          <p:cNvSpPr/>
          <p:nvPr/>
        </p:nvSpPr>
        <p:spPr>
          <a:xfrm>
            <a:off x="1020841" y="3246480"/>
            <a:ext cx="6050981" cy="445469"/>
          </a:xfrm>
          <a:prstGeom prst="rect">
            <a:avLst/>
          </a:prstGeom>
          <a:noFill/>
          <a:ln/>
        </p:spPr>
        <p:txBody>
          <a:bodyPr wrap="none" lIns="0" tIns="0" rIns="0" bIns="0" rtlCol="0" anchor="t"/>
          <a:lstStyle/>
          <a:p>
            <a:pPr marL="0" indent="0" algn="l">
              <a:lnSpc>
                <a:spcPts val="3300"/>
              </a:lnSpc>
              <a:buNone/>
            </a:pPr>
            <a:r>
              <a:rPr lang="en-US" sz="2400" b="1" dirty="0">
                <a:solidFill>
                  <a:srgbClr val="030303"/>
                </a:solidFill>
                <a:latin typeface="IBM Plex Sans Medium" pitchFamily="34" charset="0"/>
                <a:ea typeface="IBM Plex Sans Medium" pitchFamily="34" charset="-122"/>
                <a:cs typeface="IBM Plex Sans Medium" pitchFamily="34" charset="-120"/>
              </a:rPr>
              <a:t>看護モデル：</a:t>
            </a:r>
            <a:r>
              <a:rPr lang="en-US" sz="2400" dirty="0">
                <a:solidFill>
                  <a:srgbClr val="030303"/>
                </a:solidFill>
                <a:latin typeface="IBM Plex Sans Medium" pitchFamily="34" charset="0"/>
                <a:ea typeface="IBM Plex Sans Medium" pitchFamily="34" charset="-122"/>
                <a:cs typeface="IBM Plex Sans Medium" pitchFamily="34" charset="-120"/>
              </a:rPr>
              <a:t>対象者の生活・思い・環境</a:t>
            </a:r>
            <a:endParaRPr lang="en-US" sz="2400" dirty="0"/>
          </a:p>
        </p:txBody>
      </p:sp>
      <p:sp>
        <p:nvSpPr>
          <p:cNvPr id="8" name="Shape 6"/>
          <p:cNvSpPr/>
          <p:nvPr/>
        </p:nvSpPr>
        <p:spPr>
          <a:xfrm>
            <a:off x="7315199" y="1827613"/>
            <a:ext cx="6581954" cy="2216696"/>
          </a:xfrm>
          <a:prstGeom prst="rect">
            <a:avLst/>
          </a:prstGeom>
          <a:solidFill>
            <a:srgbClr val="E6E6E6"/>
          </a:solidFill>
          <a:ln/>
        </p:spPr>
        <p:txBody>
          <a:bodyPr/>
          <a:lstStyle/>
          <a:p>
            <a:endParaRPr lang="ja-JP" altLang="en-US" sz="2000"/>
          </a:p>
        </p:txBody>
      </p:sp>
      <p:sp>
        <p:nvSpPr>
          <p:cNvPr id="9" name="Shape 7"/>
          <p:cNvSpPr/>
          <p:nvPr/>
        </p:nvSpPr>
        <p:spPr>
          <a:xfrm>
            <a:off x="7315198" y="1827613"/>
            <a:ext cx="45719" cy="2216696"/>
          </a:xfrm>
          <a:prstGeom prst="roundRect">
            <a:avLst>
              <a:gd name="adj" fmla="val 364692"/>
            </a:avLst>
          </a:prstGeom>
          <a:solidFill>
            <a:srgbClr val="CCCCCC"/>
          </a:solidFill>
          <a:ln/>
        </p:spPr>
        <p:txBody>
          <a:bodyPr/>
          <a:lstStyle/>
          <a:p>
            <a:endParaRPr lang="ja-JP" altLang="en-US" sz="2000"/>
          </a:p>
        </p:txBody>
      </p:sp>
      <p:sp>
        <p:nvSpPr>
          <p:cNvPr id="10" name="Text 8"/>
          <p:cNvSpPr/>
          <p:nvPr/>
        </p:nvSpPr>
        <p:spPr>
          <a:xfrm>
            <a:off x="7579756" y="2092169"/>
            <a:ext cx="3319892" cy="435071"/>
          </a:xfrm>
          <a:prstGeom prst="rect">
            <a:avLst/>
          </a:prstGeom>
          <a:noFill/>
          <a:ln/>
        </p:spPr>
        <p:txBody>
          <a:bodyPr wrap="none" lIns="0" tIns="0" rIns="0" bIns="0" rtlCol="0" anchor="t"/>
          <a:lstStyle/>
          <a:p>
            <a:pPr marL="0" indent="0" algn="l">
              <a:lnSpc>
                <a:spcPts val="3250"/>
              </a:lnSpc>
              <a:buNone/>
            </a:pPr>
            <a:r>
              <a:rPr lang="en-US" sz="3600" b="1" dirty="0">
                <a:solidFill>
                  <a:srgbClr val="FF0000"/>
                </a:solidFill>
                <a:latin typeface="Inter Medium" pitchFamily="34" charset="0"/>
                <a:ea typeface="Inter Medium" pitchFamily="34" charset="-122"/>
                <a:cs typeface="Inter Medium" pitchFamily="34" charset="-120"/>
              </a:rPr>
              <a:t>目的</a:t>
            </a:r>
            <a:endParaRPr lang="en-US" sz="3600" b="1" dirty="0">
              <a:solidFill>
                <a:srgbClr val="FF0000"/>
              </a:solidFill>
            </a:endParaRPr>
          </a:p>
        </p:txBody>
      </p:sp>
      <p:sp>
        <p:nvSpPr>
          <p:cNvPr id="11" name="Text 9"/>
          <p:cNvSpPr/>
          <p:nvPr/>
        </p:nvSpPr>
        <p:spPr>
          <a:xfrm>
            <a:off x="7579756" y="2664383"/>
            <a:ext cx="6050981" cy="445469"/>
          </a:xfrm>
          <a:prstGeom prst="rect">
            <a:avLst/>
          </a:prstGeom>
          <a:noFill/>
          <a:ln/>
        </p:spPr>
        <p:txBody>
          <a:bodyPr wrap="none" lIns="0" tIns="0" rIns="0" bIns="0" rtlCol="0" anchor="t"/>
          <a:lstStyle/>
          <a:p>
            <a:pPr marL="0" indent="0" algn="l">
              <a:lnSpc>
                <a:spcPts val="3300"/>
              </a:lnSpc>
              <a:buNone/>
            </a:pPr>
            <a:r>
              <a:rPr lang="en-US" sz="2400" b="1" dirty="0">
                <a:solidFill>
                  <a:srgbClr val="030303"/>
                </a:solidFill>
                <a:latin typeface="IBM Plex Sans Medium" pitchFamily="34" charset="0"/>
                <a:ea typeface="IBM Plex Sans Medium" pitchFamily="34" charset="-122"/>
                <a:cs typeface="IBM Plex Sans Medium" pitchFamily="34" charset="-120"/>
              </a:rPr>
              <a:t>医学モデル：</a:t>
            </a:r>
            <a:r>
              <a:rPr lang="en-US" sz="2400" dirty="0">
                <a:solidFill>
                  <a:srgbClr val="030303"/>
                </a:solidFill>
                <a:latin typeface="IBM Plex Sans Medium" pitchFamily="34" charset="0"/>
                <a:ea typeface="IBM Plex Sans Medium" pitchFamily="34" charset="-122"/>
                <a:cs typeface="IBM Plex Sans Medium" pitchFamily="34" charset="-120"/>
              </a:rPr>
              <a:t>診断と治療</a:t>
            </a:r>
            <a:endParaRPr lang="en-US" sz="2400" dirty="0"/>
          </a:p>
        </p:txBody>
      </p:sp>
      <p:sp>
        <p:nvSpPr>
          <p:cNvPr id="12" name="Text 10"/>
          <p:cNvSpPr/>
          <p:nvPr/>
        </p:nvSpPr>
        <p:spPr>
          <a:xfrm>
            <a:off x="7579756" y="3246480"/>
            <a:ext cx="6050981" cy="445469"/>
          </a:xfrm>
          <a:prstGeom prst="rect">
            <a:avLst/>
          </a:prstGeom>
          <a:noFill/>
          <a:ln/>
        </p:spPr>
        <p:txBody>
          <a:bodyPr wrap="none" lIns="0" tIns="0" rIns="0" bIns="0" rtlCol="0" anchor="t"/>
          <a:lstStyle/>
          <a:p>
            <a:pPr marL="0" indent="0" algn="l">
              <a:lnSpc>
                <a:spcPts val="3300"/>
              </a:lnSpc>
              <a:buNone/>
            </a:pPr>
            <a:r>
              <a:rPr lang="en-US" sz="2400" b="1" dirty="0">
                <a:solidFill>
                  <a:srgbClr val="030303"/>
                </a:solidFill>
                <a:latin typeface="IBM Plex Sans Medium" pitchFamily="34" charset="0"/>
                <a:ea typeface="IBM Plex Sans Medium" pitchFamily="34" charset="-122"/>
                <a:cs typeface="IBM Plex Sans Medium" pitchFamily="34" charset="-120"/>
              </a:rPr>
              <a:t>看護モデル：</a:t>
            </a:r>
            <a:r>
              <a:rPr lang="en-US" sz="2400" dirty="0">
                <a:solidFill>
                  <a:srgbClr val="030303"/>
                </a:solidFill>
                <a:latin typeface="IBM Plex Sans Medium" pitchFamily="34" charset="0"/>
                <a:ea typeface="IBM Plex Sans Medium" pitchFamily="34" charset="-122"/>
                <a:cs typeface="IBM Plex Sans Medium" pitchFamily="34" charset="-120"/>
              </a:rPr>
              <a:t>生活の質（QOL）の向上</a:t>
            </a:r>
            <a:endParaRPr lang="en-US" sz="2400" dirty="0"/>
          </a:p>
        </p:txBody>
      </p:sp>
      <p:sp>
        <p:nvSpPr>
          <p:cNvPr id="13" name="Shape 11"/>
          <p:cNvSpPr/>
          <p:nvPr/>
        </p:nvSpPr>
        <p:spPr>
          <a:xfrm>
            <a:off x="741044" y="4247320"/>
            <a:ext cx="13333372" cy="3383860"/>
          </a:xfrm>
          <a:prstGeom prst="roundRect">
            <a:avLst>
              <a:gd name="adj" fmla="val 3725"/>
            </a:avLst>
          </a:prstGeom>
          <a:solidFill>
            <a:srgbClr val="E6E6E6"/>
          </a:solidFill>
          <a:ln w="15240">
            <a:solidFill>
              <a:srgbClr val="CCCCCC"/>
            </a:solidFill>
            <a:prstDash val="solid"/>
          </a:ln>
        </p:spPr>
        <p:txBody>
          <a:bodyPr/>
          <a:lstStyle/>
          <a:p>
            <a:endParaRPr lang="ja-JP" altLang="en-US" sz="2000"/>
          </a:p>
        </p:txBody>
      </p:sp>
      <p:sp>
        <p:nvSpPr>
          <p:cNvPr id="14" name="Shape 12"/>
          <p:cNvSpPr/>
          <p:nvPr/>
        </p:nvSpPr>
        <p:spPr>
          <a:xfrm>
            <a:off x="756283" y="4262560"/>
            <a:ext cx="4434114" cy="3349296"/>
          </a:xfrm>
          <a:prstGeom prst="roundRect">
            <a:avLst>
              <a:gd name="adj" fmla="val 3764"/>
            </a:avLst>
          </a:prstGeom>
          <a:solidFill>
            <a:srgbClr val="E6E6E6"/>
          </a:solidFill>
          <a:ln/>
        </p:spPr>
        <p:txBody>
          <a:bodyPr/>
          <a:lstStyle/>
          <a:p>
            <a:endParaRPr lang="ja-JP" altLang="en-US" sz="2000"/>
          </a:p>
        </p:txBody>
      </p:sp>
      <p:sp>
        <p:nvSpPr>
          <p:cNvPr id="15" name="Text 13"/>
          <p:cNvSpPr/>
          <p:nvPr/>
        </p:nvSpPr>
        <p:spPr>
          <a:xfrm>
            <a:off x="1020840" y="4527116"/>
            <a:ext cx="3354835" cy="468904"/>
          </a:xfrm>
          <a:prstGeom prst="rect">
            <a:avLst/>
          </a:prstGeom>
          <a:noFill/>
          <a:ln/>
        </p:spPr>
        <p:txBody>
          <a:bodyPr wrap="none" lIns="0" tIns="0" rIns="0" bIns="0" rtlCol="0" anchor="t"/>
          <a:lstStyle/>
          <a:p>
            <a:pPr marL="0" indent="0" algn="l">
              <a:lnSpc>
                <a:spcPts val="3250"/>
              </a:lnSpc>
              <a:buNone/>
            </a:pPr>
            <a:r>
              <a:rPr lang="en-US" sz="3600" b="1" dirty="0">
                <a:solidFill>
                  <a:srgbClr val="FF0000"/>
                </a:solidFill>
                <a:latin typeface="Inter Medium" pitchFamily="34" charset="0"/>
                <a:ea typeface="Inter Medium" pitchFamily="34" charset="-122"/>
                <a:cs typeface="Inter Medium" pitchFamily="34" charset="-120"/>
              </a:rPr>
              <a:t>主体</a:t>
            </a:r>
            <a:endParaRPr lang="en-US" sz="3600" b="1" dirty="0">
              <a:solidFill>
                <a:srgbClr val="FF0000"/>
              </a:solidFill>
            </a:endParaRPr>
          </a:p>
        </p:txBody>
      </p:sp>
      <p:sp>
        <p:nvSpPr>
          <p:cNvPr id="16" name="Text 14"/>
          <p:cNvSpPr/>
          <p:nvPr/>
        </p:nvSpPr>
        <p:spPr>
          <a:xfrm>
            <a:off x="1020841" y="5099330"/>
            <a:ext cx="3897553" cy="480111"/>
          </a:xfrm>
          <a:prstGeom prst="rect">
            <a:avLst/>
          </a:prstGeom>
          <a:noFill/>
          <a:ln/>
        </p:spPr>
        <p:txBody>
          <a:bodyPr wrap="none" lIns="0" tIns="0" rIns="0" bIns="0" rtlCol="0" anchor="t"/>
          <a:lstStyle/>
          <a:p>
            <a:pPr marL="0" indent="0" algn="l">
              <a:lnSpc>
                <a:spcPts val="3300"/>
              </a:lnSpc>
              <a:buNone/>
            </a:pPr>
            <a:r>
              <a:rPr lang="en-US" sz="2400" b="1" dirty="0">
                <a:solidFill>
                  <a:srgbClr val="030303"/>
                </a:solidFill>
                <a:latin typeface="IBM Plex Sans Medium" pitchFamily="34" charset="0"/>
                <a:ea typeface="IBM Plex Sans Medium" pitchFamily="34" charset="-122"/>
                <a:cs typeface="IBM Plex Sans Medium" pitchFamily="34" charset="-120"/>
              </a:rPr>
              <a:t>医学モデル：</a:t>
            </a:r>
            <a:r>
              <a:rPr lang="en-US" sz="2400" dirty="0">
                <a:solidFill>
                  <a:srgbClr val="030303"/>
                </a:solidFill>
                <a:latin typeface="IBM Plex Sans Medium" pitchFamily="34" charset="0"/>
                <a:ea typeface="IBM Plex Sans Medium" pitchFamily="34" charset="-122"/>
                <a:cs typeface="IBM Plex Sans Medium" pitchFamily="34" charset="-120"/>
              </a:rPr>
              <a:t>医師</a:t>
            </a:r>
            <a:endParaRPr lang="en-US" sz="2400" dirty="0"/>
          </a:p>
        </p:txBody>
      </p:sp>
      <p:sp>
        <p:nvSpPr>
          <p:cNvPr id="17" name="Text 15"/>
          <p:cNvSpPr/>
          <p:nvPr/>
        </p:nvSpPr>
        <p:spPr>
          <a:xfrm>
            <a:off x="1020841" y="5681427"/>
            <a:ext cx="3897553" cy="960220"/>
          </a:xfrm>
          <a:prstGeom prst="rect">
            <a:avLst/>
          </a:prstGeom>
          <a:noFill/>
          <a:ln/>
        </p:spPr>
        <p:txBody>
          <a:bodyPr wrap="square" lIns="0" tIns="0" rIns="0" bIns="0" rtlCol="0" anchor="t"/>
          <a:lstStyle/>
          <a:p>
            <a:pPr marL="0" indent="0" algn="l">
              <a:lnSpc>
                <a:spcPts val="3300"/>
              </a:lnSpc>
              <a:buNone/>
            </a:pPr>
            <a:r>
              <a:rPr lang="en-US" sz="2400" b="1" dirty="0">
                <a:solidFill>
                  <a:srgbClr val="030303"/>
                </a:solidFill>
                <a:latin typeface="IBM Plex Sans Medium" pitchFamily="34" charset="0"/>
                <a:ea typeface="IBM Plex Sans Medium" pitchFamily="34" charset="-122"/>
                <a:cs typeface="IBM Plex Sans Medium" pitchFamily="34" charset="-120"/>
              </a:rPr>
              <a:t>看護モデル：</a:t>
            </a:r>
            <a:r>
              <a:rPr lang="en-US" sz="2400" dirty="0">
                <a:solidFill>
                  <a:srgbClr val="030303"/>
                </a:solidFill>
                <a:latin typeface="IBM Plex Sans Medium" pitchFamily="34" charset="0"/>
                <a:ea typeface="IBM Plex Sans Medium" pitchFamily="34" charset="-122"/>
                <a:cs typeface="IBM Plex Sans Medium" pitchFamily="34" charset="-120"/>
              </a:rPr>
              <a:t>対象者と看護師の共同</a:t>
            </a:r>
            <a:endParaRPr lang="en-US" sz="2400" dirty="0"/>
          </a:p>
        </p:txBody>
      </p:sp>
      <p:sp>
        <p:nvSpPr>
          <p:cNvPr id="18" name="Shape 16"/>
          <p:cNvSpPr/>
          <p:nvPr/>
        </p:nvSpPr>
        <p:spPr>
          <a:xfrm>
            <a:off x="5128853" y="4262560"/>
            <a:ext cx="4434114" cy="3349296"/>
          </a:xfrm>
          <a:prstGeom prst="rect">
            <a:avLst/>
          </a:prstGeom>
          <a:solidFill>
            <a:srgbClr val="E6E6E6"/>
          </a:solidFill>
          <a:ln/>
        </p:spPr>
        <p:txBody>
          <a:bodyPr/>
          <a:lstStyle/>
          <a:p>
            <a:endParaRPr lang="ja-JP" altLang="en-US" sz="2000"/>
          </a:p>
        </p:txBody>
      </p:sp>
      <p:sp>
        <p:nvSpPr>
          <p:cNvPr id="19" name="Shape 17"/>
          <p:cNvSpPr/>
          <p:nvPr/>
        </p:nvSpPr>
        <p:spPr>
          <a:xfrm>
            <a:off x="5128853" y="4262560"/>
            <a:ext cx="46200" cy="3349296"/>
          </a:xfrm>
          <a:prstGeom prst="roundRect">
            <a:avLst>
              <a:gd name="adj" fmla="val 364692"/>
            </a:avLst>
          </a:prstGeom>
          <a:solidFill>
            <a:srgbClr val="CCCCCC"/>
          </a:solidFill>
          <a:ln/>
        </p:spPr>
        <p:txBody>
          <a:bodyPr/>
          <a:lstStyle/>
          <a:p>
            <a:endParaRPr lang="ja-JP" altLang="en-US" sz="2000"/>
          </a:p>
        </p:txBody>
      </p:sp>
      <p:sp>
        <p:nvSpPr>
          <p:cNvPr id="20" name="Text 18"/>
          <p:cNvSpPr/>
          <p:nvPr/>
        </p:nvSpPr>
        <p:spPr>
          <a:xfrm>
            <a:off x="5393410" y="4527116"/>
            <a:ext cx="3354835" cy="468904"/>
          </a:xfrm>
          <a:prstGeom prst="rect">
            <a:avLst/>
          </a:prstGeom>
          <a:noFill/>
          <a:ln/>
        </p:spPr>
        <p:txBody>
          <a:bodyPr wrap="none" lIns="0" tIns="0" rIns="0" bIns="0" rtlCol="0" anchor="t"/>
          <a:lstStyle/>
          <a:p>
            <a:pPr marL="0" indent="0" algn="l">
              <a:lnSpc>
                <a:spcPts val="3250"/>
              </a:lnSpc>
              <a:buNone/>
            </a:pPr>
            <a:r>
              <a:rPr lang="en-US" sz="3600" b="1" dirty="0">
                <a:solidFill>
                  <a:srgbClr val="FF0000"/>
                </a:solidFill>
                <a:latin typeface="Inter Medium" pitchFamily="34" charset="0"/>
                <a:ea typeface="Inter Medium" pitchFamily="34" charset="-122"/>
                <a:cs typeface="Inter Medium" pitchFamily="34" charset="-120"/>
              </a:rPr>
              <a:t>判断の基準</a:t>
            </a:r>
            <a:endParaRPr lang="en-US" sz="3600" b="1" dirty="0">
              <a:solidFill>
                <a:srgbClr val="FF0000"/>
              </a:solidFill>
            </a:endParaRPr>
          </a:p>
        </p:txBody>
      </p:sp>
      <p:sp>
        <p:nvSpPr>
          <p:cNvPr id="21" name="Text 19"/>
          <p:cNvSpPr/>
          <p:nvPr/>
        </p:nvSpPr>
        <p:spPr>
          <a:xfrm>
            <a:off x="5393411" y="5099330"/>
            <a:ext cx="3897553" cy="960220"/>
          </a:xfrm>
          <a:prstGeom prst="rect">
            <a:avLst/>
          </a:prstGeom>
          <a:noFill/>
          <a:ln/>
        </p:spPr>
        <p:txBody>
          <a:bodyPr wrap="square" lIns="0" tIns="0" rIns="0" bIns="0" rtlCol="0" anchor="t"/>
          <a:lstStyle/>
          <a:p>
            <a:pPr marL="0" indent="0" algn="l">
              <a:lnSpc>
                <a:spcPts val="3300"/>
              </a:lnSpc>
              <a:buNone/>
            </a:pPr>
            <a:r>
              <a:rPr lang="en-US" sz="2400" b="1" dirty="0">
                <a:solidFill>
                  <a:srgbClr val="030303"/>
                </a:solidFill>
                <a:latin typeface="IBM Plex Sans Medium" pitchFamily="34" charset="0"/>
                <a:ea typeface="IBM Plex Sans Medium" pitchFamily="34" charset="-122"/>
                <a:cs typeface="IBM Plex Sans Medium" pitchFamily="34" charset="-120"/>
              </a:rPr>
              <a:t>医学モデル：</a:t>
            </a:r>
            <a:r>
              <a:rPr lang="en-US" sz="2400" dirty="0">
                <a:solidFill>
                  <a:srgbClr val="030303"/>
                </a:solidFill>
                <a:latin typeface="IBM Plex Sans Medium" pitchFamily="34" charset="0"/>
                <a:ea typeface="IBM Plex Sans Medium" pitchFamily="34" charset="-122"/>
                <a:cs typeface="IBM Plex Sans Medium" pitchFamily="34" charset="-120"/>
              </a:rPr>
              <a:t>客観的データ（数値・検査結果）</a:t>
            </a:r>
            <a:endParaRPr lang="en-US" sz="2400" dirty="0"/>
          </a:p>
        </p:txBody>
      </p:sp>
      <p:sp>
        <p:nvSpPr>
          <p:cNvPr id="22" name="Text 20"/>
          <p:cNvSpPr/>
          <p:nvPr/>
        </p:nvSpPr>
        <p:spPr>
          <a:xfrm>
            <a:off x="5393411" y="6104813"/>
            <a:ext cx="3897553" cy="960220"/>
          </a:xfrm>
          <a:prstGeom prst="rect">
            <a:avLst/>
          </a:prstGeom>
          <a:noFill/>
          <a:ln/>
        </p:spPr>
        <p:txBody>
          <a:bodyPr wrap="square" lIns="0" tIns="0" rIns="0" bIns="0" rtlCol="0" anchor="t"/>
          <a:lstStyle/>
          <a:p>
            <a:pPr marL="0" indent="0" algn="l">
              <a:lnSpc>
                <a:spcPts val="3300"/>
              </a:lnSpc>
              <a:buNone/>
            </a:pPr>
            <a:r>
              <a:rPr lang="en-US" sz="2400" b="1" dirty="0">
                <a:solidFill>
                  <a:srgbClr val="030303"/>
                </a:solidFill>
                <a:latin typeface="IBM Plex Sans Medium" pitchFamily="34" charset="0"/>
                <a:ea typeface="IBM Plex Sans Medium" pitchFamily="34" charset="-122"/>
                <a:cs typeface="IBM Plex Sans Medium" pitchFamily="34" charset="-120"/>
              </a:rPr>
              <a:t>看護モデル：</a:t>
            </a:r>
            <a:r>
              <a:rPr lang="en-US" sz="2400" dirty="0">
                <a:solidFill>
                  <a:srgbClr val="030303"/>
                </a:solidFill>
                <a:latin typeface="IBM Plex Sans Medium" pitchFamily="34" charset="0"/>
                <a:ea typeface="IBM Plex Sans Medium" pitchFamily="34" charset="-122"/>
                <a:cs typeface="IBM Plex Sans Medium" pitchFamily="34" charset="-120"/>
              </a:rPr>
              <a:t>主観的情報（思い・価値観）＋客観的情報</a:t>
            </a:r>
            <a:endParaRPr lang="en-US" sz="2400" dirty="0"/>
          </a:p>
        </p:txBody>
      </p:sp>
      <p:sp>
        <p:nvSpPr>
          <p:cNvPr id="23" name="Shape 21"/>
          <p:cNvSpPr/>
          <p:nvPr/>
        </p:nvSpPr>
        <p:spPr>
          <a:xfrm>
            <a:off x="9501424" y="4262560"/>
            <a:ext cx="4434114" cy="3349296"/>
          </a:xfrm>
          <a:prstGeom prst="rect">
            <a:avLst/>
          </a:prstGeom>
          <a:solidFill>
            <a:srgbClr val="E6E6E6"/>
          </a:solidFill>
          <a:ln/>
        </p:spPr>
        <p:txBody>
          <a:bodyPr/>
          <a:lstStyle/>
          <a:p>
            <a:endParaRPr lang="ja-JP" altLang="en-US" sz="2000"/>
          </a:p>
        </p:txBody>
      </p:sp>
      <p:sp>
        <p:nvSpPr>
          <p:cNvPr id="24" name="Shape 22"/>
          <p:cNvSpPr/>
          <p:nvPr/>
        </p:nvSpPr>
        <p:spPr>
          <a:xfrm>
            <a:off x="9501424" y="4262560"/>
            <a:ext cx="46200" cy="3349296"/>
          </a:xfrm>
          <a:prstGeom prst="roundRect">
            <a:avLst>
              <a:gd name="adj" fmla="val 364692"/>
            </a:avLst>
          </a:prstGeom>
          <a:solidFill>
            <a:srgbClr val="CCCCCC"/>
          </a:solidFill>
          <a:ln/>
        </p:spPr>
        <p:txBody>
          <a:bodyPr/>
          <a:lstStyle/>
          <a:p>
            <a:endParaRPr lang="ja-JP" altLang="en-US" sz="2000"/>
          </a:p>
        </p:txBody>
      </p:sp>
      <p:sp>
        <p:nvSpPr>
          <p:cNvPr id="25" name="Text 23"/>
          <p:cNvSpPr/>
          <p:nvPr/>
        </p:nvSpPr>
        <p:spPr>
          <a:xfrm>
            <a:off x="9765981" y="4527116"/>
            <a:ext cx="3354835" cy="468904"/>
          </a:xfrm>
          <a:prstGeom prst="rect">
            <a:avLst/>
          </a:prstGeom>
          <a:noFill/>
          <a:ln/>
        </p:spPr>
        <p:txBody>
          <a:bodyPr wrap="none" lIns="0" tIns="0" rIns="0" bIns="0" rtlCol="0" anchor="t"/>
          <a:lstStyle/>
          <a:p>
            <a:pPr marL="0" indent="0" algn="l">
              <a:lnSpc>
                <a:spcPts val="3250"/>
              </a:lnSpc>
              <a:buNone/>
            </a:pPr>
            <a:r>
              <a:rPr lang="en-US" sz="3600" b="1" dirty="0">
                <a:solidFill>
                  <a:srgbClr val="FF0000"/>
                </a:solidFill>
                <a:latin typeface="Inter Medium" pitchFamily="34" charset="0"/>
                <a:ea typeface="Inter Medium" pitchFamily="34" charset="-122"/>
                <a:cs typeface="Inter Medium" pitchFamily="34" charset="-120"/>
              </a:rPr>
              <a:t>対象の見方</a:t>
            </a:r>
            <a:endParaRPr lang="en-US" sz="3600" b="1" dirty="0">
              <a:solidFill>
                <a:srgbClr val="FF0000"/>
              </a:solidFill>
            </a:endParaRPr>
          </a:p>
        </p:txBody>
      </p:sp>
      <p:sp>
        <p:nvSpPr>
          <p:cNvPr id="26" name="Text 24"/>
          <p:cNvSpPr/>
          <p:nvPr/>
        </p:nvSpPr>
        <p:spPr>
          <a:xfrm>
            <a:off x="9765982" y="5099330"/>
            <a:ext cx="3897553" cy="480111"/>
          </a:xfrm>
          <a:prstGeom prst="rect">
            <a:avLst/>
          </a:prstGeom>
          <a:noFill/>
          <a:ln/>
        </p:spPr>
        <p:txBody>
          <a:bodyPr wrap="none" lIns="0" tIns="0" rIns="0" bIns="0" rtlCol="0" anchor="t"/>
          <a:lstStyle/>
          <a:p>
            <a:pPr marL="0" indent="0" algn="l">
              <a:lnSpc>
                <a:spcPts val="3300"/>
              </a:lnSpc>
              <a:buNone/>
            </a:pPr>
            <a:r>
              <a:rPr lang="en-US" sz="2400" b="1" dirty="0">
                <a:solidFill>
                  <a:srgbClr val="030303"/>
                </a:solidFill>
                <a:latin typeface="IBM Plex Sans Medium" pitchFamily="34" charset="0"/>
                <a:ea typeface="IBM Plex Sans Medium" pitchFamily="34" charset="-122"/>
                <a:cs typeface="IBM Plex Sans Medium" pitchFamily="34" charset="-120"/>
              </a:rPr>
              <a:t>医学モデル：</a:t>
            </a:r>
            <a:r>
              <a:rPr lang="en-US" sz="2400" dirty="0">
                <a:solidFill>
                  <a:srgbClr val="030303"/>
                </a:solidFill>
                <a:latin typeface="IBM Plex Sans Medium" pitchFamily="34" charset="0"/>
                <a:ea typeface="IBM Plex Sans Medium" pitchFamily="34" charset="-122"/>
                <a:cs typeface="IBM Plex Sans Medium" pitchFamily="34" charset="-120"/>
              </a:rPr>
              <a:t>「病気を持つ人」</a:t>
            </a:r>
            <a:endParaRPr lang="en-US" sz="2400" dirty="0"/>
          </a:p>
        </p:txBody>
      </p:sp>
      <p:sp>
        <p:nvSpPr>
          <p:cNvPr id="27" name="Text 25"/>
          <p:cNvSpPr/>
          <p:nvPr/>
        </p:nvSpPr>
        <p:spPr>
          <a:xfrm>
            <a:off x="9765982" y="5681427"/>
            <a:ext cx="3897553" cy="480111"/>
          </a:xfrm>
          <a:prstGeom prst="rect">
            <a:avLst/>
          </a:prstGeom>
          <a:noFill/>
          <a:ln/>
        </p:spPr>
        <p:txBody>
          <a:bodyPr wrap="none" lIns="0" tIns="0" rIns="0" bIns="0" rtlCol="0" anchor="t"/>
          <a:lstStyle/>
          <a:p>
            <a:pPr marL="0" indent="0" algn="l">
              <a:lnSpc>
                <a:spcPts val="3300"/>
              </a:lnSpc>
              <a:buNone/>
            </a:pPr>
            <a:r>
              <a:rPr lang="en-US" sz="2400" b="1" dirty="0">
                <a:solidFill>
                  <a:srgbClr val="030303"/>
                </a:solidFill>
                <a:latin typeface="IBM Plex Sans Medium" pitchFamily="34" charset="0"/>
                <a:ea typeface="IBM Plex Sans Medium" pitchFamily="34" charset="-122"/>
                <a:cs typeface="IBM Plex Sans Medium" pitchFamily="34" charset="-120"/>
              </a:rPr>
              <a:t>看護モデル：</a:t>
            </a:r>
            <a:r>
              <a:rPr lang="en-US" sz="2400" dirty="0">
                <a:solidFill>
                  <a:srgbClr val="030303"/>
                </a:solidFill>
                <a:latin typeface="IBM Plex Sans Medium" pitchFamily="34" charset="0"/>
                <a:ea typeface="IBM Plex Sans Medium" pitchFamily="34" charset="-122"/>
                <a:cs typeface="IBM Plex Sans Medium" pitchFamily="34" charset="-120"/>
              </a:rPr>
              <a:t>「生活する人」</a:t>
            </a:r>
            <a:endParaRPr lang="en-US" sz="2400" dirty="0"/>
          </a:p>
        </p:txBody>
      </p:sp>
    </p:spTree>
  </p:cSld>
  <p:clrMapOvr>
    <a:masterClrMapping/>
  </p:clrMapOvr>
</p:sld>
</file>

<file path=ppt/theme/theme1.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837</Words>
  <Application>Microsoft Office PowerPoint</Application>
  <PresentationFormat>ユーザー設定</PresentationFormat>
  <Paragraphs>218</Paragraphs>
  <Slides>20</Slides>
  <Notes>20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IBM Plex Sans Medium</vt:lpstr>
      <vt:lpstr>Calibri Light</vt:lpstr>
      <vt:lpstr>Calibri</vt:lpstr>
      <vt:lpstr>Arial</vt:lpstr>
      <vt:lpstr>Inter Medium</vt:lpstr>
      <vt:lpstr>Office 2013 - 2022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2025-09-02T02:40:03Z</dcterms:created>
  <dcterms:modified xsi:type="dcterms:W3CDTF">2025-09-02T03:07:08Z</dcterms:modified>
</cp:coreProperties>
</file>