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Abadi" panose="020B0604020104020204" pitchFamily="34" charset="0"/>
      <p:regular r:id="rId23"/>
    </p:embeddedFont>
    <p:embeddedFont>
      <p:font typeface="BIZ UDPゴシック" panose="020B0400000000000000" pitchFamily="50" charset="-128"/>
      <p:regular r:id="rId24"/>
      <p:bold r:id="rId25"/>
    </p:embeddedFont>
    <p:embeddedFont>
      <p:font typeface="IBM Plex Sans Medium" panose="020B0603050203000203" pitchFamily="34" charset="0"/>
      <p:regular r:id="rId26"/>
    </p:embeddedFont>
    <p:embeddedFont>
      <p:font typeface="Inter Medium" panose="020B060007020508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485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27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87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0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5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8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8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7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92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202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88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40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16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07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05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41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83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53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583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9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471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960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0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44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34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092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5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72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65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64238" y="276871"/>
            <a:ext cx="7372588" cy="988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7750"/>
              </a:lnSpc>
            </a:pPr>
            <a:r>
              <a:rPr lang="ja-JP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基礎看護技術Ⅰ（安全・安楽・コミュニケーション）</a:t>
            </a:r>
            <a:endParaRPr lang="en-US" altLang="ja-JP" sz="3200" b="1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7750"/>
              </a:lnSpc>
            </a:pPr>
            <a:r>
              <a:rPr lang="ja-JP" altLang="en-US" sz="3200" b="1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第１回　</a:t>
            </a:r>
            <a:r>
              <a:rPr lang="en-US" sz="3200" b="1" dirty="0" err="1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看護技術とは何か</a:t>
            </a:r>
            <a:endParaRPr 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5509957" y="2756092"/>
            <a:ext cx="8467299" cy="3036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が対象となる人々の生命・生活・尊厳を守るために行う専門的な実践である。ただの手順や作業ではなく、対象者の状態やニーズに応じて選択され、科学的根拠と経験知の両方に基づいている。人間関係や信頼関係の中で実践され、安全・安楽・尊厳を守る視点を持つ。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509957" y="6145599"/>
            <a:ext cx="8147259" cy="1518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看護技術は「誰にでも同じように行えば良い技術」ではなく、対象者ごとに「調整される技術」であり、個別性が重要である。</a:t>
            </a:r>
            <a:endParaRPr lang="en-US" sz="2800" dirty="0"/>
          </a:p>
        </p:txBody>
      </p:sp>
      <p:pic>
        <p:nvPicPr>
          <p:cNvPr id="11" name="図 10" descr="3D 球体グラフィック">
            <a:extLst>
              <a:ext uri="{FF2B5EF4-FFF2-40B4-BE49-F238E27FC236}">
                <a16:creationId xmlns:a16="http://schemas.microsoft.com/office/drawing/2014/main" id="{7EB6BB22-12E2-85F1-06F9-C5613534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693"/>
          <a:stretch>
            <a:fillRect/>
          </a:stretch>
        </p:blipFill>
        <p:spPr>
          <a:xfrm>
            <a:off x="-1" y="0"/>
            <a:ext cx="503573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20485"/>
            <a:ext cx="10349984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医療技術と看護技術の違い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961323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医療技術（医師）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966073" y="3845481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目的：診断・治療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966073" y="4518184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中心：疾患・病態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966073" y="519088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実施場面：主に治療行為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66073" y="5863590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時間的関わり：限定的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966073" y="6536293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関係性：技術遂行中心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743706" y="2961323"/>
            <a:ext cx="4313158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看護技術（看護師）</a:t>
            </a:r>
            <a:endParaRPr lang="en-US" sz="4000" dirty="0"/>
          </a:p>
        </p:txBody>
      </p:sp>
      <p:sp>
        <p:nvSpPr>
          <p:cNvPr id="10" name="Text 8"/>
          <p:cNvSpPr/>
          <p:nvPr/>
        </p:nvSpPr>
        <p:spPr>
          <a:xfrm>
            <a:off x="7743706" y="3845481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目的：生活支援・安楽の確保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7743706" y="4518184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中心：人間・生活・QOL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7743706" y="519088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実施場面：日常生活の全領域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7743706" y="5863590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時間的関わり：継続的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7743706" y="6536293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関係性：信頼関係と対話に基づく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5588" y="882015"/>
            <a:ext cx="7996952" cy="999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850"/>
              </a:lnSpc>
              <a:buNone/>
            </a:pPr>
            <a:r>
              <a:rPr lang="en-US" sz="62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看護技術の専門性</a:t>
            </a:r>
            <a:endParaRPr lang="en-US" sz="6250" dirty="0"/>
          </a:p>
        </p:txBody>
      </p:sp>
      <p:sp>
        <p:nvSpPr>
          <p:cNvPr id="3" name="Text 1"/>
          <p:cNvSpPr/>
          <p:nvPr/>
        </p:nvSpPr>
        <p:spPr>
          <a:xfrm>
            <a:off x="895588" y="2521387"/>
            <a:ext cx="12839224" cy="1023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看護技術は単なる「作業」ではない。技術的スキルに加え、人間的・倫理的な要素が含まれることが、看護の専門性である。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95588" y="3904893"/>
            <a:ext cx="4066461" cy="3442573"/>
          </a:xfrm>
          <a:prstGeom prst="roundRect">
            <a:avLst>
              <a:gd name="adj" fmla="val 3903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53490" y="4262795"/>
            <a:ext cx="3350657" cy="999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その人らしさに寄り添う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53490" y="5454015"/>
            <a:ext cx="3350657" cy="153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治療だけでなく、生活・人生そのものを支える視点がある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81851" y="3904893"/>
            <a:ext cx="4066580" cy="3442573"/>
          </a:xfrm>
          <a:prstGeom prst="roundRect">
            <a:avLst>
              <a:gd name="adj" fmla="val 3903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639753" y="4262795"/>
            <a:ext cx="3350776" cy="499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関係性の中で実践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639753" y="4954310"/>
            <a:ext cx="3350776" cy="153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信頼関係とコミュニケーションの上に成り立つ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68232" y="3904893"/>
            <a:ext cx="4066461" cy="3442573"/>
          </a:xfrm>
          <a:prstGeom prst="roundRect">
            <a:avLst>
              <a:gd name="adj" fmla="val 3903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26134" y="4262795"/>
            <a:ext cx="3350657" cy="499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多面的な判断力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0026134" y="4954310"/>
            <a:ext cx="3350657" cy="153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身体的・心理的・社会的背景を踏まえて技術を選択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857" y="936546"/>
            <a:ext cx="10208538" cy="1063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350"/>
              </a:lnSpc>
              <a:buNone/>
            </a:pPr>
            <a:r>
              <a:rPr lang="en-US" sz="66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専門性の違いを示す具体例</a:t>
            </a:r>
            <a:endParaRPr lang="en-US" sz="6650" dirty="0"/>
          </a:p>
        </p:txBody>
      </p:sp>
      <p:sp>
        <p:nvSpPr>
          <p:cNvPr id="3" name="Shape 1"/>
          <p:cNvSpPr/>
          <p:nvPr/>
        </p:nvSpPr>
        <p:spPr>
          <a:xfrm>
            <a:off x="1090017" y="2294572"/>
            <a:ext cx="6192203" cy="3140988"/>
          </a:xfrm>
          <a:prstGeom prst="roundRect">
            <a:avLst>
              <a:gd name="adj" fmla="val 6987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Shape 2"/>
          <p:cNvSpPr/>
          <p:nvPr/>
        </p:nvSpPr>
        <p:spPr>
          <a:xfrm>
            <a:off x="1044297" y="2294572"/>
            <a:ext cx="182880" cy="3140988"/>
          </a:xfrm>
          <a:prstGeom prst="roundRect">
            <a:avLst>
              <a:gd name="adj" fmla="val 78160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613178" y="2680573"/>
            <a:ext cx="4254103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医師の注射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613178" y="3416498"/>
            <a:ext cx="528304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薬剤の効果と病状への影響が焦点となる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622500" y="2294572"/>
            <a:ext cx="6192203" cy="3140988"/>
          </a:xfrm>
          <a:prstGeom prst="roundRect">
            <a:avLst>
              <a:gd name="adj" fmla="val 6987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Shape 6"/>
          <p:cNvSpPr/>
          <p:nvPr/>
        </p:nvSpPr>
        <p:spPr>
          <a:xfrm>
            <a:off x="7576780" y="2294572"/>
            <a:ext cx="182880" cy="3140988"/>
          </a:xfrm>
          <a:prstGeom prst="roundRect">
            <a:avLst>
              <a:gd name="adj" fmla="val 78160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8145661" y="2680573"/>
            <a:ext cx="4254103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看護師の体拭き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8145661" y="3416498"/>
            <a:ext cx="5283041" cy="1633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身体の清潔保持とともに、羞恥心や快適さ、対話による安心の提供も含む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090017" y="5818346"/>
            <a:ext cx="1272468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このように、看護技術は「身体」に触れながら「心」にも触れている。それはまさに、「技術でありながら、人間的である」という看護ならではの特性である。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4040" y="881539"/>
            <a:ext cx="8780145" cy="997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850"/>
              </a:lnSpc>
              <a:buNone/>
            </a:pPr>
            <a:r>
              <a:rPr lang="en-US" sz="62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科学的根拠に基づく実践</a:t>
            </a:r>
            <a:endParaRPr lang="en-US" sz="6250" dirty="0"/>
          </a:p>
        </p:txBody>
      </p:sp>
      <p:sp>
        <p:nvSpPr>
          <p:cNvPr id="3" name="Text 1"/>
          <p:cNvSpPr/>
          <p:nvPr/>
        </p:nvSpPr>
        <p:spPr>
          <a:xfrm>
            <a:off x="894040" y="2269858"/>
            <a:ext cx="13314158" cy="1726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現代の看護は、「なぜその方法を選ぶのか」という説明責任が求められている。経験や慣習に頼るのではなく、研究やデータに基づいた根拠（エビデンス）を持って看護技術を選択・実施する必要がある。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94040" y="4161762"/>
            <a:ext cx="4217347" cy="3310193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51466" y="4519188"/>
            <a:ext cx="3476232" cy="56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根拠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51466" y="5209749"/>
            <a:ext cx="3476232" cy="1726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同じ部位への圧迫が長時間続くと褥瘡の原因となる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81255" y="4161762"/>
            <a:ext cx="4217347" cy="3310193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638681" y="4519188"/>
            <a:ext cx="3476232" cy="56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実践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638681" y="5209749"/>
            <a:ext cx="3476232" cy="1726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2時間ごとに体位変換を行い、圧迫部位を変える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68470" y="4161762"/>
            <a:ext cx="4217347" cy="3310193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25896" y="4519188"/>
            <a:ext cx="3476232" cy="56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評価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0025896" y="5209749"/>
            <a:ext cx="3476232" cy="1726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皮膚の状態を観察し、褥瘡の予防効果を確認する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656636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ケアリングの視点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424952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科学的に正しい技術でも、対象者の気持ちを無視しては"看護"にはならない。ケアリングとは、相手に対する共感・尊重・思いやりであり、「ただ行う」のではなく、「どう感じているか」に心を配ることである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66073" y="5469017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技術の"質"を高める看護師の姿勢として、ケアリングは技術的観点と統合されて実践される必要がある。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0818" y="1153239"/>
            <a:ext cx="12612052" cy="927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300"/>
              </a:lnSpc>
              <a:buNone/>
            </a:pPr>
            <a:r>
              <a:rPr lang="en-US" sz="5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手浴における技術とケアリングの統合</a:t>
            </a:r>
            <a:endParaRPr lang="en-US" sz="5800" dirty="0"/>
          </a:p>
        </p:txBody>
      </p:sp>
      <p:sp>
        <p:nvSpPr>
          <p:cNvPr id="3" name="Text 1"/>
          <p:cNvSpPr/>
          <p:nvPr/>
        </p:nvSpPr>
        <p:spPr>
          <a:xfrm>
            <a:off x="830818" y="2822258"/>
            <a:ext cx="3709392" cy="463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技術的観点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830818" y="3582710"/>
            <a:ext cx="6122432" cy="47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正しい手順で汚れを落とす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30818" y="4161234"/>
            <a:ext cx="6122432" cy="47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適切な湯温（38〜40℃）に調整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30818" y="4739759"/>
            <a:ext cx="6122432" cy="47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単なる説明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684770" y="2822258"/>
            <a:ext cx="3709392" cy="463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ケアリングの観点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684770" y="3582710"/>
            <a:ext cx="6122432" cy="949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「気持ちよかった」と言ってもらえる関わり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7684770" y="4635937"/>
            <a:ext cx="6122432" cy="47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湯温の確認を一言添え、安心感を与える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684770" y="5214461"/>
            <a:ext cx="6122432" cy="47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「痛くないですか？」などの配慮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830818" y="6126837"/>
            <a:ext cx="12968764" cy="949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看護技術とは、科学性と人間性を組み合わせて、"安心して受けられる技術"を提供することである。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711" y="737711"/>
            <a:ext cx="6587490" cy="823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50"/>
              </a:lnSpc>
              <a:buNone/>
            </a:pPr>
            <a:r>
              <a:rPr lang="en-US" sz="5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対象者の心理的反応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737711" y="1719143"/>
            <a:ext cx="13154977" cy="842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看護師が行う技術は、単に手順通りに行えばよいものではなく、対象者の"感じ方"に大きく影響する。同じ処置でも、関わり方ひとつで相手の印象や心理的反応が変わる。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37711" y="3227427"/>
            <a:ext cx="6556379" cy="2111182"/>
          </a:xfrm>
          <a:prstGeom prst="roundRect">
            <a:avLst>
              <a:gd name="adj" fmla="val 5532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1031677" y="3521393"/>
            <a:ext cx="3350309" cy="43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緊張・不安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031676" y="4090988"/>
            <a:ext cx="5958351" cy="889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注射・採血などの処置前に、痛みに対する恐れや過去の経験から生じる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446883" y="3227427"/>
            <a:ext cx="6556500" cy="2111182"/>
          </a:xfrm>
          <a:prstGeom prst="roundRect">
            <a:avLst>
              <a:gd name="adj" fmla="val 5532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8" name="Text 6"/>
          <p:cNvSpPr/>
          <p:nvPr/>
        </p:nvSpPr>
        <p:spPr>
          <a:xfrm>
            <a:off x="7740848" y="3521393"/>
            <a:ext cx="3350309" cy="43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恥ずかしさ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740848" y="4090988"/>
            <a:ext cx="5958472" cy="889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排泄・清拭などプライバシーに関わる場面での羞恥心やプライドの喪失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737711" y="5491401"/>
            <a:ext cx="6556379" cy="2111182"/>
          </a:xfrm>
          <a:prstGeom prst="roundRect">
            <a:avLst>
              <a:gd name="adj" fmla="val 5532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1" name="Text 9"/>
          <p:cNvSpPr/>
          <p:nvPr/>
        </p:nvSpPr>
        <p:spPr>
          <a:xfrm>
            <a:off x="1031677" y="5785366"/>
            <a:ext cx="3350309" cy="43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抵抗感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031676" y="6354961"/>
            <a:ext cx="5958351" cy="889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無言でのケアや機械的な態度に対して感じる不信感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7446883" y="5491401"/>
            <a:ext cx="6556500" cy="2111182"/>
          </a:xfrm>
          <a:prstGeom prst="roundRect">
            <a:avLst>
              <a:gd name="adj" fmla="val 5532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4" name="Text 12"/>
          <p:cNvSpPr/>
          <p:nvPr/>
        </p:nvSpPr>
        <p:spPr>
          <a:xfrm>
            <a:off x="7740848" y="5785366"/>
            <a:ext cx="3350309" cy="43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安心感・信頼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7740848" y="6354961"/>
            <a:ext cx="5958472" cy="889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優しい声かけや丁寧な手技により、尊重されていると感じた時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9496" y="716399"/>
            <a:ext cx="7164110" cy="814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51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看護師に求められる配慮</a:t>
            </a:r>
            <a:endParaRPr lang="en-US" sz="5100" dirty="0"/>
          </a:p>
        </p:txBody>
      </p:sp>
      <p:sp>
        <p:nvSpPr>
          <p:cNvPr id="3" name="Shape 1"/>
          <p:cNvSpPr/>
          <p:nvPr/>
        </p:nvSpPr>
        <p:spPr>
          <a:xfrm>
            <a:off x="729495" y="2078387"/>
            <a:ext cx="6557929" cy="2879011"/>
          </a:xfrm>
          <a:prstGeom prst="roundRect">
            <a:avLst>
              <a:gd name="adj" fmla="val 3891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020485" y="2369376"/>
            <a:ext cx="3308417" cy="416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言葉かけ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20485" y="2932542"/>
            <a:ext cx="5966712" cy="1706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「これから○○しますね」「少し冷たいですがすぐ終わりますよ」など、今何をするか、どう感じるかを伝える。無言や一方的な指示は対象者の不安を増す。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445453" y="2078387"/>
            <a:ext cx="6557929" cy="2879011"/>
          </a:xfrm>
          <a:prstGeom prst="roundRect">
            <a:avLst>
              <a:gd name="adj" fmla="val 3891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7736443" y="2369376"/>
            <a:ext cx="3308417" cy="416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表情・しぐさ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736443" y="2932541"/>
            <a:ext cx="5966712" cy="1279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穏やかな笑顔や目線を合わせる姿勢は安心感を生む。急ぎすぎる動作や無表情は「作業的」と受け取られやすい。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729495" y="5150915"/>
            <a:ext cx="6557929" cy="2452364"/>
          </a:xfrm>
          <a:prstGeom prst="roundRect">
            <a:avLst>
              <a:gd name="adj" fmla="val 4568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20485" y="5441903"/>
            <a:ext cx="3308417" cy="416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プライバシーの尊重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020485" y="6005068"/>
            <a:ext cx="5966712" cy="1279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体を覆う、カーテンを閉める、同性の介助を配慮するなど、「見られたくない」「知られたくない」気持ちへの配慮。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7445453" y="5150915"/>
            <a:ext cx="6557929" cy="2452364"/>
          </a:xfrm>
          <a:prstGeom prst="roundRect">
            <a:avLst>
              <a:gd name="adj" fmla="val 4568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7736443" y="5441903"/>
            <a:ext cx="3308417" cy="416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相手に応じた対応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736443" y="6005068"/>
            <a:ext cx="5966712" cy="1279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小児、高齢者、障がいのある人など、対象者によって反応や理解度は異なるため、個別性を考えたケアの工夫が必要。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275" y="850821"/>
            <a:ext cx="10031492" cy="964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550"/>
              </a:lnSpc>
              <a:buNone/>
            </a:pPr>
            <a:r>
              <a:rPr lang="en-US" sz="60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体拭きの場面における対応例</a:t>
            </a:r>
            <a:endParaRPr lang="en-US" sz="6050" dirty="0"/>
          </a:p>
        </p:txBody>
      </p:sp>
      <p:sp>
        <p:nvSpPr>
          <p:cNvPr id="3" name="Shape 1"/>
          <p:cNvSpPr/>
          <p:nvPr/>
        </p:nvSpPr>
        <p:spPr>
          <a:xfrm>
            <a:off x="909993" y="2106232"/>
            <a:ext cx="12948041" cy="5475667"/>
          </a:xfrm>
          <a:prstGeom prst="roundRect">
            <a:avLst>
              <a:gd name="adj" fmla="val 2621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Shape 2"/>
          <p:cNvSpPr/>
          <p:nvPr/>
        </p:nvSpPr>
        <p:spPr>
          <a:xfrm>
            <a:off x="925233" y="2121473"/>
            <a:ext cx="4305777" cy="5441922"/>
          </a:xfrm>
          <a:prstGeom prst="roundRect">
            <a:avLst>
              <a:gd name="adj" fmla="val 3022"/>
            </a:avLst>
          </a:prstGeom>
          <a:solidFill>
            <a:srgbClr val="E6E6E6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33843" y="2430082"/>
            <a:ext cx="3686347" cy="1067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状況：異性の看護師が清拭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33843" y="3579870"/>
            <a:ext cx="3686347" cy="1093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対象者の気持ち：恥ずかしさ・抵抗感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233843" y="4752754"/>
            <a:ext cx="3686347" cy="2187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看護師の対応：「同性の職員が対応できるよう調整しますね」と説明し、選択肢を示す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5215650" y="2121473"/>
            <a:ext cx="4305777" cy="5441922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Shape 7"/>
          <p:cNvSpPr/>
          <p:nvPr/>
        </p:nvSpPr>
        <p:spPr>
          <a:xfrm>
            <a:off x="5215649" y="2121473"/>
            <a:ext cx="45719" cy="5441922"/>
          </a:xfrm>
          <a:prstGeom prst="roundRect">
            <a:avLst>
              <a:gd name="adj" fmla="val 34029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5524260" y="2430082"/>
            <a:ext cx="3686347" cy="1067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状況：無言で体を拭かれた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5524260" y="3579870"/>
            <a:ext cx="3686347" cy="1093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対象者の気持ち：不安・緊張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524260" y="4752754"/>
            <a:ext cx="3686347" cy="2187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看護師の対応：「今から背中を拭きますね。寒くないように気をつけます」など声かけを丁寧に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9506067" y="2121473"/>
            <a:ext cx="4305777" cy="5441922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4" name="Shape 12"/>
          <p:cNvSpPr/>
          <p:nvPr/>
        </p:nvSpPr>
        <p:spPr>
          <a:xfrm>
            <a:off x="9506066" y="2121473"/>
            <a:ext cx="45719" cy="5441922"/>
          </a:xfrm>
          <a:prstGeom prst="roundRect">
            <a:avLst>
              <a:gd name="adj" fmla="val 34029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Text 13"/>
          <p:cNvSpPr/>
          <p:nvPr/>
        </p:nvSpPr>
        <p:spPr>
          <a:xfrm>
            <a:off x="9814677" y="2430082"/>
            <a:ext cx="3686347" cy="1067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状況：冷たいタオルで拭かれた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9814677" y="3579870"/>
            <a:ext cx="3686347" cy="1093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対象者の気持ち：不快感・驚き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9814677" y="4752754"/>
            <a:ext cx="3686347" cy="2187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看護師の対応：「少し温かくしてから使いますね」と事前の説明＋温かいタオルの使用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592" y="738068"/>
            <a:ext cx="6586538" cy="823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50"/>
              </a:lnSpc>
              <a:buNone/>
            </a:pPr>
            <a:r>
              <a:rPr lang="en-US" sz="5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看護技術実践の本質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737473" y="1944545"/>
            <a:ext cx="13155216" cy="842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看護技術は、対象者の状況と気持ちを理解し、マニュアルを超えて生命・生活・感情に深く関わる専門的な実践である。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37473" y="3083854"/>
            <a:ext cx="4209455" cy="2421731"/>
          </a:xfrm>
          <a:prstGeom prst="roundRect">
            <a:avLst>
              <a:gd name="adj" fmla="val 456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1031319" y="3377701"/>
            <a:ext cx="3293269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観察・アセスメント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031319" y="3947296"/>
            <a:ext cx="3621762" cy="842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対象者の状態と隠れたニーズを多角的に把握する。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10294" y="3083854"/>
            <a:ext cx="4209455" cy="2421731"/>
          </a:xfrm>
          <a:prstGeom prst="roundRect">
            <a:avLst>
              <a:gd name="adj" fmla="val 456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8" name="Text 6"/>
          <p:cNvSpPr/>
          <p:nvPr/>
        </p:nvSpPr>
        <p:spPr>
          <a:xfrm>
            <a:off x="5504140" y="3377701"/>
            <a:ext cx="3293269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計画・選択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504140" y="3947296"/>
            <a:ext cx="3621762" cy="1264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個別性と科学的根拠に基づき、最適な技術を計画・選択する。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83115" y="3083854"/>
            <a:ext cx="4209455" cy="2421731"/>
          </a:xfrm>
          <a:prstGeom prst="roundRect">
            <a:avLst>
              <a:gd name="adj" fmla="val 456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1" name="Text 9"/>
          <p:cNvSpPr/>
          <p:nvPr/>
        </p:nvSpPr>
        <p:spPr>
          <a:xfrm>
            <a:off x="9976961" y="3377701"/>
            <a:ext cx="3293269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実践・ケアリング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976961" y="3947296"/>
            <a:ext cx="3621762" cy="1264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選択した技術を正確・安全に実施し、安心と安楽を提供する。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737473" y="5768952"/>
            <a:ext cx="13155097" cy="1578769"/>
          </a:xfrm>
          <a:prstGeom prst="roundRect">
            <a:avLst>
              <a:gd name="adj" fmla="val 700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4" name="Text 12"/>
          <p:cNvSpPr/>
          <p:nvPr/>
        </p:nvSpPr>
        <p:spPr>
          <a:xfrm>
            <a:off x="1031319" y="6062798"/>
            <a:ext cx="3293269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評価・改善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1031319" y="6632393"/>
            <a:ext cx="12567404" cy="421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実施前後の反応を観察し評価。次のケア改善に活かす。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2015" y="866180"/>
            <a:ext cx="7875270" cy="984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50"/>
              </a:lnSpc>
              <a:buNone/>
            </a:pPr>
            <a:r>
              <a:rPr lang="en-US" sz="6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看護技術の分類</a:t>
            </a:r>
            <a:endParaRPr lang="en-US" sz="6200" dirty="0"/>
          </a:p>
        </p:txBody>
      </p:sp>
      <p:sp>
        <p:nvSpPr>
          <p:cNvPr id="3" name="Shape 1"/>
          <p:cNvSpPr/>
          <p:nvPr/>
        </p:nvSpPr>
        <p:spPr>
          <a:xfrm>
            <a:off x="882015" y="2356306"/>
            <a:ext cx="6275665" cy="4885015"/>
          </a:xfrm>
          <a:prstGeom prst="roundRect">
            <a:avLst>
              <a:gd name="adj" fmla="val 270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212175" y="2686466"/>
            <a:ext cx="3937635" cy="492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直接的技術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212175" y="3367504"/>
            <a:ext cx="5615345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対象者の身体に直接働きかける技術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212175" y="4060448"/>
            <a:ext cx="5615345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清拭・体位変換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212175" y="4674691"/>
            <a:ext cx="5615345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食事介助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212175" y="5288935"/>
            <a:ext cx="5615345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バイタルサイン測定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212175" y="5903178"/>
            <a:ext cx="5615345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導尿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7472601" y="2356306"/>
            <a:ext cx="6275784" cy="4885015"/>
          </a:xfrm>
          <a:prstGeom prst="roundRect">
            <a:avLst>
              <a:gd name="adj" fmla="val 270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7802761" y="2686466"/>
            <a:ext cx="3937635" cy="492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間接的技術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7802761" y="3367504"/>
            <a:ext cx="5615464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看護を安全・円滑に行うための支援的・準備的技術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802761" y="4564439"/>
            <a:ext cx="5615464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看護記録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802761" y="5178683"/>
            <a:ext cx="5615464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療養環境の整備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7802761" y="5792926"/>
            <a:ext cx="5615464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物品管理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7802761" y="6407170"/>
            <a:ext cx="5615464" cy="503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チーム連携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1040130"/>
            <a:ext cx="7347942" cy="918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5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本日のまとめ</a:t>
            </a:r>
            <a:endParaRPr lang="en-US" sz="5750" dirty="0"/>
          </a:p>
        </p:txBody>
      </p:sp>
      <p:sp>
        <p:nvSpPr>
          <p:cNvPr id="3" name="Shape 1"/>
          <p:cNvSpPr/>
          <p:nvPr/>
        </p:nvSpPr>
        <p:spPr>
          <a:xfrm>
            <a:off x="822960" y="2409349"/>
            <a:ext cx="4223620" cy="3207680"/>
          </a:xfrm>
          <a:prstGeom prst="roundRect">
            <a:avLst>
              <a:gd name="adj" fmla="val 455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Text 2"/>
          <p:cNvSpPr/>
          <p:nvPr/>
        </p:nvSpPr>
        <p:spPr>
          <a:xfrm>
            <a:off x="1154906" y="2741294"/>
            <a:ext cx="3545038" cy="543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看護技術の本質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154906" y="3376851"/>
            <a:ext cx="3545038" cy="1669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看護技術とは、単なる動作ではなく「根拠」と「ケア」の融合である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248989" y="2409349"/>
            <a:ext cx="4223742" cy="3207680"/>
          </a:xfrm>
          <a:prstGeom prst="roundRect">
            <a:avLst>
              <a:gd name="adj" fmla="val 455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7" name="Text 5"/>
          <p:cNvSpPr/>
          <p:nvPr/>
        </p:nvSpPr>
        <p:spPr>
          <a:xfrm>
            <a:off x="5580935" y="2741294"/>
            <a:ext cx="3545159" cy="543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技術の全体像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580935" y="3376851"/>
            <a:ext cx="3545159" cy="1669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直接的・間接的技術を意識しながら看護の全体像を捉える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75138" y="2409349"/>
            <a:ext cx="4223742" cy="3207680"/>
          </a:xfrm>
          <a:prstGeom prst="roundRect">
            <a:avLst>
              <a:gd name="adj" fmla="val 455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Text 8"/>
          <p:cNvSpPr/>
          <p:nvPr/>
        </p:nvSpPr>
        <p:spPr>
          <a:xfrm>
            <a:off x="10007083" y="2741294"/>
            <a:ext cx="3545159" cy="543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対象者中心の視点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07083" y="3376851"/>
            <a:ext cx="3545159" cy="1669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技術を受ける側の視点に立ち、心理的影響にも配慮する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263729" y="6166316"/>
            <a:ext cx="12543711" cy="940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看護技術は、科学的根拠に基づきながらも、対象者一人ひとりの個別性と尊厳を大切にする、人間的で専門的な実践である。</a:t>
            </a:r>
            <a:endParaRPr lang="en-US" sz="2800" dirty="0"/>
          </a:p>
        </p:txBody>
      </p:sp>
      <p:sp>
        <p:nvSpPr>
          <p:cNvPr id="13" name="Shape 11"/>
          <p:cNvSpPr/>
          <p:nvPr/>
        </p:nvSpPr>
        <p:spPr>
          <a:xfrm>
            <a:off x="822960" y="5835679"/>
            <a:ext cx="38100" cy="1601867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199436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直接的技術の特徴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967752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身体に直接働きかける技術である。清拭による身体の清潔保持、体位変換による褥瘡予防や呼吸促進、食事介助による栄養摂取支援、バイタルサイン測定による生体機能の把握、導尿による排尿援助などが含まれ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966073" y="5011817"/>
            <a:ext cx="12698254" cy="2018228"/>
          </a:xfrm>
          <a:prstGeom prst="roundRect">
            <a:avLst>
              <a:gd name="adj" fmla="val 7181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ja-JP" altLang="en-US" sz="20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16" y="5544979"/>
            <a:ext cx="431244" cy="34504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87404" y="5443061"/>
            <a:ext cx="11231880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これらの技術は、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対象者の生活の質や命に直接かかわる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ため、正確性と丁寧さ、そして心理的配慮が求められる。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532539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間接的技術の重要性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300855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看護を安全・円滑に行うための支援的・準備的技術である。看護記録による情報共有、療養環境の整備、物品管理、チーム連携、移送の手配などが含まれる。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5295866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間接的技術は、表には出にくいが、看護の質と安全性を支える土台となる活動である。多くの看護実践では、直接的技術と間接的技術が同時並行的に用いられる。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852" y="202998"/>
            <a:ext cx="7213759" cy="751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90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技術の連動性：導尿を例に</a:t>
            </a:r>
            <a:endParaRPr lang="en-US" sz="4800" dirty="0"/>
          </a:p>
        </p:txBody>
      </p:sp>
      <p:sp>
        <p:nvSpPr>
          <p:cNvPr id="3" name="Shape 1"/>
          <p:cNvSpPr/>
          <p:nvPr/>
        </p:nvSpPr>
        <p:spPr>
          <a:xfrm>
            <a:off x="372852" y="1226868"/>
            <a:ext cx="6593492" cy="5332777"/>
          </a:xfrm>
          <a:prstGeom prst="roundRect">
            <a:avLst>
              <a:gd name="adj" fmla="val 218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Text 2"/>
          <p:cNvSpPr/>
          <p:nvPr/>
        </p:nvSpPr>
        <p:spPr>
          <a:xfrm>
            <a:off x="643721" y="1497735"/>
            <a:ext cx="3342186" cy="433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直接的技術：導尿の実施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43720" y="2017681"/>
            <a:ext cx="6045790" cy="888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対象者の膀胱へカテーテルを挿入し、排尿を促す手技そのもの。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43720" y="2931486"/>
            <a:ext cx="604579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清潔操作の徹底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43720" y="3400354"/>
            <a:ext cx="604579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対象者の体位調整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43720" y="3869222"/>
            <a:ext cx="604579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カテーテルのスムーズな挿入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7134888" y="1226868"/>
            <a:ext cx="7213759" cy="5332777"/>
          </a:xfrm>
          <a:prstGeom prst="roundRect">
            <a:avLst>
              <a:gd name="adj" fmla="val 218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Text 8"/>
          <p:cNvSpPr/>
          <p:nvPr/>
        </p:nvSpPr>
        <p:spPr>
          <a:xfrm>
            <a:off x="7405755" y="1497735"/>
            <a:ext cx="5155985" cy="433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間接的技術：成功を支える準備と配慮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405756" y="2017681"/>
            <a:ext cx="6045910" cy="888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導尿を安全・円滑に行うために、以下の間接的技術が不可欠です。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405756" y="2931486"/>
            <a:ext cx="604591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物品準備：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必要な用具を正確に揃える。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405756" y="3400354"/>
            <a:ext cx="604591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環境整備：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プライバシー保護、適切な室温</a:t>
            </a:r>
            <a:r>
              <a:rPr lang="ja-JP" alt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  <a:endParaRPr lang="en-US" altLang="ja-JP" sz="24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algn="l">
              <a:lnSpc>
                <a:spcPts val="3000"/>
              </a:lnSpc>
              <a:buSzPct val="100000"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照明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405756" y="4202325"/>
            <a:ext cx="6045910" cy="888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情報収集・記録：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既往歴、排尿量、反応などを共有・記録。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405756" y="5056003"/>
            <a:ext cx="604591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心理的配慮：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声かけ、羞恥心・不安の軽減。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7405756" y="5524871"/>
            <a:ext cx="6045910" cy="444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実施後の片付け：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使用済み物品の処理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algn="l">
              <a:lnSpc>
                <a:spcPts val="3000"/>
              </a:lnSpc>
              <a:buSzPct val="100000"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環境復元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372852" y="6731865"/>
            <a:ext cx="13885257" cy="769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このように、看護師は直接的技術とそれに付随する間接的技術を統合し、全体を俯瞰しながら実践する能力が不可欠です。この連動性が、看護の質と対象者の安全に直結します。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2251" y="847487"/>
            <a:ext cx="8467130" cy="962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550"/>
              </a:lnSpc>
              <a:buNone/>
            </a:pPr>
            <a:r>
              <a:rPr lang="en-US" sz="60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ベッドサイドケアの実践</a:t>
            </a:r>
            <a:endParaRPr lang="en-US" sz="6050" dirty="0"/>
          </a:p>
        </p:txBody>
      </p:sp>
      <p:sp>
        <p:nvSpPr>
          <p:cNvPr id="3" name="Text 1"/>
          <p:cNvSpPr/>
          <p:nvPr/>
        </p:nvSpPr>
        <p:spPr>
          <a:xfrm>
            <a:off x="862251" y="2242661"/>
            <a:ext cx="12905899" cy="1477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生活を直接支える日常的ケアの場面である。清潔ケアでは皮膚の清潔保持、感染予防、快適さの提供を行い、羞恥心への配慮が重要である。排泄ケアでは排泄の自立支援、羞恥や不快感への共感、皮膚トラブルの予防を行う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62251" y="4066699"/>
            <a:ext cx="12905899" cy="1477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体位変換では褥瘡予防、呼吸・循環促進、安楽な姿勢の保持を目的とし、頻度とタイミングの調整が必要である。食事介助では安全な摂食、誤嚥予防、対象者のペースに合わせた対応が求められる。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64280" y="5890737"/>
            <a:ext cx="13428515" cy="1308378"/>
          </a:xfrm>
          <a:prstGeom prst="roundRect">
            <a:avLst>
              <a:gd name="adj" fmla="val 9886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00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75" y="6364249"/>
            <a:ext cx="384929" cy="307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65000" y="6275547"/>
            <a:ext cx="11597283" cy="492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ベッドサイドケアでは、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対象者の個別性と尊厳を守る視点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が特に重要である。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1828" y="941206"/>
            <a:ext cx="10259020" cy="986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50"/>
              </a:lnSpc>
              <a:buNone/>
            </a:pPr>
            <a:r>
              <a:rPr lang="en-US" sz="6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処置の援助における看護技術</a:t>
            </a:r>
            <a:endParaRPr lang="en-US" sz="6200" dirty="0"/>
          </a:p>
        </p:txBody>
      </p:sp>
      <p:sp>
        <p:nvSpPr>
          <p:cNvPr id="3" name="Shape 1"/>
          <p:cNvSpPr/>
          <p:nvPr/>
        </p:nvSpPr>
        <p:spPr>
          <a:xfrm>
            <a:off x="611828" y="2559147"/>
            <a:ext cx="4203327" cy="3573865"/>
          </a:xfrm>
          <a:prstGeom prst="roundRect">
            <a:avLst>
              <a:gd name="adj" fmla="val 3901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965562" y="2912882"/>
            <a:ext cx="3473947" cy="518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注射の準備・実施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965562" y="3595348"/>
            <a:ext cx="3473947" cy="1593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感染予防（無菌操作）、正確な薬剤管理、苦痛軽減への配慮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004520" y="2559147"/>
            <a:ext cx="4203327" cy="3573865"/>
          </a:xfrm>
          <a:prstGeom prst="roundRect">
            <a:avLst>
              <a:gd name="adj" fmla="val 3901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358254" y="2912882"/>
            <a:ext cx="3473947" cy="518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創傷処置の介助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358254" y="3595348"/>
            <a:ext cx="3473947" cy="1593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清潔な処置環境の確保、創部の観察、患者の不安軽減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397212" y="2559147"/>
            <a:ext cx="4203450" cy="3573865"/>
          </a:xfrm>
          <a:prstGeom prst="roundRect">
            <a:avLst>
              <a:gd name="adj" fmla="val 3901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9750946" y="2912882"/>
            <a:ext cx="3474070" cy="1037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採血や検査への誘導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9750946" y="4088505"/>
            <a:ext cx="3474070" cy="1593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安全な体位保持、声かけによる安心感の提供、個別対応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611828" y="6672058"/>
            <a:ext cx="13260926" cy="53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処置の援助では、技術的な正確さと、患者の感情に寄り添う対応の両立が求められる。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2371" y="734556"/>
            <a:ext cx="7789188" cy="973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療養環境の整備</a:t>
            </a:r>
            <a:endParaRPr lang="en-US" sz="6100" dirty="0"/>
          </a:p>
        </p:txBody>
      </p:sp>
      <p:sp>
        <p:nvSpPr>
          <p:cNvPr id="3" name="Text 1"/>
          <p:cNvSpPr/>
          <p:nvPr/>
        </p:nvSpPr>
        <p:spPr>
          <a:xfrm>
            <a:off x="872371" y="2046684"/>
            <a:ext cx="12885658" cy="997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安全・安楽な療養空間を整え、看護実践の基盤を支える技術である。ベッド周囲の整理整頓では転倒リスクの予防、必要物品の整備、本人の使いやすさへの配慮を行う。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72371" y="3814882"/>
            <a:ext cx="12885658" cy="149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照明・室温・換気の調整では快適な休息環境の確保、体調や疾患に応じた調整が必要である。プライバシー確保では心身の安定と尊厳の保持を目的とし、介入時の声かけと動作に配慮する。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339691" y="6011228"/>
            <a:ext cx="12418338" cy="997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療養環境の整備は、「気づき」と「先回り」ができる看護師の力量が問われる分野である。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872371" y="5660827"/>
            <a:ext cx="38100" cy="1697831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497925"/>
            <a:ext cx="10349984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実践場面での共通ポイント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266242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966073" y="3806904"/>
            <a:ext cx="4002643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966073" y="4070866"/>
            <a:ext cx="4002643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状態把握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966073" y="4816912"/>
            <a:ext cx="4002643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対象者の状態（ADL・バイタルサイン）を的確に把握して技術を選択する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313759" y="3266242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5313759" y="3806904"/>
            <a:ext cx="4002762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313759" y="4070866"/>
            <a:ext cx="4002762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意思尊重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313759" y="4816912"/>
            <a:ext cx="4002762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本人の意思・希望・理解度を尊重し、説明と同意を得たうえでケアを行う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661565" y="3266242"/>
            <a:ext cx="3450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9661565" y="3806904"/>
            <a:ext cx="4002643" cy="4572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9661565" y="4070866"/>
            <a:ext cx="4002643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観察・評価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9661565" y="4816912"/>
            <a:ext cx="4002643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看護技術の実施中・実施後に反応や変化を観察し、次のケアに活かす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734</Words>
  <Application>Microsoft Office PowerPoint</Application>
  <PresentationFormat>ユーザー設定</PresentationFormat>
  <Paragraphs>180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Inter Medium</vt:lpstr>
      <vt:lpstr>Calibri</vt:lpstr>
      <vt:lpstr>IBM Plex Sans Medium</vt:lpstr>
      <vt:lpstr>Arial</vt:lpstr>
      <vt:lpstr>BIZ UDPゴシック</vt:lpstr>
      <vt:lpstr>Abadi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2025-09-12T06:00:40Z</dcterms:created>
  <dcterms:modified xsi:type="dcterms:W3CDTF">2025-09-12T06:31:08Z</dcterms:modified>
</cp:coreProperties>
</file>