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5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12192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5" d="100"/>
          <a:sy n="65" d="100"/>
        </p:scale>
        <p:origin x="57" y="7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55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61376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53418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10658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388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68821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45260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96527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95229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9343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15037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055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96462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47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788920"/>
            <a:ext cx="109087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成人看護学（呼吸器）　第1回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640080" y="3429000"/>
            <a:ext cx="1090879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呼吸器の構造と機能、呼吸アセスメントの基本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呼吸数とSpO₂の正常値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40079" y="2008667"/>
            <a:ext cx="5545781" cy="3384649"/>
          </a:xfrm>
          <a:prstGeom prst="roundRect">
            <a:avLst>
              <a:gd name="adj" fmla="val 2286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914400" y="2237267"/>
            <a:ext cx="4958408" cy="5318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呼吸数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914400" y="2785908"/>
            <a:ext cx="4958408" cy="87033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12〜20</a:t>
            </a:r>
            <a:r>
              <a:rPr lang="en-US" sz="3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回／分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914400" y="3837467"/>
            <a:ext cx="4958408" cy="125715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1分間観察する理由：不整な呼吸や周期的変化を見逃さないため。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6368795" y="2008667"/>
            <a:ext cx="5545781" cy="3384649"/>
          </a:xfrm>
          <a:prstGeom prst="roundRect">
            <a:avLst>
              <a:gd name="adj" fmla="val 2286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9" name="Text 7"/>
          <p:cNvSpPr/>
          <p:nvPr/>
        </p:nvSpPr>
        <p:spPr>
          <a:xfrm>
            <a:off x="6643115" y="2237267"/>
            <a:ext cx="5337167" cy="5318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SpO₂（経皮的酸素飽和度）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6643116" y="2785908"/>
            <a:ext cx="4958408" cy="87033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96〜100</a:t>
            </a:r>
            <a:r>
              <a:rPr lang="en-US" sz="3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％</a:t>
            </a:r>
            <a:endParaRPr lang="en-US" sz="5400" dirty="0"/>
          </a:p>
        </p:txBody>
      </p:sp>
      <p:sp>
        <p:nvSpPr>
          <p:cNvPr id="11" name="Text 9"/>
          <p:cNvSpPr/>
          <p:nvPr/>
        </p:nvSpPr>
        <p:spPr>
          <a:xfrm>
            <a:off x="6643116" y="3837467"/>
            <a:ext cx="4958408" cy="125715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異常値：</a:t>
            </a:r>
            <a:r>
              <a:rPr lang="en-US" sz="28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94％以下</a:t>
            </a: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（施設により92％以下）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SpO₂が正常でも評価が必要な理由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40080" y="1828799"/>
            <a:ext cx="10908792" cy="3504277"/>
          </a:xfrm>
          <a:prstGeom prst="rect">
            <a:avLst/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883737" y="1735716"/>
            <a:ext cx="10718739" cy="350427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3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SpO₂は</a:t>
            </a:r>
            <a:r>
              <a:rPr lang="en-US" sz="32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酸素飽和度のみ</a:t>
            </a:r>
            <a:r>
              <a:rPr lang="en-US" sz="3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を示す数値であり、</a:t>
            </a:r>
            <a:endParaRPr lang="en-US" sz="32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32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換気状態・呼吸の努力・異常音・呼吸数の異常</a:t>
            </a:r>
            <a:r>
              <a:rPr lang="en-US" sz="3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は反映されない。</a:t>
            </a:r>
            <a:endParaRPr lang="en-US" sz="32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貧血や循環不全の影響も考慮する必要がある。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640080" y="3200400"/>
            <a:ext cx="1090879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呼吸音の聴取と評価</a:t>
            </a:r>
            <a:endParaRPr lang="en-US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正常呼吸音（気管支音・肺胞音）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40080" y="1417320"/>
            <a:ext cx="10908792" cy="1371600"/>
          </a:xfrm>
          <a:prstGeom prst="roundRect">
            <a:avLst>
              <a:gd name="adj" fmla="val 4000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914400" y="160909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音の特徴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914400" y="2103120"/>
            <a:ext cx="10589519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明瞭で規則的、吸気と呼気の間で変化が少なく安定したリズム。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40080" y="3374384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疾患の例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3899615"/>
            <a:ext cx="109087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健常な肺で聴取される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40080" y="41605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640080" y="4790606"/>
            <a:ext cx="10908792" cy="14514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buSzPct val="100000"/>
            </a:pPr>
            <a:r>
              <a:rPr lang="en-US" altLang="ja-JP" sz="2800" b="1" dirty="0" err="1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看護のポイント</a:t>
            </a:r>
            <a:endParaRPr lang="en-US" sz="2800" dirty="0">
              <a:solidFill>
                <a:srgbClr val="1A1A1A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342900" indent="-342900">
              <a:buSzPct val="100000"/>
              <a:buChar char="•"/>
            </a:pPr>
            <a:r>
              <a:rPr lang="en-US" sz="2800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呼吸数・深度・パターンを定期的に観察する</a:t>
            </a:r>
            <a:endParaRPr lang="en-US" sz="2800" dirty="0"/>
          </a:p>
          <a:p>
            <a:pPr marL="342900" indent="-342900">
              <a:buSzPct val="100000"/>
              <a:buChar char="•"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正常音の確認は呼吸状態が安定している指標となる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異常呼吸音：ラ音（湿性ラ音）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41604" y="1874520"/>
            <a:ext cx="11064906" cy="1129311"/>
          </a:xfrm>
          <a:prstGeom prst="roundRect">
            <a:avLst>
              <a:gd name="adj" fmla="val 4000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915924" y="2011680"/>
            <a:ext cx="2286000" cy="3011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音の特徴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915924" y="2377440"/>
            <a:ext cx="10971276" cy="63994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水分や粘液が気道に存在する音。湿った音、捻髪音に例えられる。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41604" y="3566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疾患の例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1604" y="4069079"/>
            <a:ext cx="109087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肺炎、心不全、慢性気管支炎、肺水腫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640080" y="475487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看護のポイント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641604" y="5257797"/>
            <a:ext cx="10908792" cy="102801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体位変換や吸引で排痰を援助する</a:t>
            </a:r>
            <a:endParaRPr lang="en-US" sz="2800" dirty="0"/>
          </a:p>
          <a:p>
            <a:pPr marL="342900" indent="-342900">
              <a:buSzPct val="100000"/>
              <a:buChar char="•"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心不全患者には塩分制限・体重管理を指導する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異常呼吸音：ウィーズ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40080" y="1417319"/>
            <a:ext cx="10908792" cy="1484659"/>
          </a:xfrm>
          <a:prstGeom prst="roundRect">
            <a:avLst>
              <a:gd name="adj" fmla="val 4000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914400" y="15544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音の特徴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914400" y="1920240"/>
            <a:ext cx="10360152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呼気時にヒューヒュー、笛のような音。気道狭窄による抵抗で発生。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40080" y="3133063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疾患の例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1604" y="3681703"/>
            <a:ext cx="109087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喘息、COPD、アレルギー性気道疾患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41604" y="4640580"/>
            <a:ext cx="2743200" cy="2706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看護のポイント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643128" y="5120640"/>
            <a:ext cx="10908792" cy="128563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3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気道拡張薬（吸入薬）の使用を確認・準備する</a:t>
            </a:r>
            <a:endParaRPr lang="en-US" sz="3200" dirty="0"/>
          </a:p>
          <a:p>
            <a:pPr marL="342900" indent="-342900">
              <a:buSzPct val="100000"/>
              <a:buChar char="•"/>
            </a:pPr>
            <a:r>
              <a:rPr lang="en-US" sz="3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患者がリラックスして呼吸できるよう指導する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異常呼吸音：ストライダー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40080" y="1417320"/>
            <a:ext cx="10908792" cy="1371600"/>
          </a:xfrm>
          <a:prstGeom prst="roundRect">
            <a:avLst>
              <a:gd name="adj" fmla="val 4000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914400" y="16230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音の特徴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914400" y="2103120"/>
            <a:ext cx="10360152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高音で鋭い吸気音。上気道の狭窄により発生する。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40080" y="33832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疾患の例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640080" y="3886200"/>
            <a:ext cx="109087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喉頭炎、気道異物、急性喉頭炎、上気道感染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40080" y="45720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看護のポイント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640080" y="5029200"/>
            <a:ext cx="10908792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3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上気道狭窄の兆候であり、緊急性が高い</a:t>
            </a:r>
            <a:endParaRPr lang="en-US" sz="3200" dirty="0"/>
          </a:p>
          <a:p>
            <a:pPr marL="342900" indent="-342900">
              <a:buSzPct val="100000"/>
              <a:buChar char="•"/>
            </a:pPr>
            <a:r>
              <a:rPr lang="en-US" sz="3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気道確保を最優先に行い、酸素療法を準備する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640080" y="3200400"/>
            <a:ext cx="1090879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視診での観察ポイント</a:t>
            </a:r>
            <a:endParaRPr lang="en-US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努力呼吸の兆候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40080" y="1959389"/>
            <a:ext cx="3270504" cy="2743200"/>
          </a:xfrm>
          <a:prstGeom prst="roundRect">
            <a:avLst>
              <a:gd name="adj" fmla="val 2667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868680" y="2187989"/>
            <a:ext cx="2813304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肩呼吸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68680" y="3429000"/>
            <a:ext cx="2813304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肩や胸部の筋肉が顕著に動く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4459224" y="1959389"/>
            <a:ext cx="3270504" cy="2743200"/>
          </a:xfrm>
          <a:prstGeom prst="roundRect">
            <a:avLst>
              <a:gd name="adj" fmla="val 2667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8" name="Text 6"/>
          <p:cNvSpPr/>
          <p:nvPr/>
        </p:nvSpPr>
        <p:spPr>
          <a:xfrm>
            <a:off x="4687824" y="2187989"/>
            <a:ext cx="2813304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鼻翼呼吸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687824" y="3429000"/>
            <a:ext cx="2813304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鼻の翼が広がる代償機転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8278368" y="1959389"/>
            <a:ext cx="3270504" cy="2743200"/>
          </a:xfrm>
          <a:prstGeom prst="roundRect">
            <a:avLst>
              <a:gd name="adj" fmla="val 2667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1" name="Text 9"/>
          <p:cNvSpPr/>
          <p:nvPr/>
        </p:nvSpPr>
        <p:spPr>
          <a:xfrm>
            <a:off x="8506968" y="2187989"/>
            <a:ext cx="2813304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呼吸補助筋の使用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8506968" y="3429000"/>
            <a:ext cx="2813304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喉部や胸部の筋肉が強く動く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641604" y="5327338"/>
            <a:ext cx="109087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いずれも</a:t>
            </a:r>
            <a:r>
              <a:rPr lang="en-US" sz="28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呼吸困難の進行</a:t>
            </a: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を示唆する重要な所見である。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チアノーゼの観察と対応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89359" y="2008668"/>
            <a:ext cx="5180076" cy="1920240"/>
          </a:xfrm>
          <a:prstGeom prst="roundRect">
            <a:avLst>
              <a:gd name="adj" fmla="val 3810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963679" y="2191548"/>
            <a:ext cx="463143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末梢チアノーゼ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963679" y="2785908"/>
            <a:ext cx="4631436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手足の指先が紫色。主に循環不良による。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6418075" y="2008668"/>
            <a:ext cx="5180076" cy="1920240"/>
          </a:xfrm>
          <a:prstGeom prst="roundRect">
            <a:avLst>
              <a:gd name="adj" fmla="val 3810"/>
            </a:avLst>
          </a:prstGeom>
          <a:solidFill>
            <a:srgbClr val="FAFAFA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8" name="Text 6"/>
          <p:cNvSpPr/>
          <p:nvPr/>
        </p:nvSpPr>
        <p:spPr>
          <a:xfrm>
            <a:off x="6692395" y="2191548"/>
            <a:ext cx="463143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中心性チアノーゼ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692395" y="2785908"/>
            <a:ext cx="4631436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唇・顔・舌が青紫色。酸素飽和度低下の緊急兆候。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689359" y="420322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看護対応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689359" y="4794575"/>
            <a:ext cx="10908792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中心性チアノーゼ確認時は速やかに酸素療法を開始</a:t>
            </a:r>
            <a:endParaRPr lang="en-US" sz="2800" dirty="0"/>
          </a:p>
          <a:p>
            <a:pPr marL="342900" indent="-342900">
              <a:buSzPct val="100000"/>
              <a:buChar char="•"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SpO₂測定と体位変更で呼吸状態の改善を図る</a:t>
            </a:r>
            <a:endParaRPr lang="en-US" sz="2800" dirty="0"/>
          </a:p>
          <a:p>
            <a:pPr marL="342900" indent="-342900">
              <a:buSzPct val="100000"/>
              <a:buChar char="•"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必要に応じてCPRの準備を行う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本日の学習内容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40080" y="1600200"/>
            <a:ext cx="548640" cy="548640"/>
          </a:xfrm>
          <a:prstGeom prst="ellipse">
            <a:avLst/>
          </a:prstGeom>
          <a:solidFill>
            <a:srgbClr val="EAEAE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640080" y="16002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1554480"/>
            <a:ext cx="101315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呼吸器の構造と役割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640080" y="2514600"/>
            <a:ext cx="548640" cy="548640"/>
          </a:xfrm>
          <a:prstGeom prst="ellipse">
            <a:avLst/>
          </a:prstGeom>
          <a:solidFill>
            <a:srgbClr val="EAEAE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8" name="Text 6"/>
          <p:cNvSpPr/>
          <p:nvPr/>
        </p:nvSpPr>
        <p:spPr>
          <a:xfrm>
            <a:off x="640080" y="2514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1417320" y="2468880"/>
            <a:ext cx="101315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呼吸の生理的プロセス（換気・拡散・灌流）</a:t>
            </a:r>
            <a:endParaRPr lang="en-US" sz="3200" dirty="0"/>
          </a:p>
        </p:txBody>
      </p:sp>
      <p:sp>
        <p:nvSpPr>
          <p:cNvPr id="10" name="Shape 8"/>
          <p:cNvSpPr/>
          <p:nvPr/>
        </p:nvSpPr>
        <p:spPr>
          <a:xfrm>
            <a:off x="640080" y="3429000"/>
            <a:ext cx="548640" cy="548640"/>
          </a:xfrm>
          <a:prstGeom prst="ellipse">
            <a:avLst/>
          </a:prstGeom>
          <a:solidFill>
            <a:srgbClr val="EAEAE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1" name="Text 9"/>
          <p:cNvSpPr/>
          <p:nvPr/>
        </p:nvSpPr>
        <p:spPr>
          <a:xfrm>
            <a:off x="640080" y="34290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1417320" y="3383280"/>
            <a:ext cx="101315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呼吸アセスメントの基本（呼吸数・SpO₂）</a:t>
            </a:r>
            <a:endParaRPr lang="en-US" sz="3200" dirty="0"/>
          </a:p>
        </p:txBody>
      </p:sp>
      <p:sp>
        <p:nvSpPr>
          <p:cNvPr id="13" name="Shape 11"/>
          <p:cNvSpPr/>
          <p:nvPr/>
        </p:nvSpPr>
        <p:spPr>
          <a:xfrm>
            <a:off x="640080" y="4343400"/>
            <a:ext cx="548640" cy="548640"/>
          </a:xfrm>
          <a:prstGeom prst="ellipse">
            <a:avLst/>
          </a:prstGeom>
          <a:solidFill>
            <a:srgbClr val="EAEAE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4" name="Text 12"/>
          <p:cNvSpPr/>
          <p:nvPr/>
        </p:nvSpPr>
        <p:spPr>
          <a:xfrm>
            <a:off x="640080" y="43434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1417320" y="4297680"/>
            <a:ext cx="101315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呼吸音の聴取と評価</a:t>
            </a:r>
            <a:endParaRPr lang="en-US" sz="3200" dirty="0"/>
          </a:p>
        </p:txBody>
      </p:sp>
      <p:sp>
        <p:nvSpPr>
          <p:cNvPr id="16" name="Shape 14"/>
          <p:cNvSpPr/>
          <p:nvPr/>
        </p:nvSpPr>
        <p:spPr>
          <a:xfrm>
            <a:off x="640080" y="5257800"/>
            <a:ext cx="548640" cy="548640"/>
          </a:xfrm>
          <a:prstGeom prst="ellipse">
            <a:avLst/>
          </a:prstGeom>
          <a:solidFill>
            <a:srgbClr val="EAEAE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7" name="Text 15"/>
          <p:cNvSpPr/>
          <p:nvPr/>
        </p:nvSpPr>
        <p:spPr>
          <a:xfrm>
            <a:off x="640080" y="52578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1417319" y="5212080"/>
            <a:ext cx="10437027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視診での観察ポイント（努力呼吸・チアノーゼ・体位）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三脚位の意義と看護対応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640080" y="1665632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三脚位とは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40080" y="2214272"/>
            <a:ext cx="10908792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呼吸困難時に前かがみの姿勢を取ること。両手を膝や肘掛けに置き上半身を前傾させる体位。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41604" y="333756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生理学的意義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1604" y="3886200"/>
            <a:ext cx="10908792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呼吸補助筋を効率的に使用でき、</a:t>
            </a:r>
            <a:r>
              <a:rPr lang="en-US" sz="28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横隔膜の動きが改善</a:t>
            </a: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される。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1604" y="475488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看護の視点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41604" y="5303520"/>
            <a:ext cx="10908792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患者が自然に取る三脚位は維持できるよう環境を整え、無理に仰臥位にしない。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胸部の引き込み現象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40080" y="1463040"/>
            <a:ext cx="548640" cy="548640"/>
          </a:xfrm>
          <a:prstGeom prst="ellipse">
            <a:avLst/>
          </a:prstGeom>
          <a:solidFill>
            <a:srgbClr val="EAEAEA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640080" y="14630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640080" y="2148840"/>
            <a:ext cx="327050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観察ポイント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0079" y="2697480"/>
            <a:ext cx="5596457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200" dirty="0">
                <a:latin typeface="Arial" pitchFamily="34" charset="0"/>
                <a:ea typeface="Arial" pitchFamily="34" charset="-122"/>
                <a:cs typeface="Arial" pitchFamily="34" charset="-120"/>
              </a:rPr>
              <a:t>肋間・鎖骨上窩・胸骨上窩の陥没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640079" y="4069080"/>
            <a:ext cx="548640" cy="548640"/>
          </a:xfrm>
          <a:prstGeom prst="ellipse">
            <a:avLst/>
          </a:prstGeom>
          <a:solidFill>
            <a:srgbClr val="EAEAEA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9" name="Text 7"/>
          <p:cNvSpPr/>
          <p:nvPr/>
        </p:nvSpPr>
        <p:spPr>
          <a:xfrm>
            <a:off x="640079" y="40690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590800" y="4792797"/>
            <a:ext cx="327050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病態の理解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90799" y="5341437"/>
            <a:ext cx="5596457" cy="11128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200" dirty="0">
                <a:latin typeface="Arial" pitchFamily="34" charset="0"/>
                <a:ea typeface="Arial" pitchFamily="34" charset="-122"/>
                <a:cs typeface="Arial" pitchFamily="34" charset="-120"/>
              </a:rPr>
              <a:t>気道抵抗の増大で胸壁が引き込まれる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6646166" y="1463040"/>
            <a:ext cx="548640" cy="548640"/>
          </a:xfrm>
          <a:prstGeom prst="ellipse">
            <a:avLst/>
          </a:prstGeom>
          <a:solidFill>
            <a:srgbClr val="EAEAEA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13" name="Text 11"/>
          <p:cNvSpPr/>
          <p:nvPr/>
        </p:nvSpPr>
        <p:spPr>
          <a:xfrm>
            <a:off x="6646166" y="14630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646166" y="2148840"/>
            <a:ext cx="519723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看護対応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6646166" y="2697480"/>
            <a:ext cx="5197230" cy="112438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200" dirty="0">
                <a:latin typeface="Arial" pitchFamily="34" charset="0"/>
                <a:ea typeface="Arial" pitchFamily="34" charset="-122"/>
                <a:cs typeface="Arial" pitchFamily="34" charset="-120"/>
              </a:rPr>
              <a:t>早急に酸素投与や気道管理を行う</a:t>
            </a:r>
            <a:endParaRPr lang="en-US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640080" y="3200400"/>
            <a:ext cx="1090879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まとめと確認</a:t>
            </a:r>
            <a:endParaRPr lang="en-US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理解度確認クイズ（○×）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972007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成人の呼吸数の正常値は12〜20回/分である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10634472" y="1490472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ja-JP" altLang="en-US" sz="4800" b="1"/>
          </a:p>
        </p:txBody>
      </p:sp>
      <p:sp>
        <p:nvSpPr>
          <p:cNvPr id="6" name="Text 4"/>
          <p:cNvSpPr/>
          <p:nvPr/>
        </p:nvSpPr>
        <p:spPr>
          <a:xfrm>
            <a:off x="10634472" y="1490472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</a:t>
            </a:r>
            <a:endParaRPr lang="en-US" sz="6000" b="1" dirty="0"/>
          </a:p>
        </p:txBody>
      </p:sp>
      <p:sp>
        <p:nvSpPr>
          <p:cNvPr id="7" name="Text 5"/>
          <p:cNvSpPr/>
          <p:nvPr/>
        </p:nvSpPr>
        <p:spPr>
          <a:xfrm>
            <a:off x="640080" y="2331720"/>
            <a:ext cx="972007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SpO₂は必ず100％でなければならない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10634472" y="2359152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ja-JP" altLang="en-US" sz="4800" b="1"/>
          </a:p>
        </p:txBody>
      </p:sp>
      <p:sp>
        <p:nvSpPr>
          <p:cNvPr id="9" name="Text 7"/>
          <p:cNvSpPr/>
          <p:nvPr/>
        </p:nvSpPr>
        <p:spPr>
          <a:xfrm>
            <a:off x="10634472" y="2359152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endParaRPr lang="en-US" sz="6000" b="1" dirty="0"/>
          </a:p>
        </p:txBody>
      </p:sp>
      <p:sp>
        <p:nvSpPr>
          <p:cNvPr id="10" name="Text 8"/>
          <p:cNvSpPr/>
          <p:nvPr/>
        </p:nvSpPr>
        <p:spPr>
          <a:xfrm>
            <a:off x="640080" y="3200400"/>
            <a:ext cx="972007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鼻翼呼吸は努力呼吸の一つである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10634472" y="3227832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ja-JP" altLang="en-US" sz="4800" b="1"/>
          </a:p>
        </p:txBody>
      </p:sp>
      <p:sp>
        <p:nvSpPr>
          <p:cNvPr id="12" name="Text 10"/>
          <p:cNvSpPr/>
          <p:nvPr/>
        </p:nvSpPr>
        <p:spPr>
          <a:xfrm>
            <a:off x="10634472" y="3227832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</a:t>
            </a:r>
            <a:endParaRPr lang="en-US" sz="6000" b="1" dirty="0"/>
          </a:p>
        </p:txBody>
      </p:sp>
      <p:sp>
        <p:nvSpPr>
          <p:cNvPr id="13" name="Text 11"/>
          <p:cNvSpPr/>
          <p:nvPr/>
        </p:nvSpPr>
        <p:spPr>
          <a:xfrm>
            <a:off x="640080" y="4069080"/>
            <a:ext cx="972007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チアノーゼは貧血でも起こる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10634472" y="4096512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ja-JP" altLang="en-US" sz="4800" b="1"/>
          </a:p>
        </p:txBody>
      </p:sp>
      <p:sp>
        <p:nvSpPr>
          <p:cNvPr id="15" name="Text 13"/>
          <p:cNvSpPr/>
          <p:nvPr/>
        </p:nvSpPr>
        <p:spPr>
          <a:xfrm>
            <a:off x="10634472" y="4096512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endParaRPr lang="en-US" sz="6000" b="1" dirty="0"/>
          </a:p>
        </p:txBody>
      </p:sp>
      <p:sp>
        <p:nvSpPr>
          <p:cNvPr id="16" name="Text 14"/>
          <p:cNvSpPr/>
          <p:nvPr/>
        </p:nvSpPr>
        <p:spPr>
          <a:xfrm>
            <a:off x="640080" y="4937760"/>
            <a:ext cx="972007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ウィーズは吸気時にだけ聴こえる</a:t>
            </a:r>
            <a:endParaRPr lang="en-US" sz="2800" dirty="0"/>
          </a:p>
        </p:txBody>
      </p:sp>
      <p:sp>
        <p:nvSpPr>
          <p:cNvPr id="17" name="Shape 15"/>
          <p:cNvSpPr/>
          <p:nvPr/>
        </p:nvSpPr>
        <p:spPr>
          <a:xfrm>
            <a:off x="10634472" y="4965192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ja-JP" altLang="en-US" sz="4800" b="1"/>
          </a:p>
        </p:txBody>
      </p:sp>
      <p:sp>
        <p:nvSpPr>
          <p:cNvPr id="18" name="Text 16"/>
          <p:cNvSpPr/>
          <p:nvPr/>
        </p:nvSpPr>
        <p:spPr>
          <a:xfrm>
            <a:off x="10634472" y="4965192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endParaRPr lang="en-US" sz="60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臨地実習への応用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40080" y="1805938"/>
            <a:ext cx="2632144" cy="2930323"/>
          </a:xfrm>
          <a:prstGeom prst="roundRect">
            <a:avLst>
              <a:gd name="adj" fmla="val 3159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822960" y="1988819"/>
            <a:ext cx="2216406" cy="97677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観察技術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822960" y="2994659"/>
            <a:ext cx="2216406" cy="146516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4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正常と異常を識別する観察眼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504438" y="1805938"/>
            <a:ext cx="2632144" cy="2930323"/>
          </a:xfrm>
          <a:prstGeom prst="roundRect">
            <a:avLst>
              <a:gd name="adj" fmla="val 3159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8" name="Text 6"/>
          <p:cNvSpPr/>
          <p:nvPr/>
        </p:nvSpPr>
        <p:spPr>
          <a:xfrm>
            <a:off x="3687318" y="1988819"/>
            <a:ext cx="2216406" cy="97677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アセスメント能力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3687318" y="2994659"/>
            <a:ext cx="2216406" cy="146516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4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情報を統合し状態を判断する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368796" y="1805938"/>
            <a:ext cx="2632144" cy="2930323"/>
          </a:xfrm>
          <a:prstGeom prst="roundRect">
            <a:avLst>
              <a:gd name="adj" fmla="val 3159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1" name="Text 9"/>
          <p:cNvSpPr/>
          <p:nvPr/>
        </p:nvSpPr>
        <p:spPr>
          <a:xfrm>
            <a:off x="6551676" y="1988819"/>
            <a:ext cx="2216406" cy="97677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コミュニケーション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6551676" y="2994659"/>
            <a:ext cx="2216406" cy="146516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4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不安軽減とチーム間の情報共有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9233154" y="1805938"/>
            <a:ext cx="2632144" cy="2930323"/>
          </a:xfrm>
          <a:prstGeom prst="roundRect">
            <a:avLst>
              <a:gd name="adj" fmla="val 3159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4" name="Text 12"/>
          <p:cNvSpPr/>
          <p:nvPr/>
        </p:nvSpPr>
        <p:spPr>
          <a:xfrm>
            <a:off x="9416034" y="1988819"/>
            <a:ext cx="2216406" cy="97677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緊急対応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9416034" y="2994659"/>
            <a:ext cx="2216406" cy="146516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4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呼吸困難時の迅速な初期対応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6998" y="5440680"/>
            <a:ext cx="109087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dirty="0">
                <a:latin typeface="Arial" pitchFamily="34" charset="0"/>
                <a:ea typeface="Arial" pitchFamily="34" charset="-122"/>
                <a:cs typeface="Arial" pitchFamily="34" charset="-120"/>
              </a:rPr>
              <a:t>理論と実践を結びつけ、エビデンスに基づいた看護を継続的に学んでいく。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640080" y="3200400"/>
            <a:ext cx="1090879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呼吸器の構造と役割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呼吸器の主要構造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40080" y="1822502"/>
            <a:ext cx="5403420" cy="1938579"/>
          </a:xfrm>
          <a:prstGeom prst="roundRect">
            <a:avLst>
              <a:gd name="adj" fmla="val 4000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000"/>
          </a:p>
        </p:txBody>
      </p:sp>
      <p:sp>
        <p:nvSpPr>
          <p:cNvPr id="5" name="Text 3"/>
          <p:cNvSpPr/>
          <p:nvPr/>
        </p:nvSpPr>
        <p:spPr>
          <a:xfrm>
            <a:off x="914399" y="2005382"/>
            <a:ext cx="4831125" cy="53310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鼻腔〜気管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914399" y="2599742"/>
            <a:ext cx="4831125" cy="87236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400" dirty="0">
                <a:latin typeface="Arial" pitchFamily="34" charset="0"/>
                <a:ea typeface="Arial" pitchFamily="34" charset="-122"/>
                <a:cs typeface="Arial" pitchFamily="34" charset="-120"/>
              </a:rPr>
              <a:t>異物のろ過、空気の加温・加湿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6368796" y="1822502"/>
            <a:ext cx="5403420" cy="1938579"/>
          </a:xfrm>
          <a:prstGeom prst="roundRect">
            <a:avLst>
              <a:gd name="adj" fmla="val 4000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000"/>
          </a:p>
        </p:txBody>
      </p:sp>
      <p:sp>
        <p:nvSpPr>
          <p:cNvPr id="8" name="Text 6"/>
          <p:cNvSpPr/>
          <p:nvPr/>
        </p:nvSpPr>
        <p:spPr>
          <a:xfrm>
            <a:off x="6643115" y="2005382"/>
            <a:ext cx="4831125" cy="53310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気管支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643115" y="2599742"/>
            <a:ext cx="4831125" cy="87236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400" dirty="0">
                <a:latin typeface="Arial" pitchFamily="34" charset="0"/>
                <a:ea typeface="Arial" pitchFamily="34" charset="-122"/>
                <a:cs typeface="Arial" pitchFamily="34" charset="-120"/>
              </a:rPr>
              <a:t>左右に分岐、線毛運動で異物排出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40080" y="3925622"/>
            <a:ext cx="5403420" cy="1938579"/>
          </a:xfrm>
          <a:prstGeom prst="roundRect">
            <a:avLst>
              <a:gd name="adj" fmla="val 4000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000"/>
          </a:p>
        </p:txBody>
      </p:sp>
      <p:sp>
        <p:nvSpPr>
          <p:cNvPr id="11" name="Text 9"/>
          <p:cNvSpPr/>
          <p:nvPr/>
        </p:nvSpPr>
        <p:spPr>
          <a:xfrm>
            <a:off x="914399" y="4108502"/>
            <a:ext cx="4831125" cy="53310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肺胞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914399" y="4702862"/>
            <a:ext cx="4831125" cy="87236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400" dirty="0">
                <a:latin typeface="Arial" pitchFamily="34" charset="0"/>
                <a:ea typeface="Arial" pitchFamily="34" charset="-122"/>
                <a:cs typeface="Arial" pitchFamily="34" charset="-120"/>
              </a:rPr>
              <a:t>毛細血管網とガス交換を行う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6368796" y="3925622"/>
            <a:ext cx="5403420" cy="1938579"/>
          </a:xfrm>
          <a:prstGeom prst="roundRect">
            <a:avLst>
              <a:gd name="adj" fmla="val 4000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000"/>
          </a:p>
        </p:txBody>
      </p:sp>
      <p:sp>
        <p:nvSpPr>
          <p:cNvPr id="14" name="Text 12"/>
          <p:cNvSpPr/>
          <p:nvPr/>
        </p:nvSpPr>
        <p:spPr>
          <a:xfrm>
            <a:off x="6643115" y="4108502"/>
            <a:ext cx="4831125" cy="53310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胸膜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6643115" y="4702862"/>
            <a:ext cx="4831125" cy="87236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400" dirty="0">
                <a:latin typeface="Arial" pitchFamily="34" charset="0"/>
                <a:ea typeface="Arial" pitchFamily="34" charset="-122"/>
                <a:cs typeface="Arial" pitchFamily="34" charset="-120"/>
              </a:rPr>
              <a:t>陰圧が肺を胸壁に引きつける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右肺と左肺の構造的違い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584476" y="2156505"/>
            <a:ext cx="5673113" cy="2979449"/>
          </a:xfrm>
          <a:prstGeom prst="roundRect">
            <a:avLst>
              <a:gd name="adj" fmla="val 2500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000"/>
          </a:p>
        </p:txBody>
      </p:sp>
      <p:sp>
        <p:nvSpPr>
          <p:cNvPr id="5" name="Text 3"/>
          <p:cNvSpPr/>
          <p:nvPr/>
        </p:nvSpPr>
        <p:spPr>
          <a:xfrm>
            <a:off x="904516" y="2385105"/>
            <a:ext cx="4972111" cy="55864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右肺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904516" y="3070905"/>
            <a:ext cx="4972111" cy="195526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3つの肺葉（上葉・中葉・下葉）</a:t>
            </a:r>
            <a:endParaRPr lang="en-US" sz="2400" dirty="0"/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心臓の位置により容積が大きい</a:t>
            </a:r>
            <a:endParaRPr lang="en-US" sz="2400" dirty="0"/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右主気管支は太く短い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6313192" y="2156505"/>
            <a:ext cx="5673113" cy="2979449"/>
          </a:xfrm>
          <a:prstGeom prst="roundRect">
            <a:avLst>
              <a:gd name="adj" fmla="val 2500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000"/>
          </a:p>
        </p:txBody>
      </p:sp>
      <p:sp>
        <p:nvSpPr>
          <p:cNvPr id="8" name="Text 6"/>
          <p:cNvSpPr/>
          <p:nvPr/>
        </p:nvSpPr>
        <p:spPr>
          <a:xfrm>
            <a:off x="6633232" y="2385105"/>
            <a:ext cx="4972111" cy="55864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左肺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633232" y="3070905"/>
            <a:ext cx="4972111" cy="195526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2つの肺葉（上葉・下葉）</a:t>
            </a:r>
            <a:endParaRPr lang="en-US" sz="2400" dirty="0"/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心臓の圧迫により小さい</a:t>
            </a:r>
            <a:endParaRPr lang="en-US" sz="2400" dirty="0"/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左主気管支は細く長い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584476" y="5311186"/>
            <a:ext cx="11947085" cy="74486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右主気管支は</a:t>
            </a:r>
            <a:r>
              <a:rPr lang="en-US" sz="28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異物が入りやすく</a:t>
            </a: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、右肺の感染リスクが高い。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640080" y="3200400"/>
            <a:ext cx="1090879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呼吸の生理的プロセス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換気・拡散・灌流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40080" y="2123653"/>
            <a:ext cx="3510274" cy="3291840"/>
          </a:xfrm>
          <a:prstGeom prst="roundRect">
            <a:avLst>
              <a:gd name="adj" fmla="val 2237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868679" y="2397973"/>
            <a:ext cx="30195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換気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868679" y="3028470"/>
            <a:ext cx="30195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Ventilation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68679" y="3646650"/>
            <a:ext cx="3178485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空気が肺に出入りする過程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4459224" y="2123653"/>
            <a:ext cx="3510274" cy="3291840"/>
          </a:xfrm>
          <a:prstGeom prst="roundRect">
            <a:avLst>
              <a:gd name="adj" fmla="val 2237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9" name="Text 7"/>
          <p:cNvSpPr/>
          <p:nvPr/>
        </p:nvSpPr>
        <p:spPr>
          <a:xfrm>
            <a:off x="4687823" y="2397973"/>
            <a:ext cx="30195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拡散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4687823" y="3028470"/>
            <a:ext cx="30195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Diffusion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687823" y="3646650"/>
            <a:ext cx="3178485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酸素・二酸化炭素が濃度差で移動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8278368" y="2123653"/>
            <a:ext cx="3510274" cy="3291840"/>
          </a:xfrm>
          <a:prstGeom prst="roundRect">
            <a:avLst>
              <a:gd name="adj" fmla="val 2237"/>
            </a:avLst>
          </a:prstGeom>
          <a:solidFill>
            <a:srgbClr val="FAFAFA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3" name="Text 11"/>
          <p:cNvSpPr/>
          <p:nvPr/>
        </p:nvSpPr>
        <p:spPr>
          <a:xfrm>
            <a:off x="8506967" y="2397973"/>
            <a:ext cx="30195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灌流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8506967" y="3028470"/>
            <a:ext cx="30195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Perfusion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8506967" y="3646650"/>
            <a:ext cx="3178485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酸素を含む血液を全身へ送る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呼吸プロセス障害の影響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908792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640080" y="1554480"/>
            <a:ext cx="2377440" cy="1371600"/>
          </a:xfrm>
          <a:prstGeom prst="rect">
            <a:avLst/>
          </a:prstGeom>
          <a:solidFill>
            <a:srgbClr val="EAEAEA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23774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換気障害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3200400" y="1554480"/>
            <a:ext cx="834847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気道閉塞・呼吸筋麻痺 → 酸素不足・CO₂蓄積（喘息、COPDなど）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640080" y="3108960"/>
            <a:ext cx="2377440" cy="1371600"/>
          </a:xfrm>
          <a:prstGeom prst="rect">
            <a:avLst/>
          </a:prstGeom>
          <a:solidFill>
            <a:srgbClr val="EAEAEA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8" name="Text 6"/>
          <p:cNvSpPr/>
          <p:nvPr/>
        </p:nvSpPr>
        <p:spPr>
          <a:xfrm>
            <a:off x="640080" y="3108960"/>
            <a:ext cx="23774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拡散障害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3200400" y="3108960"/>
            <a:ext cx="834847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肺胞壁の肥厚 → 酸素の血液移行が困難（肺線維症、肺水腫など）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640080" y="4663440"/>
            <a:ext cx="2377440" cy="1371600"/>
          </a:xfrm>
          <a:prstGeom prst="rect">
            <a:avLst/>
          </a:prstGeom>
          <a:solidFill>
            <a:srgbClr val="EAEAEA"/>
          </a:solidFill>
          <a:ln/>
        </p:spPr>
        <p:txBody>
          <a:bodyPr/>
          <a:lstStyle/>
          <a:p>
            <a:endParaRPr lang="ja-JP" altLang="en-US" sz="2400"/>
          </a:p>
        </p:txBody>
      </p:sp>
      <p:sp>
        <p:nvSpPr>
          <p:cNvPr id="11" name="Text 9"/>
          <p:cNvSpPr/>
          <p:nvPr/>
        </p:nvSpPr>
        <p:spPr>
          <a:xfrm>
            <a:off x="640080" y="4663440"/>
            <a:ext cx="23774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灌流障害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3200400" y="4663440"/>
            <a:ext cx="834847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血流不全 → 酸素運搬能力の低下（心不全、肺塞栓症など）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640080" y="3200400"/>
            <a:ext cx="1090879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呼吸アセスメントの基本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413</Words>
  <Application>Microsoft Office PowerPoint</Application>
  <PresentationFormat>ワイド画面</PresentationFormat>
  <Paragraphs>183</Paragraphs>
  <Slides>24</Slides>
  <Notes>24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 2013 - 2022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2026-06-30T09:43:17Z</dcterms:created>
  <dcterms:modified xsi:type="dcterms:W3CDTF">2026-06-30T09:43:21Z</dcterms:modified>
</cp:coreProperties>
</file>