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BIZ UDPゴシック" panose="020B0400000000000000" pitchFamily="50" charset="-128"/>
      <p:regular r:id="rId23"/>
      <p:bold r:id="rId24"/>
    </p:embeddedFont>
    <p:embeddedFont>
      <p:font typeface="IBM Plex Sans Medium" panose="020B0603050203000203" pitchFamily="34" charset="0"/>
      <p:regular r:id="rId25"/>
      <p:italic r:id="rId26"/>
    </p:embeddedFont>
    <p:embeddedFont>
      <p:font typeface="Inter Medium" panose="020B0600070205080204"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5" d="100"/>
          <a:sy n="55" d="100"/>
        </p:scale>
        <p:origin x="102" y="5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0365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400014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17364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52816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821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73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774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059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415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446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11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7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44223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099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359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544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391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024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2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942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193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76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41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8/11/2025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836497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123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9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16604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826122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94212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7684731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8/11/2025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699289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8/11/2025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037281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8/11/2025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9141052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385082" y="745450"/>
            <a:ext cx="7346633" cy="1003102"/>
          </a:xfrm>
          <a:prstGeom prst="rect">
            <a:avLst/>
          </a:prstGeom>
          <a:noFill/>
          <a:ln/>
        </p:spPr>
        <p:txBody>
          <a:bodyPr wrap="none" lIns="0" tIns="0" rIns="0" bIns="0" rtlCol="0" anchor="t"/>
          <a:lstStyle/>
          <a:p>
            <a:pPr>
              <a:lnSpc>
                <a:spcPts val="7850"/>
              </a:lnSpc>
            </a:pPr>
            <a:r>
              <a:rPr lang="ja-JP" altLang="en-US"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日常生活援助技術</a:t>
            </a:r>
            <a:r>
              <a:rPr lang="en-US" altLang="ja-JP"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Ⅱ</a:t>
            </a:r>
            <a:r>
              <a:rPr lang="ja-JP" altLang="en-US"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（食事、排泄）</a:t>
            </a:r>
            <a:endParaRPr lang="en-US" altLang="ja-JP"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endParaRPr>
          </a:p>
          <a:p>
            <a:pPr>
              <a:lnSpc>
                <a:spcPts val="7850"/>
              </a:lnSpc>
            </a:pPr>
            <a:r>
              <a:rPr lang="ja-JP" altLang="en-US"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第１回　食事援助の基本と観察の視点</a:t>
            </a:r>
            <a:endParaRPr lang="en-US"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endParaRPr>
          </a:p>
        </p:txBody>
      </p:sp>
      <p:sp>
        <p:nvSpPr>
          <p:cNvPr id="4" name="Text 1"/>
          <p:cNvSpPr/>
          <p:nvPr/>
        </p:nvSpPr>
        <p:spPr>
          <a:xfrm>
            <a:off x="6385083" y="3183511"/>
            <a:ext cx="7346633" cy="3081099"/>
          </a:xfrm>
          <a:prstGeom prst="rect">
            <a:avLst/>
          </a:prstGeom>
          <a:noFill/>
          <a:ln/>
        </p:spPr>
        <p:txBody>
          <a:bodyPr wrap="square" lIns="0" tIns="0" rIns="0" bIns="0" rtlCol="0" anchor="t"/>
          <a:lstStyle/>
          <a:p>
            <a:pPr marL="0" indent="0" algn="l">
              <a:lnSpc>
                <a:spcPts val="4000"/>
              </a:lnSpc>
              <a:buNone/>
            </a:pPr>
            <a:r>
              <a:rPr lang="en-US" sz="2500" dirty="0">
                <a:solidFill>
                  <a:srgbClr val="030303"/>
                </a:solidFill>
                <a:latin typeface="IBM Plex Sans Medium" pitchFamily="34" charset="0"/>
                <a:ea typeface="IBM Plex Sans Medium" pitchFamily="34" charset="-122"/>
                <a:cs typeface="IBM Plex Sans Medium" pitchFamily="34" charset="-120"/>
              </a:rPr>
              <a:t>食事援助とは、対象者が安全かつ快適に食事を摂取できるよう支援する看護援助です。単に食事を運んだり、食べさせたりする行為ではなく、身体的・心理的・社会的側面に配慮しながら、個々の状態に応じて適切に援助することが求められます。</a:t>
            </a:r>
            <a:endParaRPr lang="en-US" sz="2500" dirty="0"/>
          </a:p>
        </p:txBody>
      </p:sp>
      <p:sp>
        <p:nvSpPr>
          <p:cNvPr id="5" name="Text 2"/>
          <p:cNvSpPr/>
          <p:nvPr/>
        </p:nvSpPr>
        <p:spPr>
          <a:xfrm>
            <a:off x="6385084" y="5809178"/>
            <a:ext cx="7346633" cy="1540550"/>
          </a:xfrm>
          <a:prstGeom prst="rect">
            <a:avLst/>
          </a:prstGeom>
          <a:noFill/>
          <a:ln/>
        </p:spPr>
        <p:txBody>
          <a:bodyPr wrap="square" lIns="0" tIns="0" rIns="0" bIns="0" rtlCol="0" anchor="t"/>
          <a:lstStyle/>
          <a:p>
            <a:pPr marL="0" indent="0" algn="l">
              <a:lnSpc>
                <a:spcPts val="4000"/>
              </a:lnSpc>
              <a:buNone/>
            </a:pPr>
            <a:r>
              <a:rPr lang="en-US" sz="2500" dirty="0">
                <a:solidFill>
                  <a:srgbClr val="030303"/>
                </a:solidFill>
                <a:latin typeface="IBM Plex Sans Medium" pitchFamily="34" charset="0"/>
                <a:ea typeface="IBM Plex Sans Medium" pitchFamily="34" charset="-122"/>
                <a:cs typeface="IBM Plex Sans Medium" pitchFamily="34" charset="-120"/>
              </a:rPr>
              <a:t>この講義では、食事援助の基本的な考え方から実践的な技術まで、看護職として知っておくべき重要なポイントを解説します。</a:t>
            </a:r>
            <a:endParaRPr lang="en-US" sz="2500" dirty="0"/>
          </a:p>
        </p:txBody>
      </p:sp>
      <p:pic>
        <p:nvPicPr>
          <p:cNvPr id="7" name="図 6">
            <a:extLst>
              <a:ext uri="{FF2B5EF4-FFF2-40B4-BE49-F238E27FC236}">
                <a16:creationId xmlns:a16="http://schemas.microsoft.com/office/drawing/2014/main" id="{2A304006-FD19-8BA1-B766-811BE4B6603A}"/>
              </a:ext>
            </a:extLst>
          </p:cNvPr>
          <p:cNvPicPr>
            <a:picLocks noChangeAspect="1"/>
          </p:cNvPicPr>
          <p:nvPr/>
        </p:nvPicPr>
        <p:blipFill>
          <a:blip r:embed="rId3"/>
          <a:stretch>
            <a:fillRect/>
          </a:stretch>
        </p:blipFill>
        <p:spPr>
          <a:xfrm>
            <a:off x="-1848395" y="0"/>
            <a:ext cx="7733211" cy="84005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15447" y="702588"/>
            <a:ext cx="8942903" cy="798433"/>
          </a:xfrm>
          <a:prstGeom prst="rect">
            <a:avLst/>
          </a:prstGeom>
          <a:noFill/>
          <a:ln/>
        </p:spPr>
        <p:txBody>
          <a:bodyPr wrap="none" lIns="0" tIns="0" rIns="0" bIns="0" rtlCol="0" anchor="t"/>
          <a:lstStyle/>
          <a:p>
            <a:pPr marL="0" indent="0" algn="l">
              <a:lnSpc>
                <a:spcPts val="6250"/>
              </a:lnSpc>
              <a:buNone/>
            </a:pPr>
            <a:r>
              <a:rPr lang="en-US" sz="5000" dirty="0">
                <a:solidFill>
                  <a:srgbClr val="1B1B27"/>
                </a:solidFill>
                <a:latin typeface="Inter Medium" pitchFamily="34" charset="0"/>
                <a:ea typeface="Inter Medium" pitchFamily="34" charset="-122"/>
                <a:cs typeface="Inter Medium" pitchFamily="34" charset="-120"/>
              </a:rPr>
              <a:t>援助時の観察ポイント（続き）</a:t>
            </a:r>
            <a:endParaRPr lang="en-US" sz="5000" dirty="0"/>
          </a:p>
        </p:txBody>
      </p:sp>
      <p:sp>
        <p:nvSpPr>
          <p:cNvPr id="3" name="Shape 1"/>
          <p:cNvSpPr/>
          <p:nvPr/>
        </p:nvSpPr>
        <p:spPr>
          <a:xfrm>
            <a:off x="715447" y="2012037"/>
            <a:ext cx="6586555" cy="2102763"/>
          </a:xfrm>
          <a:prstGeom prst="roundRect">
            <a:avLst>
              <a:gd name="adj" fmla="val 5526"/>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01435" y="2298025"/>
            <a:ext cx="3193971" cy="399217"/>
          </a:xfrm>
          <a:prstGeom prst="rect">
            <a:avLst/>
          </a:prstGeom>
          <a:noFill/>
          <a:ln/>
        </p:spPr>
        <p:txBody>
          <a:bodyPr wrap="none" lIns="0" tIns="0" rIns="0" bIns="0" rtlCol="0" anchor="t"/>
          <a:lstStyle/>
          <a:p>
            <a:pPr marL="0" indent="0" algn="l">
              <a:lnSpc>
                <a:spcPts val="3100"/>
              </a:lnSpc>
              <a:buNone/>
            </a:pPr>
            <a:r>
              <a:rPr lang="en-US" sz="3200" b="1" dirty="0">
                <a:solidFill>
                  <a:srgbClr val="FF0000"/>
                </a:solidFill>
                <a:latin typeface="Inter Medium" pitchFamily="34" charset="0"/>
                <a:ea typeface="Inter Medium" pitchFamily="34" charset="-122"/>
                <a:cs typeface="Inter Medium" pitchFamily="34" charset="-120"/>
              </a:rPr>
              <a:t>体位の保持</a:t>
            </a:r>
            <a:endParaRPr lang="en-US" sz="3200" b="1" dirty="0">
              <a:solidFill>
                <a:srgbClr val="FF0000"/>
              </a:solidFill>
            </a:endParaRPr>
          </a:p>
        </p:txBody>
      </p:sp>
      <p:sp>
        <p:nvSpPr>
          <p:cNvPr id="5" name="Text 3"/>
          <p:cNvSpPr/>
          <p:nvPr/>
        </p:nvSpPr>
        <p:spPr>
          <a:xfrm>
            <a:off x="1001435" y="2850475"/>
            <a:ext cx="5900023" cy="817483"/>
          </a:xfrm>
          <a:prstGeom prst="rect">
            <a:avLst/>
          </a:prstGeom>
          <a:noFill/>
          <a:ln/>
        </p:spPr>
        <p:txBody>
          <a:bodyPr wrap="square" lIns="0" tIns="0" rIns="0" bIns="0" rtlCol="0" anchor="t"/>
          <a:lstStyle/>
          <a:p>
            <a:pPr marL="0" indent="0" algn="l">
              <a:lnSpc>
                <a:spcPts val="3200"/>
              </a:lnSpc>
              <a:buNone/>
            </a:pPr>
            <a:r>
              <a:rPr lang="en-US" sz="2800" dirty="0">
                <a:solidFill>
                  <a:srgbClr val="030303"/>
                </a:solidFill>
                <a:latin typeface="IBM Plex Sans Medium" pitchFamily="34" charset="0"/>
                <a:ea typeface="IBM Plex Sans Medium" pitchFamily="34" charset="-122"/>
                <a:cs typeface="IBM Plex Sans Medium" pitchFamily="34" charset="-120"/>
              </a:rPr>
              <a:t>正しい姿勢が保たれているか、疲労で姿勢が崩れていないかを確認します。</a:t>
            </a:r>
            <a:endParaRPr lang="en-US" sz="2800" dirty="0"/>
          </a:p>
        </p:txBody>
      </p:sp>
      <p:sp>
        <p:nvSpPr>
          <p:cNvPr id="6" name="Shape 4"/>
          <p:cNvSpPr/>
          <p:nvPr/>
        </p:nvSpPr>
        <p:spPr>
          <a:xfrm>
            <a:off x="7442954" y="2012037"/>
            <a:ext cx="6586555" cy="2102763"/>
          </a:xfrm>
          <a:prstGeom prst="roundRect">
            <a:avLst>
              <a:gd name="adj" fmla="val 5526"/>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7728942" y="2298025"/>
            <a:ext cx="3193971" cy="399217"/>
          </a:xfrm>
          <a:prstGeom prst="rect">
            <a:avLst/>
          </a:prstGeom>
          <a:noFill/>
          <a:ln/>
        </p:spPr>
        <p:txBody>
          <a:bodyPr wrap="none" lIns="0" tIns="0" rIns="0" bIns="0" rtlCol="0" anchor="t"/>
          <a:lstStyle/>
          <a:p>
            <a:pPr marL="0" indent="0" algn="l">
              <a:lnSpc>
                <a:spcPts val="3100"/>
              </a:lnSpc>
              <a:buNone/>
            </a:pPr>
            <a:r>
              <a:rPr lang="en-US" sz="3200" b="1" dirty="0">
                <a:solidFill>
                  <a:srgbClr val="FF0000"/>
                </a:solidFill>
                <a:latin typeface="Inter Medium" pitchFamily="34" charset="0"/>
                <a:ea typeface="Inter Medium" pitchFamily="34" charset="-122"/>
                <a:cs typeface="Inter Medium" pitchFamily="34" charset="-120"/>
              </a:rPr>
              <a:t>心理的状態の把握</a:t>
            </a:r>
            <a:endParaRPr lang="en-US" sz="3200" b="1" dirty="0">
              <a:solidFill>
                <a:srgbClr val="FF0000"/>
              </a:solidFill>
            </a:endParaRPr>
          </a:p>
        </p:txBody>
      </p:sp>
      <p:sp>
        <p:nvSpPr>
          <p:cNvPr id="8" name="Text 6"/>
          <p:cNvSpPr/>
          <p:nvPr/>
        </p:nvSpPr>
        <p:spPr>
          <a:xfrm>
            <a:off x="7728942" y="2850475"/>
            <a:ext cx="5900023" cy="817483"/>
          </a:xfrm>
          <a:prstGeom prst="rect">
            <a:avLst/>
          </a:prstGeom>
          <a:noFill/>
          <a:ln/>
        </p:spPr>
        <p:txBody>
          <a:bodyPr wrap="square" lIns="0" tIns="0" rIns="0" bIns="0" rtlCol="0" anchor="t"/>
          <a:lstStyle/>
          <a:p>
            <a:pPr marL="0" indent="0" algn="l">
              <a:lnSpc>
                <a:spcPts val="3200"/>
              </a:lnSpc>
              <a:buNone/>
            </a:pPr>
            <a:r>
              <a:rPr lang="en-US" sz="2800" dirty="0">
                <a:solidFill>
                  <a:srgbClr val="030303"/>
                </a:solidFill>
                <a:latin typeface="IBM Plex Sans Medium" pitchFamily="34" charset="0"/>
                <a:ea typeface="IBM Plex Sans Medium" pitchFamily="34" charset="-122"/>
                <a:cs typeface="IBM Plex Sans Medium" pitchFamily="34" charset="-120"/>
              </a:rPr>
              <a:t>食事中の表情やしぐさ、会話から気分を読み取ります。</a:t>
            </a:r>
            <a:endParaRPr lang="en-US" sz="2800" dirty="0"/>
          </a:p>
        </p:txBody>
      </p:sp>
      <p:sp>
        <p:nvSpPr>
          <p:cNvPr id="9" name="Shape 7"/>
          <p:cNvSpPr/>
          <p:nvPr/>
        </p:nvSpPr>
        <p:spPr>
          <a:xfrm>
            <a:off x="715447" y="4241363"/>
            <a:ext cx="13199507" cy="2596277"/>
          </a:xfrm>
          <a:prstGeom prst="roundRect">
            <a:avLst>
              <a:gd name="adj" fmla="val 4134"/>
            </a:avLst>
          </a:prstGeom>
          <a:solidFill>
            <a:srgbClr val="B6D6FC"/>
          </a:solidFill>
          <a:ln/>
        </p:spPr>
        <p:txBody>
          <a:bodyPr/>
          <a:lstStyle/>
          <a:p>
            <a:endParaRPr lang="ja-JP" altLang="en-US"/>
          </a:p>
        </p:txBody>
      </p:sp>
      <p:pic>
        <p:nvPicPr>
          <p:cNvPr id="10" name="Image 0" descr="preencoded.png"/>
          <p:cNvPicPr>
            <a:picLocks noChangeAspect="1"/>
          </p:cNvPicPr>
          <p:nvPr/>
        </p:nvPicPr>
        <p:blipFill>
          <a:blip r:embed="rId3"/>
          <a:stretch>
            <a:fillRect/>
          </a:stretch>
        </p:blipFill>
        <p:spPr>
          <a:xfrm>
            <a:off x="970955" y="4593669"/>
            <a:ext cx="399217" cy="319326"/>
          </a:xfrm>
          <a:prstGeom prst="rect">
            <a:avLst/>
          </a:prstGeom>
        </p:spPr>
      </p:pic>
      <p:sp>
        <p:nvSpPr>
          <p:cNvPr id="11" name="Text 8"/>
          <p:cNvSpPr/>
          <p:nvPr/>
        </p:nvSpPr>
        <p:spPr>
          <a:xfrm>
            <a:off x="1625679" y="4560689"/>
            <a:ext cx="3193971" cy="399217"/>
          </a:xfrm>
          <a:prstGeom prst="rect">
            <a:avLst/>
          </a:prstGeom>
          <a:noFill/>
          <a:ln/>
        </p:spPr>
        <p:txBody>
          <a:bodyPr wrap="none" lIns="0" tIns="0" rIns="0" bIns="0" rtlCol="0" anchor="t"/>
          <a:lstStyle/>
          <a:p>
            <a:pPr marL="0" indent="0" algn="l">
              <a:lnSpc>
                <a:spcPts val="3100"/>
              </a:lnSpc>
              <a:buNone/>
            </a:pPr>
            <a:r>
              <a:rPr lang="en-US" sz="3600" b="1" dirty="0">
                <a:solidFill>
                  <a:srgbClr val="000000"/>
                </a:solidFill>
                <a:latin typeface="Inter Medium" pitchFamily="34" charset="0"/>
                <a:ea typeface="Inter Medium" pitchFamily="34" charset="-122"/>
                <a:cs typeface="Inter Medium" pitchFamily="34" charset="-120"/>
              </a:rPr>
              <a:t>観察の意義</a:t>
            </a:r>
            <a:endParaRPr lang="en-US" sz="3600" b="1" dirty="0"/>
          </a:p>
        </p:txBody>
      </p:sp>
      <p:sp>
        <p:nvSpPr>
          <p:cNvPr id="12" name="Text 9"/>
          <p:cNvSpPr/>
          <p:nvPr/>
        </p:nvSpPr>
        <p:spPr>
          <a:xfrm>
            <a:off x="1625679" y="5215414"/>
            <a:ext cx="12033766" cy="408742"/>
          </a:xfrm>
          <a:prstGeom prst="rect">
            <a:avLst/>
          </a:prstGeom>
          <a:noFill/>
          <a:ln/>
        </p:spPr>
        <p:txBody>
          <a:bodyPr wrap="none" lIns="0" tIns="0" rIns="0" bIns="0" rtlCol="0" anchor="t"/>
          <a:lstStyle/>
          <a:p>
            <a:pPr marL="342900" indent="-342900" algn="l">
              <a:lnSpc>
                <a:spcPts val="3200"/>
              </a:lnSpc>
              <a:buSzPct val="100000"/>
              <a:buChar char="•"/>
            </a:pPr>
            <a:r>
              <a:rPr lang="en-US" sz="2800" dirty="0">
                <a:solidFill>
                  <a:srgbClr val="000000"/>
                </a:solidFill>
                <a:latin typeface="IBM Plex Sans Medium" pitchFamily="34" charset="0"/>
                <a:ea typeface="IBM Plex Sans Medium" pitchFamily="34" charset="-122"/>
                <a:cs typeface="IBM Plex Sans Medium" pitchFamily="34" charset="-120"/>
              </a:rPr>
              <a:t>異常の早期発見（誤嚥性肺炎予防など）に繋がります。</a:t>
            </a:r>
            <a:endParaRPr lang="en-US" sz="2800" dirty="0"/>
          </a:p>
        </p:txBody>
      </p:sp>
      <p:sp>
        <p:nvSpPr>
          <p:cNvPr id="13" name="Text 10"/>
          <p:cNvSpPr/>
          <p:nvPr/>
        </p:nvSpPr>
        <p:spPr>
          <a:xfrm>
            <a:off x="1625679" y="5713571"/>
            <a:ext cx="12033766" cy="408742"/>
          </a:xfrm>
          <a:prstGeom prst="rect">
            <a:avLst/>
          </a:prstGeom>
          <a:noFill/>
          <a:ln/>
        </p:spPr>
        <p:txBody>
          <a:bodyPr wrap="none" lIns="0" tIns="0" rIns="0" bIns="0" rtlCol="0" anchor="t"/>
          <a:lstStyle/>
          <a:p>
            <a:pPr marL="342900" indent="-342900" algn="l">
              <a:lnSpc>
                <a:spcPts val="3200"/>
              </a:lnSpc>
              <a:buSzPct val="100000"/>
              <a:buChar char="•"/>
            </a:pPr>
            <a:r>
              <a:rPr lang="en-US" sz="2800" dirty="0">
                <a:solidFill>
                  <a:srgbClr val="000000"/>
                </a:solidFill>
                <a:latin typeface="IBM Plex Sans Medium" pitchFamily="34" charset="0"/>
                <a:ea typeface="IBM Plex Sans Medium" pitchFamily="34" charset="-122"/>
                <a:cs typeface="IBM Plex Sans Medium" pitchFamily="34" charset="-120"/>
              </a:rPr>
              <a:t>対象者の状態に応じた食事内容や援助方法の調整が可能となります。</a:t>
            </a:r>
            <a:endParaRPr lang="en-US" sz="2800" dirty="0"/>
          </a:p>
        </p:txBody>
      </p:sp>
      <p:sp>
        <p:nvSpPr>
          <p:cNvPr id="14" name="Text 11"/>
          <p:cNvSpPr/>
          <p:nvPr/>
        </p:nvSpPr>
        <p:spPr>
          <a:xfrm>
            <a:off x="1625679" y="6211729"/>
            <a:ext cx="12033766" cy="408742"/>
          </a:xfrm>
          <a:prstGeom prst="rect">
            <a:avLst/>
          </a:prstGeom>
          <a:noFill/>
          <a:ln/>
        </p:spPr>
        <p:txBody>
          <a:bodyPr wrap="none" lIns="0" tIns="0" rIns="0" bIns="0" rtlCol="0" anchor="t"/>
          <a:lstStyle/>
          <a:p>
            <a:pPr marL="342900" indent="-342900" algn="l">
              <a:lnSpc>
                <a:spcPts val="3200"/>
              </a:lnSpc>
              <a:buSzPct val="100000"/>
              <a:buChar char="•"/>
            </a:pPr>
            <a:r>
              <a:rPr lang="en-US" sz="2800" dirty="0">
                <a:solidFill>
                  <a:srgbClr val="000000"/>
                </a:solidFill>
                <a:latin typeface="IBM Plex Sans Medium" pitchFamily="34" charset="0"/>
                <a:ea typeface="IBM Plex Sans Medium" pitchFamily="34" charset="-122"/>
                <a:cs typeface="IBM Plex Sans Medium" pitchFamily="34" charset="-120"/>
              </a:rPr>
              <a:t>安心感を与え、信頼関係を深めます。</a:t>
            </a:r>
            <a:endParaRPr lang="en-US" sz="2800" dirty="0"/>
          </a:p>
        </p:txBody>
      </p:sp>
      <p:sp>
        <p:nvSpPr>
          <p:cNvPr id="15" name="Text 12"/>
          <p:cNvSpPr/>
          <p:nvPr/>
        </p:nvSpPr>
        <p:spPr>
          <a:xfrm>
            <a:off x="715447" y="7125057"/>
            <a:ext cx="13199507" cy="408742"/>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BM Plex Sans Medium" pitchFamily="34" charset="0"/>
                <a:ea typeface="IBM Plex Sans Medium" pitchFamily="34" charset="-122"/>
                <a:cs typeface="IBM Plex Sans Medium" pitchFamily="34" charset="-120"/>
              </a:rPr>
              <a:t>観察結果は記録し、チームで共有しましょう。</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41665" y="924878"/>
            <a:ext cx="12747069" cy="2101929"/>
          </a:xfrm>
          <a:prstGeom prst="rect">
            <a:avLst/>
          </a:prstGeom>
          <a:noFill/>
          <a:ln/>
        </p:spPr>
        <p:txBody>
          <a:bodyPr wrap="square" lIns="0" tIns="0" rIns="0" bIns="0" rtlCol="0" anchor="t"/>
          <a:lstStyle/>
          <a:p>
            <a:pPr marL="0" indent="0" algn="l">
              <a:lnSpc>
                <a:spcPts val="8250"/>
              </a:lnSpc>
              <a:buNone/>
            </a:pPr>
            <a:r>
              <a:rPr lang="en-US" sz="5400" dirty="0">
                <a:solidFill>
                  <a:srgbClr val="1B1B27"/>
                </a:solidFill>
                <a:latin typeface="Inter Medium" pitchFamily="34" charset="0"/>
                <a:ea typeface="Inter Medium" pitchFamily="34" charset="-122"/>
                <a:cs typeface="Inter Medium" pitchFamily="34" charset="-120"/>
              </a:rPr>
              <a:t>安全な食事援助のための姿勢と環境整備</a:t>
            </a:r>
            <a:endParaRPr lang="en-US" sz="5400" dirty="0"/>
          </a:p>
        </p:txBody>
      </p:sp>
      <p:sp>
        <p:nvSpPr>
          <p:cNvPr id="3" name="Text 1"/>
          <p:cNvSpPr/>
          <p:nvPr/>
        </p:nvSpPr>
        <p:spPr>
          <a:xfrm>
            <a:off x="941665" y="2876431"/>
            <a:ext cx="12747069" cy="2152650"/>
          </a:xfrm>
          <a:prstGeom prst="rect">
            <a:avLst/>
          </a:prstGeom>
          <a:noFill/>
          <a:ln/>
        </p:spPr>
        <p:txBody>
          <a:bodyPr wrap="square" lIns="0" tIns="0" rIns="0" bIns="0" rtlCol="0" anchor="t"/>
          <a:lstStyle/>
          <a:p>
            <a:pPr marL="0" indent="0" algn="l">
              <a:lnSpc>
                <a:spcPts val="4200"/>
              </a:lnSpc>
              <a:buNone/>
            </a:pPr>
            <a:r>
              <a:rPr lang="en-US" sz="2600" dirty="0">
                <a:solidFill>
                  <a:srgbClr val="030303"/>
                </a:solidFill>
                <a:latin typeface="IBM Plex Sans Medium" pitchFamily="34" charset="0"/>
                <a:ea typeface="IBM Plex Sans Medium" pitchFamily="34" charset="-122"/>
                <a:cs typeface="IBM Plex Sans Medium" pitchFamily="34" charset="-120"/>
              </a:rPr>
              <a:t>安全かつ効果的な食事援助を実現するためには、対象者の身体状況に合わせた</a:t>
            </a:r>
            <a:r>
              <a:rPr lang="en-US" sz="2600" b="1" dirty="0">
                <a:solidFill>
                  <a:srgbClr val="030303"/>
                </a:solidFill>
                <a:latin typeface="IBM Plex Sans Medium" pitchFamily="34" charset="0"/>
                <a:ea typeface="IBM Plex Sans Medium" pitchFamily="34" charset="-122"/>
                <a:cs typeface="IBM Plex Sans Medium" pitchFamily="34" charset="-120"/>
              </a:rPr>
              <a:t>適切な姿勢の保持</a:t>
            </a:r>
            <a:r>
              <a:rPr lang="en-US" sz="2600" dirty="0">
                <a:solidFill>
                  <a:srgbClr val="030303"/>
                </a:solidFill>
                <a:latin typeface="IBM Plex Sans Medium" pitchFamily="34" charset="0"/>
                <a:ea typeface="IBM Plex Sans Medium" pitchFamily="34" charset="-122"/>
                <a:cs typeface="IBM Plex Sans Medium" pitchFamily="34" charset="-120"/>
              </a:rPr>
              <a:t>と、精神的に</a:t>
            </a:r>
            <a:r>
              <a:rPr lang="en-US" sz="2600" b="1" dirty="0">
                <a:solidFill>
                  <a:srgbClr val="030303"/>
                </a:solidFill>
                <a:latin typeface="IBM Plex Sans Medium" pitchFamily="34" charset="0"/>
                <a:ea typeface="IBM Plex Sans Medium" pitchFamily="34" charset="-122"/>
                <a:cs typeface="IBM Plex Sans Medium" pitchFamily="34" charset="-120"/>
              </a:rPr>
              <a:t>安心して食事に集中できる環境の整備</a:t>
            </a:r>
            <a:r>
              <a:rPr lang="en-US" sz="2600" dirty="0">
                <a:solidFill>
                  <a:srgbClr val="030303"/>
                </a:solidFill>
                <a:latin typeface="IBM Plex Sans Medium" pitchFamily="34" charset="0"/>
                <a:ea typeface="IBM Plex Sans Medium" pitchFamily="34" charset="-122"/>
                <a:cs typeface="IBM Plex Sans Medium" pitchFamily="34" charset="-120"/>
              </a:rPr>
              <a:t>が不可欠です。これらの準備は、誤嚥や窒息といった生命に関わるリスクを軽減し、対象者が快適に食事を摂取し、栄養を十分に吸収するために極めて重要です。</a:t>
            </a:r>
            <a:endParaRPr lang="en-US" sz="2600" dirty="0"/>
          </a:p>
        </p:txBody>
      </p:sp>
      <p:sp>
        <p:nvSpPr>
          <p:cNvPr id="4" name="Text 2"/>
          <p:cNvSpPr/>
          <p:nvPr/>
        </p:nvSpPr>
        <p:spPr>
          <a:xfrm>
            <a:off x="941665" y="5407343"/>
            <a:ext cx="12747069" cy="1076325"/>
          </a:xfrm>
          <a:prstGeom prst="rect">
            <a:avLst/>
          </a:prstGeom>
          <a:noFill/>
          <a:ln/>
        </p:spPr>
        <p:txBody>
          <a:bodyPr wrap="square" lIns="0" tIns="0" rIns="0" bIns="0" rtlCol="0" anchor="t"/>
          <a:lstStyle/>
          <a:p>
            <a:pPr marL="0" indent="0" algn="l">
              <a:lnSpc>
                <a:spcPts val="4200"/>
              </a:lnSpc>
              <a:buNone/>
            </a:pPr>
            <a:r>
              <a:rPr lang="ja-JP" altLang="en-US" sz="2600" dirty="0">
                <a:solidFill>
                  <a:srgbClr val="030303"/>
                </a:solidFill>
                <a:latin typeface="IBM Plex Sans Medium" pitchFamily="34" charset="0"/>
                <a:ea typeface="IBM Plex Sans Medium" pitchFamily="34" charset="-122"/>
                <a:cs typeface="IBM Plex Sans Medium" pitchFamily="34" charset="-120"/>
              </a:rPr>
              <a:t>ここから</a:t>
            </a:r>
            <a:r>
              <a:rPr lang="en-US" sz="2600" dirty="0" err="1">
                <a:solidFill>
                  <a:srgbClr val="030303"/>
                </a:solidFill>
                <a:latin typeface="IBM Plex Sans Medium" pitchFamily="34" charset="0"/>
                <a:ea typeface="IBM Plex Sans Medium" pitchFamily="34" charset="-122"/>
                <a:cs typeface="IBM Plex Sans Medium" pitchFamily="34" charset="-120"/>
              </a:rPr>
              <a:t>は、食事援助における「姿勢」と「環境」という二つの側面から、事故予防と食事の質の向上に繋がるポイントを解説します</a:t>
            </a:r>
            <a:r>
              <a:rPr lang="en-US" sz="2600" dirty="0">
                <a:solidFill>
                  <a:srgbClr val="030303"/>
                </a:solidFill>
                <a:latin typeface="IBM Plex Sans Medium" pitchFamily="34" charset="0"/>
                <a:ea typeface="IBM Plex Sans Medium" pitchFamily="34" charset="-122"/>
                <a:cs typeface="IBM Plex Sans Medium" pitchFamily="34" charset="-120"/>
              </a:rPr>
              <a:t>。</a:t>
            </a:r>
            <a:endParaRPr lang="en-US"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82466" y="763786"/>
            <a:ext cx="6093500" cy="761643"/>
          </a:xfrm>
          <a:prstGeom prst="rect">
            <a:avLst/>
          </a:prstGeom>
          <a:noFill/>
          <a:ln/>
        </p:spPr>
        <p:txBody>
          <a:bodyPr wrap="none" lIns="0" tIns="0" rIns="0" bIns="0" rtlCol="0" anchor="t"/>
          <a:lstStyle/>
          <a:p>
            <a:pPr marL="0" indent="0" algn="l">
              <a:lnSpc>
                <a:spcPts val="5950"/>
              </a:lnSpc>
              <a:buNone/>
            </a:pPr>
            <a:r>
              <a:rPr lang="en-US" sz="4750" dirty="0">
                <a:solidFill>
                  <a:srgbClr val="1B1B27"/>
                </a:solidFill>
                <a:latin typeface="Inter Medium" pitchFamily="34" charset="0"/>
                <a:ea typeface="Inter Medium" pitchFamily="34" charset="-122"/>
                <a:cs typeface="Inter Medium" pitchFamily="34" charset="-120"/>
              </a:rPr>
              <a:t>適切な姿勢の保持</a:t>
            </a:r>
            <a:endParaRPr lang="en-US" sz="4750" dirty="0"/>
          </a:p>
        </p:txBody>
      </p:sp>
      <p:sp>
        <p:nvSpPr>
          <p:cNvPr id="3" name="Text 1"/>
          <p:cNvSpPr/>
          <p:nvPr/>
        </p:nvSpPr>
        <p:spPr>
          <a:xfrm>
            <a:off x="682466" y="2012871"/>
            <a:ext cx="13265468" cy="389930"/>
          </a:xfrm>
          <a:prstGeom prst="rect">
            <a:avLst/>
          </a:prstGeom>
          <a:noFill/>
          <a:ln/>
        </p:spPr>
        <p:txBody>
          <a:bodyPr wrap="non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正しい姿勢は、誤嚥や窒息のリスクを軽減し、食事の効率や快適さにも関与します。</a:t>
            </a:r>
            <a:endParaRPr lang="en-US" sz="2800" dirty="0"/>
          </a:p>
        </p:txBody>
      </p:sp>
      <p:sp>
        <p:nvSpPr>
          <p:cNvPr id="4" name="Shape 2"/>
          <p:cNvSpPr/>
          <p:nvPr/>
        </p:nvSpPr>
        <p:spPr>
          <a:xfrm>
            <a:off x="682466" y="2677001"/>
            <a:ext cx="6510814" cy="1940481"/>
          </a:xfrm>
          <a:prstGeom prst="roundRect">
            <a:avLst>
              <a:gd name="adj" fmla="val 7540"/>
            </a:avLst>
          </a:prstGeom>
          <a:solidFill>
            <a:srgbClr val="FFFFFF">
              <a:alpha val="95000"/>
            </a:srgbClr>
          </a:solidFill>
          <a:ln w="30480">
            <a:solidFill>
              <a:srgbClr val="CCCCCC"/>
            </a:solidFill>
            <a:prstDash val="solid"/>
          </a:ln>
        </p:spPr>
        <p:txBody>
          <a:bodyPr/>
          <a:lstStyle/>
          <a:p>
            <a:endParaRPr lang="ja-JP" altLang="en-US"/>
          </a:p>
        </p:txBody>
      </p:sp>
      <p:sp>
        <p:nvSpPr>
          <p:cNvPr id="5" name="Shape 3"/>
          <p:cNvSpPr/>
          <p:nvPr/>
        </p:nvSpPr>
        <p:spPr>
          <a:xfrm>
            <a:off x="651986" y="2677001"/>
            <a:ext cx="121920" cy="1940481"/>
          </a:xfrm>
          <a:prstGeom prst="roundRect">
            <a:avLst>
              <a:gd name="adj" fmla="val 83967"/>
            </a:avLst>
          </a:prstGeom>
          <a:solidFill>
            <a:srgbClr val="030303"/>
          </a:solidFill>
          <a:ln/>
        </p:spPr>
        <p:txBody>
          <a:bodyPr/>
          <a:lstStyle/>
          <a:p>
            <a:endParaRPr lang="ja-JP" altLang="en-US"/>
          </a:p>
        </p:txBody>
      </p:sp>
      <p:sp>
        <p:nvSpPr>
          <p:cNvPr id="6" name="Text 4"/>
          <p:cNvSpPr/>
          <p:nvPr/>
        </p:nvSpPr>
        <p:spPr>
          <a:xfrm>
            <a:off x="1048107" y="2951202"/>
            <a:ext cx="3046690" cy="380762"/>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基本は座位</a:t>
            </a:r>
            <a:endParaRPr lang="en-US" sz="3200" b="1" dirty="0">
              <a:solidFill>
                <a:srgbClr val="FF0000"/>
              </a:solidFill>
            </a:endParaRPr>
          </a:p>
        </p:txBody>
      </p:sp>
      <p:sp>
        <p:nvSpPr>
          <p:cNvPr id="7" name="Text 5"/>
          <p:cNvSpPr/>
          <p:nvPr/>
        </p:nvSpPr>
        <p:spPr>
          <a:xfrm>
            <a:off x="1048107" y="3478173"/>
            <a:ext cx="5870972" cy="389930"/>
          </a:xfrm>
          <a:prstGeom prst="rect">
            <a:avLst/>
          </a:prstGeom>
          <a:noFill/>
          <a:ln/>
        </p:spPr>
        <p:txBody>
          <a:bodyPr wrap="none" lIns="0" tIns="0" rIns="0" bIns="0" rtlCol="0" anchor="t"/>
          <a:lstStyle/>
          <a:p>
            <a:pPr marL="342900" indent="-342900" algn="l">
              <a:lnSpc>
                <a:spcPts val="30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椅子または車椅子での座位が望ましい</a:t>
            </a:r>
            <a:endParaRPr lang="en-US" sz="2000" dirty="0"/>
          </a:p>
        </p:txBody>
      </p:sp>
      <p:sp>
        <p:nvSpPr>
          <p:cNvPr id="8" name="Text 6"/>
          <p:cNvSpPr/>
          <p:nvPr/>
        </p:nvSpPr>
        <p:spPr>
          <a:xfrm>
            <a:off x="1048107" y="3953351"/>
            <a:ext cx="5870972" cy="389930"/>
          </a:xfrm>
          <a:prstGeom prst="rect">
            <a:avLst/>
          </a:prstGeom>
          <a:noFill/>
          <a:ln/>
        </p:spPr>
        <p:txBody>
          <a:bodyPr wrap="none" lIns="0" tIns="0" rIns="0" bIns="0" rtlCol="0" anchor="t"/>
          <a:lstStyle/>
          <a:p>
            <a:pPr marL="342900" indent="-342900" algn="l">
              <a:lnSpc>
                <a:spcPts val="30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足底が床につくよう調整する（足台の使用も可）</a:t>
            </a:r>
            <a:endParaRPr lang="en-US" sz="2000" dirty="0"/>
          </a:p>
        </p:txBody>
      </p:sp>
      <p:sp>
        <p:nvSpPr>
          <p:cNvPr id="9" name="Shape 7"/>
          <p:cNvSpPr/>
          <p:nvPr/>
        </p:nvSpPr>
        <p:spPr>
          <a:xfrm>
            <a:off x="7437001" y="2677001"/>
            <a:ext cx="6510933" cy="1940481"/>
          </a:xfrm>
          <a:prstGeom prst="roundRect">
            <a:avLst>
              <a:gd name="adj" fmla="val 7540"/>
            </a:avLst>
          </a:prstGeom>
          <a:solidFill>
            <a:srgbClr val="FFFFFF">
              <a:alpha val="95000"/>
            </a:srgbClr>
          </a:solidFill>
          <a:ln w="30480">
            <a:solidFill>
              <a:srgbClr val="CCCCCC"/>
            </a:solidFill>
            <a:prstDash val="solid"/>
          </a:ln>
        </p:spPr>
        <p:txBody>
          <a:bodyPr/>
          <a:lstStyle/>
          <a:p>
            <a:endParaRPr lang="ja-JP" altLang="en-US"/>
          </a:p>
        </p:txBody>
      </p:sp>
      <p:sp>
        <p:nvSpPr>
          <p:cNvPr id="10" name="Shape 8"/>
          <p:cNvSpPr/>
          <p:nvPr/>
        </p:nvSpPr>
        <p:spPr>
          <a:xfrm>
            <a:off x="7406521" y="2677001"/>
            <a:ext cx="121920" cy="1940481"/>
          </a:xfrm>
          <a:prstGeom prst="roundRect">
            <a:avLst>
              <a:gd name="adj" fmla="val 83967"/>
            </a:avLst>
          </a:prstGeom>
          <a:solidFill>
            <a:srgbClr val="030303"/>
          </a:solidFill>
          <a:ln/>
        </p:spPr>
        <p:txBody>
          <a:bodyPr/>
          <a:lstStyle/>
          <a:p>
            <a:endParaRPr lang="ja-JP" altLang="en-US"/>
          </a:p>
        </p:txBody>
      </p:sp>
      <p:sp>
        <p:nvSpPr>
          <p:cNvPr id="11" name="Text 9"/>
          <p:cNvSpPr/>
          <p:nvPr/>
        </p:nvSpPr>
        <p:spPr>
          <a:xfrm>
            <a:off x="7802642" y="2951202"/>
            <a:ext cx="3046690" cy="380762"/>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背部の支え</a:t>
            </a:r>
            <a:endParaRPr lang="en-US" sz="3200" b="1" dirty="0">
              <a:solidFill>
                <a:srgbClr val="FF0000"/>
              </a:solidFill>
            </a:endParaRPr>
          </a:p>
        </p:txBody>
      </p:sp>
      <p:sp>
        <p:nvSpPr>
          <p:cNvPr id="12" name="Text 10"/>
          <p:cNvSpPr/>
          <p:nvPr/>
        </p:nvSpPr>
        <p:spPr>
          <a:xfrm>
            <a:off x="7802642" y="3478173"/>
            <a:ext cx="5871091" cy="779859"/>
          </a:xfrm>
          <a:prstGeom prst="rect">
            <a:avLst/>
          </a:prstGeom>
          <a:noFill/>
          <a:ln/>
        </p:spPr>
        <p:txBody>
          <a:bodyPr wrap="square" lIns="0" tIns="0" rIns="0" bIns="0" rtlCol="0" anchor="t"/>
          <a:lstStyle/>
          <a:p>
            <a:pPr marL="342900" indent="-342900" algn="l">
              <a:lnSpc>
                <a:spcPts val="30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背もたれにしっかり寄りかかることで安定感が得られる</a:t>
            </a:r>
            <a:endParaRPr lang="en-US" sz="2000" dirty="0"/>
          </a:p>
        </p:txBody>
      </p:sp>
      <p:sp>
        <p:nvSpPr>
          <p:cNvPr id="13" name="Shape 11"/>
          <p:cNvSpPr/>
          <p:nvPr/>
        </p:nvSpPr>
        <p:spPr>
          <a:xfrm>
            <a:off x="682466" y="4861203"/>
            <a:ext cx="6510814" cy="1940481"/>
          </a:xfrm>
          <a:prstGeom prst="roundRect">
            <a:avLst>
              <a:gd name="adj" fmla="val 7540"/>
            </a:avLst>
          </a:prstGeom>
          <a:solidFill>
            <a:srgbClr val="FFFFFF">
              <a:alpha val="95000"/>
            </a:srgbClr>
          </a:solidFill>
          <a:ln w="30480">
            <a:solidFill>
              <a:srgbClr val="CCCCCC"/>
            </a:solidFill>
            <a:prstDash val="solid"/>
          </a:ln>
        </p:spPr>
        <p:txBody>
          <a:bodyPr/>
          <a:lstStyle/>
          <a:p>
            <a:endParaRPr lang="ja-JP" altLang="en-US"/>
          </a:p>
        </p:txBody>
      </p:sp>
      <p:sp>
        <p:nvSpPr>
          <p:cNvPr id="14" name="Shape 12"/>
          <p:cNvSpPr/>
          <p:nvPr/>
        </p:nvSpPr>
        <p:spPr>
          <a:xfrm>
            <a:off x="651986" y="4861203"/>
            <a:ext cx="121920" cy="1940481"/>
          </a:xfrm>
          <a:prstGeom prst="roundRect">
            <a:avLst>
              <a:gd name="adj" fmla="val 83967"/>
            </a:avLst>
          </a:prstGeom>
          <a:solidFill>
            <a:srgbClr val="030303"/>
          </a:solidFill>
          <a:ln/>
        </p:spPr>
        <p:txBody>
          <a:bodyPr/>
          <a:lstStyle/>
          <a:p>
            <a:endParaRPr lang="ja-JP" altLang="en-US"/>
          </a:p>
        </p:txBody>
      </p:sp>
      <p:sp>
        <p:nvSpPr>
          <p:cNvPr id="15" name="Text 13"/>
          <p:cNvSpPr/>
          <p:nvPr/>
        </p:nvSpPr>
        <p:spPr>
          <a:xfrm>
            <a:off x="1048107" y="5135404"/>
            <a:ext cx="3046690" cy="380762"/>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頭部の位置</a:t>
            </a:r>
            <a:endParaRPr lang="en-US" sz="3200" b="1" dirty="0">
              <a:solidFill>
                <a:srgbClr val="FF0000"/>
              </a:solidFill>
            </a:endParaRPr>
          </a:p>
        </p:txBody>
      </p:sp>
      <p:sp>
        <p:nvSpPr>
          <p:cNvPr id="16" name="Text 14"/>
          <p:cNvSpPr/>
          <p:nvPr/>
        </p:nvSpPr>
        <p:spPr>
          <a:xfrm>
            <a:off x="1048107" y="5662374"/>
            <a:ext cx="5870972" cy="389930"/>
          </a:xfrm>
          <a:prstGeom prst="rect">
            <a:avLst/>
          </a:prstGeom>
          <a:noFill/>
          <a:ln/>
        </p:spPr>
        <p:txBody>
          <a:bodyPr wrap="none" lIns="0" tIns="0" rIns="0" bIns="0" rtlCol="0" anchor="t"/>
          <a:lstStyle/>
          <a:p>
            <a:pPr marL="342900" indent="-342900" algn="l">
              <a:lnSpc>
                <a:spcPts val="30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やや前傾の姿勢（あごを軽く引く）を保つ</a:t>
            </a:r>
            <a:endParaRPr lang="en-US" sz="2000" dirty="0"/>
          </a:p>
        </p:txBody>
      </p:sp>
      <p:sp>
        <p:nvSpPr>
          <p:cNvPr id="17" name="Text 15"/>
          <p:cNvSpPr/>
          <p:nvPr/>
        </p:nvSpPr>
        <p:spPr>
          <a:xfrm>
            <a:off x="1048107" y="6137553"/>
            <a:ext cx="5870972" cy="389930"/>
          </a:xfrm>
          <a:prstGeom prst="rect">
            <a:avLst/>
          </a:prstGeom>
          <a:noFill/>
          <a:ln/>
        </p:spPr>
        <p:txBody>
          <a:bodyPr wrap="none" lIns="0" tIns="0" rIns="0" bIns="0" rtlCol="0" anchor="t"/>
          <a:lstStyle/>
          <a:p>
            <a:pPr marL="342900" indent="-342900" algn="l">
              <a:lnSpc>
                <a:spcPts val="30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過度な前屈・後屈は誤嚥の原因となる</a:t>
            </a:r>
            <a:endParaRPr lang="en-US" sz="2000" dirty="0"/>
          </a:p>
        </p:txBody>
      </p:sp>
      <p:sp>
        <p:nvSpPr>
          <p:cNvPr id="18" name="Shape 16"/>
          <p:cNvSpPr/>
          <p:nvPr/>
        </p:nvSpPr>
        <p:spPr>
          <a:xfrm>
            <a:off x="7437001" y="4861203"/>
            <a:ext cx="6510933" cy="1940481"/>
          </a:xfrm>
          <a:prstGeom prst="roundRect">
            <a:avLst>
              <a:gd name="adj" fmla="val 7540"/>
            </a:avLst>
          </a:prstGeom>
          <a:solidFill>
            <a:srgbClr val="FFFFFF">
              <a:alpha val="95000"/>
            </a:srgbClr>
          </a:solidFill>
          <a:ln w="30480">
            <a:solidFill>
              <a:srgbClr val="CCCCCC"/>
            </a:solidFill>
            <a:prstDash val="solid"/>
          </a:ln>
        </p:spPr>
        <p:txBody>
          <a:bodyPr/>
          <a:lstStyle/>
          <a:p>
            <a:endParaRPr lang="ja-JP" altLang="en-US"/>
          </a:p>
        </p:txBody>
      </p:sp>
      <p:sp>
        <p:nvSpPr>
          <p:cNvPr id="19" name="Shape 17"/>
          <p:cNvSpPr/>
          <p:nvPr/>
        </p:nvSpPr>
        <p:spPr>
          <a:xfrm>
            <a:off x="7406521" y="4861203"/>
            <a:ext cx="121920" cy="1940481"/>
          </a:xfrm>
          <a:prstGeom prst="roundRect">
            <a:avLst>
              <a:gd name="adj" fmla="val 83967"/>
            </a:avLst>
          </a:prstGeom>
          <a:solidFill>
            <a:srgbClr val="030303"/>
          </a:solidFill>
          <a:ln/>
        </p:spPr>
        <p:txBody>
          <a:bodyPr/>
          <a:lstStyle/>
          <a:p>
            <a:endParaRPr lang="ja-JP" altLang="en-US"/>
          </a:p>
        </p:txBody>
      </p:sp>
      <p:sp>
        <p:nvSpPr>
          <p:cNvPr id="20" name="Text 18"/>
          <p:cNvSpPr/>
          <p:nvPr/>
        </p:nvSpPr>
        <p:spPr>
          <a:xfrm>
            <a:off x="7802642" y="5135404"/>
            <a:ext cx="3046690" cy="380762"/>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ベッド上での対応</a:t>
            </a:r>
            <a:endParaRPr lang="en-US" sz="3200" b="1" dirty="0">
              <a:solidFill>
                <a:srgbClr val="FF0000"/>
              </a:solidFill>
            </a:endParaRPr>
          </a:p>
        </p:txBody>
      </p:sp>
      <p:sp>
        <p:nvSpPr>
          <p:cNvPr id="21" name="Text 19"/>
          <p:cNvSpPr/>
          <p:nvPr/>
        </p:nvSpPr>
        <p:spPr>
          <a:xfrm>
            <a:off x="7802642" y="5662374"/>
            <a:ext cx="5871091" cy="389930"/>
          </a:xfrm>
          <a:prstGeom prst="rect">
            <a:avLst/>
          </a:prstGeom>
          <a:noFill/>
          <a:ln/>
        </p:spPr>
        <p:txBody>
          <a:bodyPr wrap="none" lIns="0" tIns="0" rIns="0" bIns="0" rtlCol="0" anchor="t"/>
          <a:lstStyle/>
          <a:p>
            <a:pPr marL="342900" indent="-342900" algn="l">
              <a:lnSpc>
                <a:spcPts val="30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背上げ角度は30～60度が目安</a:t>
            </a:r>
            <a:endParaRPr lang="en-US" sz="2000" dirty="0"/>
          </a:p>
        </p:txBody>
      </p:sp>
      <p:sp>
        <p:nvSpPr>
          <p:cNvPr id="22" name="Text 20"/>
          <p:cNvSpPr/>
          <p:nvPr/>
        </p:nvSpPr>
        <p:spPr>
          <a:xfrm>
            <a:off x="7802642" y="6137553"/>
            <a:ext cx="5871091" cy="389930"/>
          </a:xfrm>
          <a:prstGeom prst="rect">
            <a:avLst/>
          </a:prstGeom>
          <a:noFill/>
          <a:ln/>
        </p:spPr>
        <p:txBody>
          <a:bodyPr wrap="none" lIns="0" tIns="0" rIns="0" bIns="0" rtlCol="0" anchor="t"/>
          <a:lstStyle/>
          <a:p>
            <a:pPr marL="342900" indent="-342900" algn="l">
              <a:lnSpc>
                <a:spcPts val="30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膝下挙上やクッション使用により体勢を調整する</a:t>
            </a:r>
            <a:endParaRPr lang="en-US" sz="2000" dirty="0"/>
          </a:p>
        </p:txBody>
      </p:sp>
      <p:sp>
        <p:nvSpPr>
          <p:cNvPr id="23" name="Text 21"/>
          <p:cNvSpPr/>
          <p:nvPr/>
        </p:nvSpPr>
        <p:spPr>
          <a:xfrm>
            <a:off x="682466" y="7075884"/>
            <a:ext cx="13265468" cy="389930"/>
          </a:xfrm>
          <a:prstGeom prst="rect">
            <a:avLst/>
          </a:prstGeom>
          <a:noFill/>
          <a:ln/>
        </p:spPr>
        <p:txBody>
          <a:bodyPr wrap="non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 </a:t>
            </a:r>
            <a:r>
              <a:rPr lang="en-US" sz="2800" dirty="0" err="1">
                <a:solidFill>
                  <a:srgbClr val="030303"/>
                </a:solidFill>
                <a:latin typeface="IBM Plex Sans Medium" pitchFamily="34" charset="0"/>
                <a:ea typeface="IBM Plex Sans Medium" pitchFamily="34" charset="-122"/>
                <a:cs typeface="IBM Plex Sans Medium" pitchFamily="34" charset="-120"/>
              </a:rPr>
              <a:t>姿勢は食事中だけでなく食後もしばらく保持することで</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0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逆流や誤嚥を防ぐことができます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74132" y="848797"/>
            <a:ext cx="6019205" cy="752475"/>
          </a:xfrm>
          <a:prstGeom prst="rect">
            <a:avLst/>
          </a:prstGeom>
          <a:noFill/>
          <a:ln/>
        </p:spPr>
        <p:txBody>
          <a:bodyPr wrap="none" lIns="0" tIns="0" rIns="0" bIns="0" rtlCol="0" anchor="t"/>
          <a:lstStyle/>
          <a:p>
            <a:pPr marL="0" indent="0" algn="l">
              <a:lnSpc>
                <a:spcPts val="5900"/>
              </a:lnSpc>
              <a:buNone/>
            </a:pPr>
            <a:r>
              <a:rPr lang="en-US" sz="4700" dirty="0">
                <a:solidFill>
                  <a:srgbClr val="1B1B27"/>
                </a:solidFill>
                <a:latin typeface="Inter Medium" pitchFamily="34" charset="0"/>
                <a:ea typeface="Inter Medium" pitchFamily="34" charset="-122"/>
                <a:cs typeface="Inter Medium" pitchFamily="34" charset="-120"/>
              </a:rPr>
              <a:t>環境整備の工夫</a:t>
            </a:r>
            <a:endParaRPr lang="en-US" sz="4700" dirty="0"/>
          </a:p>
        </p:txBody>
      </p:sp>
      <p:sp>
        <p:nvSpPr>
          <p:cNvPr id="3" name="Text 1"/>
          <p:cNvSpPr/>
          <p:nvPr/>
        </p:nvSpPr>
        <p:spPr>
          <a:xfrm>
            <a:off x="674132" y="1842016"/>
            <a:ext cx="13282136" cy="385167"/>
          </a:xfrm>
          <a:prstGeom prst="rect">
            <a:avLst/>
          </a:prstGeom>
          <a:noFill/>
          <a:ln/>
        </p:spPr>
        <p:txBody>
          <a:bodyPr wrap="none" lIns="0" tIns="0" rIns="0" bIns="0" rtlCol="0" anchor="t"/>
          <a:lstStyle/>
          <a:p>
            <a:pPr marL="0" indent="0" algn="l">
              <a:lnSpc>
                <a:spcPts val="30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食事に集中できるよう、安心・安全・清潔な環境を整えることも</a:t>
            </a:r>
            <a:endParaRPr lang="en-US" sz="28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0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看護者の大切な役割です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4" name="Shape 2"/>
          <p:cNvSpPr/>
          <p:nvPr/>
        </p:nvSpPr>
        <p:spPr>
          <a:xfrm>
            <a:off x="674132" y="3009662"/>
            <a:ext cx="6700344" cy="2037058"/>
          </a:xfrm>
          <a:prstGeom prst="roundRect">
            <a:avLst>
              <a:gd name="adj" fmla="val 5240"/>
            </a:avLst>
          </a:prstGeom>
          <a:solidFill>
            <a:srgbClr val="FFFFFF">
              <a:alpha val="95000"/>
            </a:srgbClr>
          </a:solidFill>
          <a:ln w="30480">
            <a:solidFill>
              <a:srgbClr val="CCCCCC"/>
            </a:solidFill>
            <a:prstDash val="solid"/>
          </a:ln>
        </p:spPr>
        <p:txBody>
          <a:bodyPr/>
          <a:lstStyle/>
          <a:p>
            <a:endParaRPr lang="ja-JP" altLang="en-US"/>
          </a:p>
        </p:txBody>
      </p:sp>
      <p:sp>
        <p:nvSpPr>
          <p:cNvPr id="5" name="Text 3"/>
          <p:cNvSpPr/>
          <p:nvPr/>
        </p:nvSpPr>
        <p:spPr>
          <a:xfrm>
            <a:off x="945356" y="3280886"/>
            <a:ext cx="3009543" cy="376238"/>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照明</a:t>
            </a:r>
            <a:endParaRPr lang="en-US" sz="3200" b="1" dirty="0">
              <a:solidFill>
                <a:srgbClr val="FF0000"/>
              </a:solidFill>
            </a:endParaRPr>
          </a:p>
        </p:txBody>
      </p:sp>
      <p:sp>
        <p:nvSpPr>
          <p:cNvPr id="6" name="Text 4"/>
          <p:cNvSpPr/>
          <p:nvPr/>
        </p:nvSpPr>
        <p:spPr>
          <a:xfrm>
            <a:off x="945356" y="3897868"/>
            <a:ext cx="5804892" cy="770334"/>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自然光ややわらかい照明を使用し、食事の色や形がはっきり見えるようにします</a:t>
            </a:r>
            <a:endParaRPr lang="en-US" sz="2800" dirty="0"/>
          </a:p>
        </p:txBody>
      </p:sp>
      <p:sp>
        <p:nvSpPr>
          <p:cNvPr id="7" name="Shape 5"/>
          <p:cNvSpPr/>
          <p:nvPr/>
        </p:nvSpPr>
        <p:spPr>
          <a:xfrm>
            <a:off x="674132" y="5180171"/>
            <a:ext cx="6700344" cy="2304846"/>
          </a:xfrm>
          <a:prstGeom prst="roundRect">
            <a:avLst>
              <a:gd name="adj" fmla="val 5240"/>
            </a:avLst>
          </a:prstGeom>
          <a:solidFill>
            <a:srgbClr val="FFFFFF">
              <a:alpha val="95000"/>
            </a:srgbClr>
          </a:solidFill>
          <a:ln w="30480">
            <a:solidFill>
              <a:srgbClr val="CCCCCC"/>
            </a:solidFill>
            <a:prstDash val="solid"/>
          </a:ln>
        </p:spPr>
        <p:txBody>
          <a:bodyPr/>
          <a:lstStyle/>
          <a:p>
            <a:endParaRPr lang="ja-JP" altLang="en-US"/>
          </a:p>
        </p:txBody>
      </p:sp>
      <p:sp>
        <p:nvSpPr>
          <p:cNvPr id="8" name="Text 6"/>
          <p:cNvSpPr/>
          <p:nvPr/>
        </p:nvSpPr>
        <p:spPr>
          <a:xfrm>
            <a:off x="945356" y="5451396"/>
            <a:ext cx="3009543" cy="376238"/>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音環境</a:t>
            </a:r>
            <a:endParaRPr lang="en-US" sz="3200" b="1" dirty="0">
              <a:solidFill>
                <a:srgbClr val="FF0000"/>
              </a:solidFill>
            </a:endParaRPr>
          </a:p>
        </p:txBody>
      </p:sp>
      <p:sp>
        <p:nvSpPr>
          <p:cNvPr id="9" name="Text 7"/>
          <p:cNvSpPr/>
          <p:nvPr/>
        </p:nvSpPr>
        <p:spPr>
          <a:xfrm>
            <a:off x="945356" y="6068378"/>
            <a:ext cx="5804892" cy="770334"/>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静かな環境で食事に集中できるよう配慮します。テレビや人の出入りを減らします</a:t>
            </a:r>
            <a:endParaRPr lang="en-US" sz="2800" dirty="0"/>
          </a:p>
        </p:txBody>
      </p:sp>
      <p:sp>
        <p:nvSpPr>
          <p:cNvPr id="10" name="Shape 8"/>
          <p:cNvSpPr/>
          <p:nvPr/>
        </p:nvSpPr>
        <p:spPr>
          <a:xfrm>
            <a:off x="7616547" y="3009662"/>
            <a:ext cx="6700344" cy="2037058"/>
          </a:xfrm>
          <a:prstGeom prst="roundRect">
            <a:avLst>
              <a:gd name="adj" fmla="val 5240"/>
            </a:avLst>
          </a:prstGeom>
          <a:solidFill>
            <a:srgbClr val="FFFFFF">
              <a:alpha val="95000"/>
            </a:srgbClr>
          </a:solidFill>
          <a:ln w="30480">
            <a:solidFill>
              <a:srgbClr val="CCCCCC"/>
            </a:solidFill>
            <a:prstDash val="solid"/>
          </a:ln>
        </p:spPr>
        <p:txBody>
          <a:bodyPr/>
          <a:lstStyle/>
          <a:p>
            <a:endParaRPr lang="ja-JP" altLang="en-US"/>
          </a:p>
        </p:txBody>
      </p:sp>
      <p:sp>
        <p:nvSpPr>
          <p:cNvPr id="11" name="Text 9"/>
          <p:cNvSpPr/>
          <p:nvPr/>
        </p:nvSpPr>
        <p:spPr>
          <a:xfrm>
            <a:off x="7887772" y="3280886"/>
            <a:ext cx="3009543" cy="376238"/>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食器の配置</a:t>
            </a:r>
            <a:endParaRPr lang="en-US" sz="3200" b="1" dirty="0">
              <a:solidFill>
                <a:srgbClr val="FF0000"/>
              </a:solidFill>
            </a:endParaRPr>
          </a:p>
        </p:txBody>
      </p:sp>
      <p:sp>
        <p:nvSpPr>
          <p:cNvPr id="12" name="Text 10"/>
          <p:cNvSpPr/>
          <p:nvPr/>
        </p:nvSpPr>
        <p:spPr>
          <a:xfrm>
            <a:off x="7887772" y="3897868"/>
            <a:ext cx="5804892" cy="770334"/>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利き手や取りやすい位置に配置します。食器の滑り止めや補助具の活用を検討します</a:t>
            </a:r>
            <a:endParaRPr lang="en-US" sz="2800" dirty="0"/>
          </a:p>
        </p:txBody>
      </p:sp>
      <p:sp>
        <p:nvSpPr>
          <p:cNvPr id="13" name="Shape 11"/>
          <p:cNvSpPr/>
          <p:nvPr/>
        </p:nvSpPr>
        <p:spPr>
          <a:xfrm>
            <a:off x="7616547" y="5180171"/>
            <a:ext cx="6700344" cy="2304846"/>
          </a:xfrm>
          <a:prstGeom prst="roundRect">
            <a:avLst>
              <a:gd name="adj" fmla="val 5240"/>
            </a:avLst>
          </a:prstGeom>
          <a:solidFill>
            <a:srgbClr val="FFFFFF">
              <a:alpha val="95000"/>
            </a:srgbClr>
          </a:solidFill>
          <a:ln w="30480">
            <a:solidFill>
              <a:srgbClr val="CCCCCC"/>
            </a:solidFill>
            <a:prstDash val="solid"/>
          </a:ln>
        </p:spPr>
        <p:txBody>
          <a:bodyPr/>
          <a:lstStyle/>
          <a:p>
            <a:endParaRPr lang="ja-JP" altLang="en-US"/>
          </a:p>
        </p:txBody>
      </p:sp>
      <p:sp>
        <p:nvSpPr>
          <p:cNvPr id="14" name="Text 12"/>
          <p:cNvSpPr/>
          <p:nvPr/>
        </p:nvSpPr>
        <p:spPr>
          <a:xfrm>
            <a:off x="7887772" y="5451396"/>
            <a:ext cx="3009543" cy="376238"/>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周囲の整理整頓</a:t>
            </a:r>
            <a:endParaRPr lang="en-US" sz="3200" b="1" dirty="0">
              <a:solidFill>
                <a:srgbClr val="FF0000"/>
              </a:solidFill>
            </a:endParaRPr>
          </a:p>
        </p:txBody>
      </p:sp>
      <p:sp>
        <p:nvSpPr>
          <p:cNvPr id="15" name="Text 13"/>
          <p:cNvSpPr/>
          <p:nvPr/>
        </p:nvSpPr>
        <p:spPr>
          <a:xfrm>
            <a:off x="7887772" y="6068378"/>
            <a:ext cx="5804892" cy="770334"/>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テーブルの上やベッド周囲を整理し、清潔な状態を保ちます。転倒や誤飲のリスクを減らします</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86408" y="913805"/>
            <a:ext cx="7021592" cy="877610"/>
          </a:xfrm>
          <a:prstGeom prst="rect">
            <a:avLst/>
          </a:prstGeom>
          <a:noFill/>
          <a:ln/>
        </p:spPr>
        <p:txBody>
          <a:bodyPr wrap="none" lIns="0" tIns="0" rIns="0" bIns="0" rtlCol="0" anchor="t"/>
          <a:lstStyle/>
          <a:p>
            <a:pPr marL="0" indent="0" algn="l">
              <a:lnSpc>
                <a:spcPts val="6900"/>
              </a:lnSpc>
              <a:buNone/>
            </a:pPr>
            <a:r>
              <a:rPr lang="en-US" sz="5500" dirty="0">
                <a:solidFill>
                  <a:srgbClr val="1B1B27"/>
                </a:solidFill>
                <a:latin typeface="Inter Medium" pitchFamily="34" charset="0"/>
                <a:ea typeface="Inter Medium" pitchFamily="34" charset="-122"/>
                <a:cs typeface="Inter Medium" pitchFamily="34" charset="-120"/>
              </a:rPr>
              <a:t>援助者としての配慮</a:t>
            </a:r>
            <a:endParaRPr lang="en-US" sz="5500" dirty="0"/>
          </a:p>
        </p:txBody>
      </p:sp>
      <p:sp>
        <p:nvSpPr>
          <p:cNvPr id="3" name="Shape 1"/>
          <p:cNvSpPr/>
          <p:nvPr/>
        </p:nvSpPr>
        <p:spPr>
          <a:xfrm>
            <a:off x="786408" y="2353032"/>
            <a:ext cx="4071699" cy="4962763"/>
          </a:xfrm>
          <a:prstGeom prst="roundRect">
            <a:avLst>
              <a:gd name="adj" fmla="val 2897"/>
            </a:avLst>
          </a:prstGeom>
          <a:solidFill>
            <a:srgbClr val="FFFFFF">
              <a:alpha val="95000"/>
            </a:srgbClr>
          </a:solidFill>
          <a:ln w="38100">
            <a:solidFill>
              <a:srgbClr val="CCCCCC"/>
            </a:solidFill>
            <a:prstDash val="solid"/>
          </a:ln>
        </p:spPr>
        <p:txBody>
          <a:bodyPr/>
          <a:lstStyle/>
          <a:p>
            <a:endParaRPr lang="ja-JP" altLang="en-US"/>
          </a:p>
        </p:txBody>
      </p:sp>
      <p:pic>
        <p:nvPicPr>
          <p:cNvPr id="4" name="Image 0" descr="preencoded.png"/>
          <p:cNvPicPr>
            <a:picLocks noChangeAspect="1"/>
          </p:cNvPicPr>
          <p:nvPr/>
        </p:nvPicPr>
        <p:blipFill>
          <a:blip r:embed="rId3"/>
          <a:stretch>
            <a:fillRect/>
          </a:stretch>
        </p:blipFill>
        <p:spPr>
          <a:xfrm>
            <a:off x="656034" y="2222659"/>
            <a:ext cx="336947" cy="336947"/>
          </a:xfrm>
          <a:prstGeom prst="rect">
            <a:avLst/>
          </a:prstGeom>
        </p:spPr>
      </p:pic>
      <p:pic>
        <p:nvPicPr>
          <p:cNvPr id="5" name="Image 1" descr="preencoded.png"/>
          <p:cNvPicPr>
            <a:picLocks noChangeAspect="1"/>
          </p:cNvPicPr>
          <p:nvPr/>
        </p:nvPicPr>
        <p:blipFill>
          <a:blip r:embed="rId3"/>
          <a:stretch>
            <a:fillRect/>
          </a:stretch>
        </p:blipFill>
        <p:spPr>
          <a:xfrm>
            <a:off x="4651534" y="7109222"/>
            <a:ext cx="336947" cy="336947"/>
          </a:xfrm>
          <a:prstGeom prst="rect">
            <a:avLst/>
          </a:prstGeom>
        </p:spPr>
      </p:pic>
      <p:sp>
        <p:nvSpPr>
          <p:cNvPr id="6" name="Text 2"/>
          <p:cNvSpPr/>
          <p:nvPr/>
        </p:nvSpPr>
        <p:spPr>
          <a:xfrm>
            <a:off x="1245751" y="2812375"/>
            <a:ext cx="3153013" cy="2696051"/>
          </a:xfrm>
          <a:prstGeom prst="rect">
            <a:avLst/>
          </a:prstGeom>
          <a:noFill/>
          <a:ln/>
        </p:spPr>
        <p:txBody>
          <a:bodyPr wrap="square" lIns="0" tIns="0" rIns="0" bIns="0" rtlCol="0" anchor="t"/>
          <a:lstStyle/>
          <a:p>
            <a:pPr marL="0" indent="0" algn="l">
              <a:lnSpc>
                <a:spcPts val="3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食事援助では、対象者の</a:t>
            </a:r>
            <a:r>
              <a:rPr lang="en-US" sz="2400" b="1" dirty="0" err="1">
                <a:solidFill>
                  <a:srgbClr val="030303"/>
                </a:solidFill>
                <a:latin typeface="IBM Plex Sans Medium" pitchFamily="34" charset="0"/>
                <a:ea typeface="IBM Plex Sans Medium" pitchFamily="34" charset="-122"/>
                <a:cs typeface="IBM Plex Sans Medium" pitchFamily="34" charset="-120"/>
              </a:rPr>
              <a:t>気持ちを考えることが大切</a:t>
            </a:r>
            <a:r>
              <a:rPr lang="en-US" sz="2400" dirty="0" err="1">
                <a:solidFill>
                  <a:srgbClr val="030303"/>
                </a:solidFill>
                <a:latin typeface="IBM Plex Sans Medium" pitchFamily="34" charset="0"/>
                <a:ea typeface="IBM Plex Sans Medium" pitchFamily="34" charset="-122"/>
                <a:cs typeface="IBM Plex Sans Medium" pitchFamily="34" charset="-120"/>
              </a:rPr>
              <a:t>です</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急がせず、好きなものを尊重し、会話を通じて食事の楽しさや生活の質を高めましょう</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7" name="Shape 3"/>
          <p:cNvSpPr/>
          <p:nvPr/>
        </p:nvSpPr>
        <p:spPr>
          <a:xfrm>
            <a:off x="5279350" y="2353032"/>
            <a:ext cx="4071699" cy="4962763"/>
          </a:xfrm>
          <a:prstGeom prst="roundRect">
            <a:avLst>
              <a:gd name="adj" fmla="val 2897"/>
            </a:avLst>
          </a:prstGeom>
          <a:solidFill>
            <a:srgbClr val="FFFFFF">
              <a:alpha val="95000"/>
            </a:srgbClr>
          </a:solidFill>
          <a:ln w="38100">
            <a:solidFill>
              <a:srgbClr val="CCCCCC"/>
            </a:solidFill>
            <a:prstDash val="solid"/>
          </a:ln>
        </p:spPr>
        <p:txBody>
          <a:bodyPr/>
          <a:lstStyle/>
          <a:p>
            <a:endParaRPr lang="ja-JP" altLang="en-US"/>
          </a:p>
        </p:txBody>
      </p:sp>
      <p:pic>
        <p:nvPicPr>
          <p:cNvPr id="8" name="Image 2" descr="preencoded.png"/>
          <p:cNvPicPr>
            <a:picLocks noChangeAspect="1"/>
          </p:cNvPicPr>
          <p:nvPr/>
        </p:nvPicPr>
        <p:blipFill>
          <a:blip r:embed="rId3"/>
          <a:stretch>
            <a:fillRect/>
          </a:stretch>
        </p:blipFill>
        <p:spPr>
          <a:xfrm>
            <a:off x="5148977" y="2222659"/>
            <a:ext cx="336947" cy="336947"/>
          </a:xfrm>
          <a:prstGeom prst="rect">
            <a:avLst/>
          </a:prstGeom>
        </p:spPr>
      </p:pic>
      <p:pic>
        <p:nvPicPr>
          <p:cNvPr id="9" name="Image 3" descr="preencoded.png"/>
          <p:cNvPicPr>
            <a:picLocks noChangeAspect="1"/>
          </p:cNvPicPr>
          <p:nvPr/>
        </p:nvPicPr>
        <p:blipFill>
          <a:blip r:embed="rId3"/>
          <a:stretch>
            <a:fillRect/>
          </a:stretch>
        </p:blipFill>
        <p:spPr>
          <a:xfrm>
            <a:off x="9144476" y="7109222"/>
            <a:ext cx="336947" cy="336947"/>
          </a:xfrm>
          <a:prstGeom prst="rect">
            <a:avLst/>
          </a:prstGeom>
        </p:spPr>
      </p:pic>
      <p:sp>
        <p:nvSpPr>
          <p:cNvPr id="10" name="Text 4"/>
          <p:cNvSpPr/>
          <p:nvPr/>
        </p:nvSpPr>
        <p:spPr>
          <a:xfrm>
            <a:off x="5738693" y="2812375"/>
            <a:ext cx="3153013" cy="3145393"/>
          </a:xfrm>
          <a:prstGeom prst="rect">
            <a:avLst/>
          </a:prstGeom>
          <a:noFill/>
          <a:ln/>
        </p:spPr>
        <p:txBody>
          <a:bodyPr wrap="square" lIns="0" tIns="0" rIns="0" bIns="0" rtlCol="0" anchor="t"/>
          <a:lstStyle/>
          <a:p>
            <a:pPr marL="0" indent="0" algn="l">
              <a:lnSpc>
                <a:spcPts val="3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食事中の姿勢や環境に問題があれば、</a:t>
            </a:r>
            <a:r>
              <a:rPr lang="en-US" sz="2400" b="1" dirty="0" err="1">
                <a:solidFill>
                  <a:srgbClr val="030303"/>
                </a:solidFill>
                <a:latin typeface="IBM Plex Sans Medium" pitchFamily="34" charset="0"/>
                <a:ea typeface="IBM Plex Sans Medium" pitchFamily="34" charset="-122"/>
                <a:cs typeface="IBM Plex Sans Medium" pitchFamily="34" charset="-120"/>
              </a:rPr>
              <a:t>すぐに調整・対応する柔軟さが必要</a:t>
            </a:r>
            <a:r>
              <a:rPr lang="en-US" sz="2400" dirty="0" err="1">
                <a:solidFill>
                  <a:srgbClr val="030303"/>
                </a:solidFill>
                <a:latin typeface="IBM Plex Sans Medium" pitchFamily="34" charset="0"/>
                <a:ea typeface="IBM Plex Sans Medium" pitchFamily="34" charset="-122"/>
                <a:cs typeface="IBM Plex Sans Medium" pitchFamily="34" charset="-120"/>
              </a:rPr>
              <a:t>です</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観察して適切に対応し、誤嚥や窒息の危険をできるだけ少なくしましょう</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11" name="Shape 5"/>
          <p:cNvSpPr/>
          <p:nvPr/>
        </p:nvSpPr>
        <p:spPr>
          <a:xfrm>
            <a:off x="9772293" y="2353032"/>
            <a:ext cx="4071699" cy="4962763"/>
          </a:xfrm>
          <a:prstGeom prst="roundRect">
            <a:avLst>
              <a:gd name="adj" fmla="val 2897"/>
            </a:avLst>
          </a:prstGeom>
          <a:solidFill>
            <a:srgbClr val="FFFFFF">
              <a:alpha val="95000"/>
            </a:srgbClr>
          </a:solidFill>
          <a:ln w="38100">
            <a:solidFill>
              <a:srgbClr val="CCCCCC"/>
            </a:solidFill>
            <a:prstDash val="solid"/>
          </a:ln>
        </p:spPr>
        <p:txBody>
          <a:bodyPr/>
          <a:lstStyle/>
          <a:p>
            <a:endParaRPr lang="ja-JP" altLang="en-US"/>
          </a:p>
        </p:txBody>
      </p:sp>
      <p:pic>
        <p:nvPicPr>
          <p:cNvPr id="12" name="Image 4" descr="preencoded.png"/>
          <p:cNvPicPr>
            <a:picLocks noChangeAspect="1"/>
          </p:cNvPicPr>
          <p:nvPr/>
        </p:nvPicPr>
        <p:blipFill>
          <a:blip r:embed="rId3"/>
          <a:stretch>
            <a:fillRect/>
          </a:stretch>
        </p:blipFill>
        <p:spPr>
          <a:xfrm>
            <a:off x="9641919" y="2222659"/>
            <a:ext cx="336947" cy="336947"/>
          </a:xfrm>
          <a:prstGeom prst="rect">
            <a:avLst/>
          </a:prstGeom>
        </p:spPr>
      </p:pic>
      <p:pic>
        <p:nvPicPr>
          <p:cNvPr id="13" name="Image 5" descr="preencoded.png"/>
          <p:cNvPicPr>
            <a:picLocks noChangeAspect="1"/>
          </p:cNvPicPr>
          <p:nvPr/>
        </p:nvPicPr>
        <p:blipFill>
          <a:blip r:embed="rId3"/>
          <a:stretch>
            <a:fillRect/>
          </a:stretch>
        </p:blipFill>
        <p:spPr>
          <a:xfrm>
            <a:off x="13637419" y="7109222"/>
            <a:ext cx="336947" cy="336947"/>
          </a:xfrm>
          <a:prstGeom prst="rect">
            <a:avLst/>
          </a:prstGeom>
        </p:spPr>
      </p:pic>
      <p:sp>
        <p:nvSpPr>
          <p:cNvPr id="14" name="Text 6"/>
          <p:cNvSpPr/>
          <p:nvPr/>
        </p:nvSpPr>
        <p:spPr>
          <a:xfrm>
            <a:off x="10231636" y="2812375"/>
            <a:ext cx="3153013" cy="4044077"/>
          </a:xfrm>
          <a:prstGeom prst="rect">
            <a:avLst/>
          </a:prstGeom>
          <a:noFill/>
          <a:ln/>
        </p:spPr>
        <p:txBody>
          <a:bodyPr wrap="square" lIns="0" tIns="0" rIns="0" bIns="0" rtlCol="0" anchor="t"/>
          <a:lstStyle/>
          <a:p>
            <a:pPr marL="0" indent="0" algn="l">
              <a:lnSpc>
                <a:spcPts val="3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安全でその人に合った食事援助は、</a:t>
            </a:r>
            <a:r>
              <a:rPr lang="en-US" sz="2400" b="1" dirty="0" err="1">
                <a:solidFill>
                  <a:srgbClr val="030303"/>
                </a:solidFill>
                <a:latin typeface="IBM Plex Sans Medium" pitchFamily="34" charset="0"/>
                <a:ea typeface="IBM Plex Sans Medium" pitchFamily="34" charset="-122"/>
                <a:cs typeface="IBM Plex Sans Medium" pitchFamily="34" charset="-120"/>
              </a:rPr>
              <a:t>対象者の尊厳を守る看護の基本</a:t>
            </a:r>
            <a:r>
              <a:rPr lang="en-US" sz="2400" dirty="0" err="1">
                <a:solidFill>
                  <a:srgbClr val="030303"/>
                </a:solidFill>
                <a:latin typeface="IBM Plex Sans Medium" pitchFamily="34" charset="0"/>
                <a:ea typeface="IBM Plex Sans Medium" pitchFamily="34" charset="-122"/>
                <a:cs typeface="IBM Plex Sans Medium" pitchFamily="34" charset="-120"/>
              </a:rPr>
              <a:t>です</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自分でできることを手助けし</a:t>
            </a:r>
            <a:r>
              <a:rPr lang="en-US" sz="2400" dirty="0">
                <a:solidFill>
                  <a:srgbClr val="030303"/>
                </a:solidFill>
                <a:latin typeface="IBM Plex Sans Medium" pitchFamily="34" charset="0"/>
                <a:ea typeface="IBM Plex Sans Medium" pitchFamily="34" charset="-122"/>
                <a:cs typeface="IBM Plex Sans Medium" pitchFamily="34" charset="-120"/>
              </a:rPr>
              <a:t>、「自分らしく食べる」ことを支援することで、人間としての尊厳を大切にするケアを提供します。</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681633" y="669488"/>
            <a:ext cx="9129713" cy="760809"/>
          </a:xfrm>
          <a:prstGeom prst="rect">
            <a:avLst/>
          </a:prstGeom>
          <a:noFill/>
          <a:ln/>
        </p:spPr>
        <p:txBody>
          <a:bodyPr wrap="none" lIns="0" tIns="0" rIns="0" bIns="0" rtlCol="0" anchor="t"/>
          <a:lstStyle/>
          <a:p>
            <a:pPr marL="0" indent="0" algn="l">
              <a:lnSpc>
                <a:spcPts val="5950"/>
              </a:lnSpc>
              <a:buNone/>
            </a:pPr>
            <a:r>
              <a:rPr lang="en-US" sz="4750" dirty="0">
                <a:solidFill>
                  <a:srgbClr val="1B1B27"/>
                </a:solidFill>
                <a:latin typeface="Inter Medium" pitchFamily="34" charset="0"/>
                <a:ea typeface="Inter Medium" pitchFamily="34" charset="-122"/>
                <a:cs typeface="Inter Medium" pitchFamily="34" charset="-120"/>
              </a:rPr>
              <a:t>食事援助の実践例：高齢者の場合</a:t>
            </a:r>
            <a:endParaRPr lang="en-US" sz="4750" dirty="0"/>
          </a:p>
        </p:txBody>
      </p:sp>
      <p:sp>
        <p:nvSpPr>
          <p:cNvPr id="3" name="Shape 1"/>
          <p:cNvSpPr/>
          <p:nvPr/>
        </p:nvSpPr>
        <p:spPr>
          <a:xfrm>
            <a:off x="681633" y="1917144"/>
            <a:ext cx="6511885" cy="1853208"/>
          </a:xfrm>
          <a:prstGeom prst="roundRect">
            <a:avLst>
              <a:gd name="adj" fmla="val 5518"/>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955477" y="2190988"/>
            <a:ext cx="3043357"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アセスメント</a:t>
            </a:r>
            <a:endParaRPr lang="en-US" sz="3200" b="1" dirty="0">
              <a:solidFill>
                <a:srgbClr val="FF0000"/>
              </a:solidFill>
            </a:endParaRPr>
          </a:p>
        </p:txBody>
      </p:sp>
      <p:sp>
        <p:nvSpPr>
          <p:cNvPr id="5" name="Text 3"/>
          <p:cNvSpPr/>
          <p:nvPr/>
        </p:nvSpPr>
        <p:spPr>
          <a:xfrm>
            <a:off x="955477" y="2717363"/>
            <a:ext cx="5964198"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嚥下機能、認知機能、姿勢保持能力、好みの食事などを評価します</a:t>
            </a:r>
            <a:endParaRPr lang="en-US" sz="2800" dirty="0"/>
          </a:p>
        </p:txBody>
      </p:sp>
      <p:sp>
        <p:nvSpPr>
          <p:cNvPr id="6" name="Shape 4"/>
          <p:cNvSpPr/>
          <p:nvPr/>
        </p:nvSpPr>
        <p:spPr>
          <a:xfrm>
            <a:off x="7436882" y="1917144"/>
            <a:ext cx="6511885" cy="1853208"/>
          </a:xfrm>
          <a:prstGeom prst="roundRect">
            <a:avLst>
              <a:gd name="adj" fmla="val 5518"/>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7710726" y="2190988"/>
            <a:ext cx="3043357"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計画立案</a:t>
            </a:r>
            <a:endParaRPr lang="en-US" sz="3200" b="1" dirty="0">
              <a:solidFill>
                <a:srgbClr val="FF0000"/>
              </a:solidFill>
            </a:endParaRPr>
          </a:p>
        </p:txBody>
      </p:sp>
      <p:sp>
        <p:nvSpPr>
          <p:cNvPr id="8" name="Text 6"/>
          <p:cNvSpPr/>
          <p:nvPr/>
        </p:nvSpPr>
        <p:spPr>
          <a:xfrm>
            <a:off x="7710726" y="2717363"/>
            <a:ext cx="5964198"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食事形態、姿勢、環境、援助方法などを個別に計画します</a:t>
            </a:r>
            <a:endParaRPr lang="en-US" sz="2800" dirty="0"/>
          </a:p>
        </p:txBody>
      </p:sp>
      <p:sp>
        <p:nvSpPr>
          <p:cNvPr id="9" name="Shape 7"/>
          <p:cNvSpPr/>
          <p:nvPr/>
        </p:nvSpPr>
        <p:spPr>
          <a:xfrm>
            <a:off x="681633" y="4013716"/>
            <a:ext cx="6511885" cy="1853208"/>
          </a:xfrm>
          <a:prstGeom prst="roundRect">
            <a:avLst>
              <a:gd name="adj" fmla="val 5518"/>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955477" y="4287560"/>
            <a:ext cx="3043357"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実施</a:t>
            </a:r>
            <a:endParaRPr lang="en-US" sz="3200" b="1" dirty="0">
              <a:solidFill>
                <a:srgbClr val="FF0000"/>
              </a:solidFill>
            </a:endParaRPr>
          </a:p>
        </p:txBody>
      </p:sp>
      <p:sp>
        <p:nvSpPr>
          <p:cNvPr id="11" name="Text 9"/>
          <p:cNvSpPr/>
          <p:nvPr/>
        </p:nvSpPr>
        <p:spPr>
          <a:xfrm>
            <a:off x="955477" y="4813935"/>
            <a:ext cx="5964198"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安全に配慮しながら、対象者のペースに合わせて援助します</a:t>
            </a:r>
            <a:endParaRPr lang="en-US" sz="2800" dirty="0"/>
          </a:p>
        </p:txBody>
      </p:sp>
      <p:sp>
        <p:nvSpPr>
          <p:cNvPr id="12" name="Shape 10"/>
          <p:cNvSpPr/>
          <p:nvPr/>
        </p:nvSpPr>
        <p:spPr>
          <a:xfrm>
            <a:off x="7436882" y="4013716"/>
            <a:ext cx="6511885" cy="1853208"/>
          </a:xfrm>
          <a:prstGeom prst="roundRect">
            <a:avLst>
              <a:gd name="adj" fmla="val 5518"/>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7710726" y="4287560"/>
            <a:ext cx="3043357"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評価</a:t>
            </a:r>
            <a:endParaRPr lang="en-US" sz="3200" b="1" dirty="0">
              <a:solidFill>
                <a:srgbClr val="FF0000"/>
              </a:solidFill>
            </a:endParaRPr>
          </a:p>
        </p:txBody>
      </p:sp>
      <p:sp>
        <p:nvSpPr>
          <p:cNvPr id="14" name="Text 12"/>
          <p:cNvSpPr/>
          <p:nvPr/>
        </p:nvSpPr>
        <p:spPr>
          <a:xfrm>
            <a:off x="7710726" y="4813935"/>
            <a:ext cx="5964198"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摂取状況、満足度、問題点などを評価し、次回の援助に活かします</a:t>
            </a:r>
            <a:endParaRPr lang="en-US" sz="2800" dirty="0"/>
          </a:p>
        </p:txBody>
      </p:sp>
      <p:sp>
        <p:nvSpPr>
          <p:cNvPr id="15" name="Shape 13"/>
          <p:cNvSpPr/>
          <p:nvPr/>
        </p:nvSpPr>
        <p:spPr>
          <a:xfrm>
            <a:off x="681633" y="6140768"/>
            <a:ext cx="13267134" cy="1762261"/>
          </a:xfrm>
          <a:prstGeom prst="roundRect">
            <a:avLst>
              <a:gd name="adj" fmla="val 7181"/>
            </a:avLst>
          </a:prstGeom>
          <a:solidFill>
            <a:srgbClr val="D9D9D9"/>
          </a:solidFill>
          <a:ln/>
        </p:spPr>
        <p:txBody>
          <a:bodyPr/>
          <a:lstStyle/>
          <a:p>
            <a:endParaRPr lang="ja-JP" altLang="en-US"/>
          </a:p>
        </p:txBody>
      </p:sp>
      <p:pic>
        <p:nvPicPr>
          <p:cNvPr id="16" name="Image 0" descr="preencoded.png"/>
          <p:cNvPicPr>
            <a:picLocks noChangeAspect="1"/>
          </p:cNvPicPr>
          <p:nvPr/>
        </p:nvPicPr>
        <p:blipFill>
          <a:blip r:embed="rId3"/>
          <a:stretch>
            <a:fillRect/>
          </a:stretch>
        </p:blipFill>
        <p:spPr>
          <a:xfrm>
            <a:off x="924997" y="6513909"/>
            <a:ext cx="304324" cy="243364"/>
          </a:xfrm>
          <a:prstGeom prst="rect">
            <a:avLst/>
          </a:prstGeom>
        </p:spPr>
      </p:pic>
      <p:sp>
        <p:nvSpPr>
          <p:cNvPr id="17" name="Text 14"/>
          <p:cNvSpPr/>
          <p:nvPr/>
        </p:nvSpPr>
        <p:spPr>
          <a:xfrm>
            <a:off x="1472684" y="6444972"/>
            <a:ext cx="12232719" cy="779145"/>
          </a:xfrm>
          <a:prstGeom prst="rect">
            <a:avLst/>
          </a:prstGeom>
          <a:noFill/>
          <a:ln/>
        </p:spPr>
        <p:txBody>
          <a:bodyPr wrap="square" lIns="0" tIns="0" rIns="0" bIns="0" rtlCol="0" anchor="t"/>
          <a:lstStyle/>
          <a:p>
            <a:pPr marL="0" indent="0" algn="l">
              <a:lnSpc>
                <a:spcPts val="3050"/>
              </a:lnSpc>
              <a:buNone/>
            </a:pPr>
            <a:r>
              <a:rPr lang="en-US" sz="2800" dirty="0">
                <a:solidFill>
                  <a:srgbClr val="000000"/>
                </a:solidFill>
                <a:latin typeface="IBM Plex Sans Medium" pitchFamily="34" charset="0"/>
                <a:ea typeface="IBM Plex Sans Medium" pitchFamily="34" charset="-122"/>
                <a:cs typeface="IBM Plex Sans Medium" pitchFamily="34" charset="-120"/>
              </a:rPr>
              <a:t>高齢者の場合、加齢による嚥下機能の低下や認知機能の変化に特に注意が必要です。また、長年の食習慣を尊重することで、食事への意欲向上につながることがあります。</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75216" y="761405"/>
            <a:ext cx="13079968" cy="1730454"/>
          </a:xfrm>
          <a:prstGeom prst="rect">
            <a:avLst/>
          </a:prstGeom>
          <a:noFill/>
          <a:ln/>
        </p:spPr>
        <p:txBody>
          <a:bodyPr wrap="square" lIns="0" tIns="0" rIns="0" bIns="0" rtlCol="0" anchor="t"/>
          <a:lstStyle/>
          <a:p>
            <a:pPr marL="0" indent="0" algn="l">
              <a:lnSpc>
                <a:spcPts val="6800"/>
              </a:lnSpc>
              <a:buNone/>
            </a:pPr>
            <a:r>
              <a:rPr lang="en-US" sz="5450" dirty="0">
                <a:solidFill>
                  <a:srgbClr val="1B1B27"/>
                </a:solidFill>
                <a:latin typeface="Inter Medium" pitchFamily="34" charset="0"/>
                <a:ea typeface="Inter Medium" pitchFamily="34" charset="-122"/>
                <a:cs typeface="Inter Medium" pitchFamily="34" charset="-120"/>
              </a:rPr>
              <a:t>食事援助の実践例：嚥下障害のある方の場合</a:t>
            </a:r>
            <a:endParaRPr lang="en-US" sz="5450" dirty="0"/>
          </a:p>
        </p:txBody>
      </p:sp>
      <p:sp>
        <p:nvSpPr>
          <p:cNvPr id="3" name="Text 1"/>
          <p:cNvSpPr/>
          <p:nvPr/>
        </p:nvSpPr>
        <p:spPr>
          <a:xfrm>
            <a:off x="775216" y="2740937"/>
            <a:ext cx="4153376" cy="519113"/>
          </a:xfrm>
          <a:prstGeom prst="rect">
            <a:avLst/>
          </a:prstGeom>
          <a:noFill/>
          <a:ln/>
        </p:spPr>
        <p:txBody>
          <a:bodyPr wrap="none" lIns="0" tIns="0" rIns="0" bIns="0" rtlCol="0" anchor="t"/>
          <a:lstStyle/>
          <a:p>
            <a:pPr marL="0" indent="0" algn="l">
              <a:lnSpc>
                <a:spcPts val="4050"/>
              </a:lnSpc>
              <a:buNone/>
            </a:pPr>
            <a:r>
              <a:rPr lang="en-US" sz="3600" b="1" dirty="0">
                <a:solidFill>
                  <a:srgbClr val="FF0000"/>
                </a:solidFill>
                <a:latin typeface="Inter Medium" pitchFamily="34" charset="0"/>
                <a:ea typeface="Inter Medium" pitchFamily="34" charset="-122"/>
                <a:cs typeface="Inter Medium" pitchFamily="34" charset="-120"/>
              </a:rPr>
              <a:t>援助のポイント</a:t>
            </a:r>
            <a:endParaRPr lang="en-US" sz="3600" b="1" dirty="0">
              <a:solidFill>
                <a:srgbClr val="FF0000"/>
              </a:solidFill>
            </a:endParaRPr>
          </a:p>
        </p:txBody>
      </p:sp>
      <p:sp>
        <p:nvSpPr>
          <p:cNvPr id="4" name="Text 2"/>
          <p:cNvSpPr/>
          <p:nvPr/>
        </p:nvSpPr>
        <p:spPr>
          <a:xfrm>
            <a:off x="775216" y="3536870"/>
            <a:ext cx="6202204" cy="886063"/>
          </a:xfrm>
          <a:prstGeom prst="rect">
            <a:avLst/>
          </a:prstGeom>
          <a:noFill/>
          <a:ln/>
        </p:spPr>
        <p:txBody>
          <a:bodyPr wrap="squar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食事形態はペースト食やゼリー食など、誤嚥リスクの低いものを選択します</a:t>
            </a:r>
            <a:endParaRPr lang="en-US" sz="2800" dirty="0"/>
          </a:p>
        </p:txBody>
      </p:sp>
      <p:sp>
        <p:nvSpPr>
          <p:cNvPr id="5" name="Text 3"/>
          <p:cNvSpPr/>
          <p:nvPr/>
        </p:nvSpPr>
        <p:spPr>
          <a:xfrm>
            <a:off x="775216" y="4905085"/>
            <a:ext cx="6202204" cy="886063"/>
          </a:xfrm>
          <a:prstGeom prst="rect">
            <a:avLst/>
          </a:prstGeom>
          <a:noFill/>
          <a:ln/>
        </p:spPr>
        <p:txBody>
          <a:bodyPr wrap="squar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一口量は小さめ（ティースプーン1杯程度）にします</a:t>
            </a:r>
            <a:endParaRPr lang="en-US" sz="2800" dirty="0"/>
          </a:p>
        </p:txBody>
      </p:sp>
      <p:sp>
        <p:nvSpPr>
          <p:cNvPr id="6" name="Text 4"/>
          <p:cNvSpPr/>
          <p:nvPr/>
        </p:nvSpPr>
        <p:spPr>
          <a:xfrm>
            <a:off x="775216" y="5887946"/>
            <a:ext cx="6202204" cy="886063"/>
          </a:xfrm>
          <a:prstGeom prst="rect">
            <a:avLst/>
          </a:prstGeom>
          <a:noFill/>
          <a:ln/>
        </p:spPr>
        <p:txBody>
          <a:bodyPr wrap="squar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食事のペースはゆっくりと、急かさないようにします</a:t>
            </a:r>
            <a:endParaRPr lang="en-US" sz="2800" dirty="0"/>
          </a:p>
        </p:txBody>
      </p:sp>
      <p:sp>
        <p:nvSpPr>
          <p:cNvPr id="7" name="Text 5"/>
          <p:cNvSpPr/>
          <p:nvPr/>
        </p:nvSpPr>
        <p:spPr>
          <a:xfrm>
            <a:off x="775216" y="6870807"/>
            <a:ext cx="6202204" cy="443032"/>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食後30分程度は座位を保持します</a:t>
            </a:r>
            <a:endParaRPr lang="en-US" sz="2800" dirty="0"/>
          </a:p>
        </p:txBody>
      </p:sp>
      <p:sp>
        <p:nvSpPr>
          <p:cNvPr id="8" name="Text 6"/>
          <p:cNvSpPr/>
          <p:nvPr/>
        </p:nvSpPr>
        <p:spPr>
          <a:xfrm>
            <a:off x="7660600" y="2740937"/>
            <a:ext cx="4153376" cy="519113"/>
          </a:xfrm>
          <a:prstGeom prst="rect">
            <a:avLst/>
          </a:prstGeom>
          <a:noFill/>
          <a:ln/>
        </p:spPr>
        <p:txBody>
          <a:bodyPr wrap="none" lIns="0" tIns="0" rIns="0" bIns="0" rtlCol="0" anchor="t"/>
          <a:lstStyle/>
          <a:p>
            <a:pPr marL="0" indent="0" algn="l">
              <a:lnSpc>
                <a:spcPts val="4050"/>
              </a:lnSpc>
              <a:buNone/>
            </a:pPr>
            <a:r>
              <a:rPr lang="en-US" sz="3600" b="1" dirty="0">
                <a:solidFill>
                  <a:srgbClr val="FF0000"/>
                </a:solidFill>
                <a:latin typeface="Inter Medium" pitchFamily="34" charset="0"/>
                <a:ea typeface="Inter Medium" pitchFamily="34" charset="-122"/>
                <a:cs typeface="Inter Medium" pitchFamily="34" charset="-120"/>
              </a:rPr>
              <a:t>観察のポイント</a:t>
            </a:r>
            <a:endParaRPr lang="en-US" sz="3600" b="1" dirty="0">
              <a:solidFill>
                <a:srgbClr val="FF0000"/>
              </a:solidFill>
            </a:endParaRPr>
          </a:p>
        </p:txBody>
      </p:sp>
      <p:sp>
        <p:nvSpPr>
          <p:cNvPr id="9" name="Text 7"/>
          <p:cNvSpPr/>
          <p:nvPr/>
        </p:nvSpPr>
        <p:spPr>
          <a:xfrm>
            <a:off x="7660600" y="3536870"/>
            <a:ext cx="6202204" cy="443032"/>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むせや咳込みがないか</a:t>
            </a:r>
            <a:endParaRPr lang="en-US" sz="2800" dirty="0"/>
          </a:p>
        </p:txBody>
      </p:sp>
      <p:sp>
        <p:nvSpPr>
          <p:cNvPr id="10" name="Text 8"/>
          <p:cNvSpPr/>
          <p:nvPr/>
        </p:nvSpPr>
        <p:spPr>
          <a:xfrm>
            <a:off x="7660600" y="4076700"/>
            <a:ext cx="6202204" cy="886063"/>
          </a:xfrm>
          <a:prstGeom prst="rect">
            <a:avLst/>
          </a:prstGeom>
          <a:noFill/>
          <a:ln/>
        </p:spPr>
        <p:txBody>
          <a:bodyPr wrap="squar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湿性嗄声（声がかすれる、ゴロゴロする）がないか</a:t>
            </a:r>
            <a:endParaRPr lang="en-US" sz="2800" dirty="0"/>
          </a:p>
        </p:txBody>
      </p:sp>
      <p:sp>
        <p:nvSpPr>
          <p:cNvPr id="11" name="Text 9"/>
          <p:cNvSpPr/>
          <p:nvPr/>
        </p:nvSpPr>
        <p:spPr>
          <a:xfrm>
            <a:off x="7660600" y="5059561"/>
            <a:ext cx="6202204" cy="443032"/>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口腔内に食べ物が残っていないか</a:t>
            </a:r>
            <a:endParaRPr lang="en-US" sz="2800" dirty="0"/>
          </a:p>
        </p:txBody>
      </p:sp>
      <p:sp>
        <p:nvSpPr>
          <p:cNvPr id="12" name="Text 10"/>
          <p:cNvSpPr/>
          <p:nvPr/>
        </p:nvSpPr>
        <p:spPr>
          <a:xfrm>
            <a:off x="7660600" y="5599390"/>
            <a:ext cx="6202204" cy="443032"/>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食後の呼吸状態に変化がないか</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681752" y="669488"/>
            <a:ext cx="10347008" cy="760928"/>
          </a:xfrm>
          <a:prstGeom prst="rect">
            <a:avLst/>
          </a:prstGeom>
          <a:noFill/>
          <a:ln/>
        </p:spPr>
        <p:txBody>
          <a:bodyPr wrap="none" lIns="0" tIns="0" rIns="0" bIns="0" rtlCol="0" anchor="t"/>
          <a:lstStyle/>
          <a:p>
            <a:pPr marL="0" indent="0" algn="l">
              <a:lnSpc>
                <a:spcPts val="5950"/>
              </a:lnSpc>
              <a:buNone/>
            </a:pPr>
            <a:r>
              <a:rPr lang="en-US" sz="4750" dirty="0">
                <a:solidFill>
                  <a:srgbClr val="1B1B27"/>
                </a:solidFill>
                <a:latin typeface="Inter Medium" pitchFamily="34" charset="0"/>
                <a:ea typeface="Inter Medium" pitchFamily="34" charset="-122"/>
                <a:cs typeface="Inter Medium" pitchFamily="34" charset="-120"/>
              </a:rPr>
              <a:t>食事援助の実践例：認知症の方の場合</a:t>
            </a:r>
            <a:endParaRPr lang="en-US" sz="4750" dirty="0"/>
          </a:p>
        </p:txBody>
      </p:sp>
      <p:sp>
        <p:nvSpPr>
          <p:cNvPr id="3" name="Shape 1"/>
          <p:cNvSpPr/>
          <p:nvPr/>
        </p:nvSpPr>
        <p:spPr>
          <a:xfrm>
            <a:off x="681752" y="1917383"/>
            <a:ext cx="6599037" cy="2014079"/>
          </a:xfrm>
          <a:prstGeom prst="roundRect">
            <a:avLst>
              <a:gd name="adj" fmla="val 5517"/>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955715" y="2191345"/>
            <a:ext cx="3043476"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規則的な食事リズム</a:t>
            </a:r>
            <a:endParaRPr lang="en-US" sz="3200" b="1" dirty="0">
              <a:solidFill>
                <a:srgbClr val="FF0000"/>
              </a:solidFill>
            </a:endParaRPr>
          </a:p>
        </p:txBody>
      </p:sp>
      <p:sp>
        <p:nvSpPr>
          <p:cNvPr id="5" name="Text 3"/>
          <p:cNvSpPr/>
          <p:nvPr/>
        </p:nvSpPr>
        <p:spPr>
          <a:xfrm>
            <a:off x="955715" y="2717840"/>
            <a:ext cx="5963722"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毎日同じ時間、同じ場所で食事をすることで安心感を与えます</a:t>
            </a:r>
            <a:endParaRPr lang="en-US" sz="2800" dirty="0"/>
          </a:p>
        </p:txBody>
      </p:sp>
      <p:sp>
        <p:nvSpPr>
          <p:cNvPr id="6" name="Shape 4"/>
          <p:cNvSpPr/>
          <p:nvPr/>
        </p:nvSpPr>
        <p:spPr>
          <a:xfrm>
            <a:off x="7436882" y="1917383"/>
            <a:ext cx="6599158" cy="2014079"/>
          </a:xfrm>
          <a:prstGeom prst="roundRect">
            <a:avLst>
              <a:gd name="adj" fmla="val 5517"/>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7710845" y="2191345"/>
            <a:ext cx="3043476"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シンプルな環境</a:t>
            </a:r>
            <a:endParaRPr lang="en-US" sz="3200" b="1" dirty="0">
              <a:solidFill>
                <a:srgbClr val="FF0000"/>
              </a:solidFill>
            </a:endParaRPr>
          </a:p>
        </p:txBody>
      </p:sp>
      <p:sp>
        <p:nvSpPr>
          <p:cNvPr id="8" name="Text 6"/>
          <p:cNvSpPr/>
          <p:nvPr/>
        </p:nvSpPr>
        <p:spPr>
          <a:xfrm>
            <a:off x="7710845" y="2717840"/>
            <a:ext cx="5963841"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刺激を減らし、食事に集中できる環境を整えます（雑音、余計な物の除去）</a:t>
            </a:r>
            <a:endParaRPr lang="en-US" sz="2800" dirty="0"/>
          </a:p>
        </p:txBody>
      </p:sp>
      <p:sp>
        <p:nvSpPr>
          <p:cNvPr id="9" name="Shape 7"/>
          <p:cNvSpPr/>
          <p:nvPr/>
        </p:nvSpPr>
        <p:spPr>
          <a:xfrm>
            <a:off x="681752" y="4014430"/>
            <a:ext cx="6599037" cy="2014079"/>
          </a:xfrm>
          <a:prstGeom prst="roundRect">
            <a:avLst>
              <a:gd name="adj" fmla="val 5517"/>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955715" y="4288393"/>
            <a:ext cx="3043476"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コミュニケーション</a:t>
            </a:r>
            <a:endParaRPr lang="en-US" sz="3200" b="1" dirty="0">
              <a:solidFill>
                <a:srgbClr val="FF0000"/>
              </a:solidFill>
            </a:endParaRPr>
          </a:p>
        </p:txBody>
      </p:sp>
      <p:sp>
        <p:nvSpPr>
          <p:cNvPr id="11" name="Text 9"/>
          <p:cNvSpPr/>
          <p:nvPr/>
        </p:nvSpPr>
        <p:spPr>
          <a:xfrm>
            <a:off x="955715" y="4814888"/>
            <a:ext cx="5963722"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短く簡潔な言葉で声かけし、食事の開始を認識してもらいます</a:t>
            </a:r>
            <a:endParaRPr lang="en-US" sz="2800" dirty="0"/>
          </a:p>
        </p:txBody>
      </p:sp>
      <p:sp>
        <p:nvSpPr>
          <p:cNvPr id="12" name="Shape 10"/>
          <p:cNvSpPr/>
          <p:nvPr/>
        </p:nvSpPr>
        <p:spPr>
          <a:xfrm>
            <a:off x="7436882" y="4014430"/>
            <a:ext cx="6599158" cy="2014079"/>
          </a:xfrm>
          <a:prstGeom prst="roundRect">
            <a:avLst>
              <a:gd name="adj" fmla="val 5517"/>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7710845" y="4288393"/>
            <a:ext cx="3043476"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自立支援</a:t>
            </a:r>
            <a:endParaRPr lang="en-US" sz="3200" b="1" dirty="0">
              <a:solidFill>
                <a:srgbClr val="FF0000"/>
              </a:solidFill>
            </a:endParaRPr>
          </a:p>
        </p:txBody>
      </p:sp>
      <p:sp>
        <p:nvSpPr>
          <p:cNvPr id="14" name="Text 12"/>
          <p:cNvSpPr/>
          <p:nvPr/>
        </p:nvSpPr>
        <p:spPr>
          <a:xfrm>
            <a:off x="7710845" y="4814888"/>
            <a:ext cx="5963841"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できることは自分でしてもらい、必要な部分だけ援助します</a:t>
            </a:r>
            <a:endParaRPr lang="en-US" sz="2800" dirty="0"/>
          </a:p>
        </p:txBody>
      </p:sp>
      <p:sp>
        <p:nvSpPr>
          <p:cNvPr id="15" name="Shape 13"/>
          <p:cNvSpPr/>
          <p:nvPr/>
        </p:nvSpPr>
        <p:spPr>
          <a:xfrm>
            <a:off x="681752" y="6141839"/>
            <a:ext cx="13266896" cy="1715470"/>
          </a:xfrm>
          <a:prstGeom prst="roundRect">
            <a:avLst>
              <a:gd name="adj" fmla="val 7180"/>
            </a:avLst>
          </a:prstGeom>
          <a:solidFill>
            <a:srgbClr val="FFB3B4"/>
          </a:solidFill>
          <a:ln/>
        </p:spPr>
        <p:txBody>
          <a:bodyPr/>
          <a:lstStyle/>
          <a:p>
            <a:endParaRPr lang="ja-JP" altLang="en-US"/>
          </a:p>
        </p:txBody>
      </p:sp>
      <p:pic>
        <p:nvPicPr>
          <p:cNvPr id="16" name="Image 0" descr="preencoded.png"/>
          <p:cNvPicPr>
            <a:picLocks noChangeAspect="1"/>
          </p:cNvPicPr>
          <p:nvPr/>
        </p:nvPicPr>
        <p:blipFill>
          <a:blip r:embed="rId3"/>
          <a:stretch>
            <a:fillRect/>
          </a:stretch>
        </p:blipFill>
        <p:spPr>
          <a:xfrm>
            <a:off x="925235" y="6514981"/>
            <a:ext cx="304324" cy="243483"/>
          </a:xfrm>
          <a:prstGeom prst="rect">
            <a:avLst/>
          </a:prstGeom>
        </p:spPr>
      </p:pic>
      <p:sp>
        <p:nvSpPr>
          <p:cNvPr id="17" name="Text 14"/>
          <p:cNvSpPr/>
          <p:nvPr/>
        </p:nvSpPr>
        <p:spPr>
          <a:xfrm>
            <a:off x="1473041" y="6446163"/>
            <a:ext cx="12232124" cy="779145"/>
          </a:xfrm>
          <a:prstGeom prst="rect">
            <a:avLst/>
          </a:prstGeom>
          <a:noFill/>
          <a:ln/>
        </p:spPr>
        <p:txBody>
          <a:bodyPr wrap="square" lIns="0" tIns="0" rIns="0" bIns="0" rtlCol="0" anchor="t"/>
          <a:lstStyle/>
          <a:p>
            <a:pPr marL="0" indent="0" algn="l">
              <a:lnSpc>
                <a:spcPts val="3050"/>
              </a:lnSpc>
              <a:buNone/>
            </a:pPr>
            <a:r>
              <a:rPr lang="en-US" sz="2800" dirty="0">
                <a:solidFill>
                  <a:srgbClr val="000000"/>
                </a:solidFill>
                <a:latin typeface="IBM Plex Sans Medium" pitchFamily="34" charset="0"/>
                <a:ea typeface="IBM Plex Sans Medium" pitchFamily="34" charset="-122"/>
                <a:cs typeface="IBM Plex Sans Medium" pitchFamily="34" charset="-120"/>
              </a:rPr>
              <a:t>認知症の方は、食事を忘れる、食べ方がわからなくなる、食べ物を認識できないなどの症状が現れることがあります。根気強く、尊厳を守りながら援助することが大切です。</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848320" y="1310283"/>
            <a:ext cx="9845635" cy="946785"/>
          </a:xfrm>
          <a:prstGeom prst="rect">
            <a:avLst/>
          </a:prstGeom>
          <a:noFill/>
          <a:ln/>
        </p:spPr>
        <p:txBody>
          <a:bodyPr wrap="none" lIns="0" tIns="0" rIns="0" bIns="0" rtlCol="0" anchor="t"/>
          <a:lstStyle/>
          <a:p>
            <a:pPr marL="0" indent="0" algn="l">
              <a:lnSpc>
                <a:spcPts val="7450"/>
              </a:lnSpc>
              <a:buNone/>
            </a:pPr>
            <a:r>
              <a:rPr lang="en-US" sz="5950" dirty="0">
                <a:solidFill>
                  <a:srgbClr val="1B1B27"/>
                </a:solidFill>
                <a:latin typeface="Inter Medium" pitchFamily="34" charset="0"/>
                <a:ea typeface="Inter Medium" pitchFamily="34" charset="-122"/>
                <a:cs typeface="Inter Medium" pitchFamily="34" charset="-120"/>
              </a:rPr>
              <a:t>食事援助における倫理的配慮</a:t>
            </a:r>
            <a:endParaRPr lang="en-US" sz="5950" dirty="0"/>
          </a:p>
        </p:txBody>
      </p:sp>
      <p:sp>
        <p:nvSpPr>
          <p:cNvPr id="3" name="Shape 1"/>
          <p:cNvSpPr/>
          <p:nvPr/>
        </p:nvSpPr>
        <p:spPr>
          <a:xfrm>
            <a:off x="848320" y="2862977"/>
            <a:ext cx="4193466" cy="3021840"/>
          </a:xfrm>
          <a:prstGeom prst="roundRect">
            <a:avLst>
              <a:gd name="adj" fmla="val 26482"/>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1166455" y="3181112"/>
            <a:ext cx="3473053" cy="473393"/>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自己決定の尊重</a:t>
            </a:r>
            <a:endParaRPr lang="en-US" sz="3200" b="1" dirty="0">
              <a:solidFill>
                <a:srgbClr val="FF0000"/>
              </a:solidFill>
            </a:endParaRPr>
          </a:p>
        </p:txBody>
      </p:sp>
      <p:sp>
        <p:nvSpPr>
          <p:cNvPr id="5" name="Text 3"/>
          <p:cNvSpPr/>
          <p:nvPr/>
        </p:nvSpPr>
        <p:spPr>
          <a:xfrm>
            <a:off x="1166455" y="3836194"/>
            <a:ext cx="3473053" cy="1454467"/>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食べたいものを選択する権利を尊重し、無理強いはしません。</a:t>
            </a:r>
            <a:endParaRPr lang="en-US" sz="2800" dirty="0"/>
          </a:p>
        </p:txBody>
      </p:sp>
      <p:sp>
        <p:nvSpPr>
          <p:cNvPr id="6" name="Shape 4"/>
          <p:cNvSpPr/>
          <p:nvPr/>
        </p:nvSpPr>
        <p:spPr>
          <a:xfrm>
            <a:off x="5260538" y="2862977"/>
            <a:ext cx="4193466" cy="3021840"/>
          </a:xfrm>
          <a:prstGeom prst="roundRect">
            <a:avLst>
              <a:gd name="adj" fmla="val 26482"/>
            </a:avLst>
          </a:prstGeom>
          <a:solidFill>
            <a:srgbClr val="E6E6E6"/>
          </a:solidFill>
          <a:ln w="15240">
            <a:solidFill>
              <a:srgbClr val="CCCCCC"/>
            </a:solidFill>
            <a:prstDash val="solid"/>
          </a:ln>
        </p:spPr>
        <p:txBody>
          <a:bodyPr/>
          <a:lstStyle/>
          <a:p>
            <a:endParaRPr lang="ja-JP" altLang="en-US"/>
          </a:p>
        </p:txBody>
      </p:sp>
      <p:sp>
        <p:nvSpPr>
          <p:cNvPr id="7" name="Text 5"/>
          <p:cNvSpPr/>
          <p:nvPr/>
        </p:nvSpPr>
        <p:spPr>
          <a:xfrm>
            <a:off x="5578673" y="3181112"/>
            <a:ext cx="3473053" cy="473393"/>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プライバシーの保護</a:t>
            </a:r>
            <a:endParaRPr lang="en-US" sz="3200" b="1" dirty="0">
              <a:solidFill>
                <a:srgbClr val="FF0000"/>
              </a:solidFill>
            </a:endParaRPr>
          </a:p>
        </p:txBody>
      </p:sp>
      <p:sp>
        <p:nvSpPr>
          <p:cNvPr id="8" name="Text 6"/>
          <p:cNvSpPr/>
          <p:nvPr/>
        </p:nvSpPr>
        <p:spPr>
          <a:xfrm>
            <a:off x="5578673" y="3836194"/>
            <a:ext cx="3473053" cy="1454467"/>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食べこぼしなど、尊厳を損なう場面では視線を遮るなど配慮します。</a:t>
            </a:r>
            <a:endParaRPr lang="en-US" sz="2800" dirty="0"/>
          </a:p>
        </p:txBody>
      </p:sp>
      <p:sp>
        <p:nvSpPr>
          <p:cNvPr id="9" name="Shape 7"/>
          <p:cNvSpPr/>
          <p:nvPr/>
        </p:nvSpPr>
        <p:spPr>
          <a:xfrm>
            <a:off x="9672757" y="2862977"/>
            <a:ext cx="4193466" cy="3021840"/>
          </a:xfrm>
          <a:prstGeom prst="roundRect">
            <a:avLst>
              <a:gd name="adj" fmla="val 26482"/>
            </a:avLst>
          </a:prstGeom>
          <a:solidFill>
            <a:srgbClr val="E6E6E6"/>
          </a:solidFill>
          <a:ln w="15240">
            <a:solidFill>
              <a:srgbClr val="CCCCCC"/>
            </a:solidFill>
            <a:prstDash val="solid"/>
          </a:ln>
        </p:spPr>
        <p:txBody>
          <a:bodyPr/>
          <a:lstStyle/>
          <a:p>
            <a:endParaRPr lang="ja-JP" altLang="en-US"/>
          </a:p>
        </p:txBody>
      </p:sp>
      <p:sp>
        <p:nvSpPr>
          <p:cNvPr id="10" name="Text 8"/>
          <p:cNvSpPr/>
          <p:nvPr/>
        </p:nvSpPr>
        <p:spPr>
          <a:xfrm>
            <a:off x="9990892" y="3181112"/>
            <a:ext cx="3473053" cy="473393"/>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個別性の尊重</a:t>
            </a:r>
            <a:endParaRPr lang="en-US" sz="3200" b="1" dirty="0">
              <a:solidFill>
                <a:srgbClr val="FF0000"/>
              </a:solidFill>
            </a:endParaRPr>
          </a:p>
        </p:txBody>
      </p:sp>
      <p:sp>
        <p:nvSpPr>
          <p:cNvPr id="11" name="Text 9"/>
          <p:cNvSpPr/>
          <p:nvPr/>
        </p:nvSpPr>
        <p:spPr>
          <a:xfrm>
            <a:off x="9990892" y="3836194"/>
            <a:ext cx="3473053" cy="1454467"/>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対象者の生活史や価値観に合わせた援助を心がけます。</a:t>
            </a:r>
            <a:endParaRPr lang="en-US" sz="2800" dirty="0"/>
          </a:p>
        </p:txBody>
      </p:sp>
      <p:sp>
        <p:nvSpPr>
          <p:cNvPr id="12" name="Text 10"/>
          <p:cNvSpPr/>
          <p:nvPr/>
        </p:nvSpPr>
        <p:spPr>
          <a:xfrm>
            <a:off x="848320" y="6205367"/>
            <a:ext cx="12933759" cy="969645"/>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食事援助は、単なる栄養摂取を超え、その人の人生や価値観を尊重する行為です。常に倫理的配慮を意識しましょう。</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49498" y="898327"/>
            <a:ext cx="10667881" cy="836533"/>
          </a:xfrm>
          <a:prstGeom prst="rect">
            <a:avLst/>
          </a:prstGeom>
          <a:noFill/>
          <a:ln/>
        </p:spPr>
        <p:txBody>
          <a:bodyPr wrap="none" lIns="0" tIns="0" rIns="0" bIns="0" rtlCol="0" anchor="t"/>
          <a:lstStyle/>
          <a:p>
            <a:pPr marL="0" indent="0" algn="l">
              <a:lnSpc>
                <a:spcPts val="6550"/>
              </a:lnSpc>
              <a:buNone/>
            </a:pPr>
            <a:r>
              <a:rPr lang="en-US" sz="5250" dirty="0">
                <a:solidFill>
                  <a:srgbClr val="1B1B27"/>
                </a:solidFill>
                <a:latin typeface="Inter Medium" pitchFamily="34" charset="0"/>
                <a:ea typeface="Inter Medium" pitchFamily="34" charset="-122"/>
                <a:cs typeface="Inter Medium" pitchFamily="34" charset="-120"/>
              </a:rPr>
              <a:t>チームアプローチとしての食事援助</a:t>
            </a:r>
            <a:endParaRPr lang="en-US" sz="5250" dirty="0"/>
          </a:p>
        </p:txBody>
      </p:sp>
      <p:sp>
        <p:nvSpPr>
          <p:cNvPr id="3" name="Shape 1"/>
          <p:cNvSpPr/>
          <p:nvPr/>
        </p:nvSpPr>
        <p:spPr>
          <a:xfrm>
            <a:off x="749498" y="2270283"/>
            <a:ext cx="4198738" cy="2216807"/>
          </a:xfrm>
          <a:prstGeom prst="roundRect">
            <a:avLst>
              <a:gd name="adj" fmla="val 5534"/>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47631" y="2568416"/>
            <a:ext cx="3346371" cy="418267"/>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看護師</a:t>
            </a:r>
            <a:endParaRPr lang="en-US" sz="3200" b="1" dirty="0">
              <a:solidFill>
                <a:srgbClr val="FF0000"/>
              </a:solidFill>
            </a:endParaRPr>
          </a:p>
        </p:txBody>
      </p:sp>
      <p:sp>
        <p:nvSpPr>
          <p:cNvPr id="5" name="Text 3"/>
          <p:cNvSpPr/>
          <p:nvPr/>
        </p:nvSpPr>
        <p:spPr>
          <a:xfrm>
            <a:off x="1047631" y="3147298"/>
            <a:ext cx="3602355" cy="856774"/>
          </a:xfrm>
          <a:prstGeom prst="rect">
            <a:avLst/>
          </a:prstGeom>
          <a:noFill/>
          <a:ln/>
        </p:spPr>
        <p:txBody>
          <a:bodyPr wrap="square" lIns="0" tIns="0" rIns="0" bIns="0" rtlCol="0" anchor="t"/>
          <a:lstStyle/>
          <a:p>
            <a:pPr marL="0" indent="0" algn="l">
              <a:lnSpc>
                <a:spcPts val="3350"/>
              </a:lnSpc>
              <a:buNone/>
            </a:pPr>
            <a:r>
              <a:rPr lang="en-US" sz="2800" dirty="0">
                <a:solidFill>
                  <a:srgbClr val="030303"/>
                </a:solidFill>
                <a:latin typeface="IBM Plex Sans Medium" pitchFamily="34" charset="0"/>
                <a:ea typeface="IBM Plex Sans Medium" pitchFamily="34" charset="-122"/>
                <a:cs typeface="IBM Plex Sans Medium" pitchFamily="34" charset="-120"/>
              </a:rPr>
              <a:t>全体的なアセスメント、援助計画の立案、実施、評価</a:t>
            </a:r>
            <a:endParaRPr lang="en-US" sz="2800" dirty="0"/>
          </a:p>
        </p:txBody>
      </p:sp>
      <p:sp>
        <p:nvSpPr>
          <p:cNvPr id="6" name="Shape 4"/>
          <p:cNvSpPr/>
          <p:nvPr/>
        </p:nvSpPr>
        <p:spPr>
          <a:xfrm>
            <a:off x="5215771" y="2270283"/>
            <a:ext cx="4198857" cy="2216807"/>
          </a:xfrm>
          <a:prstGeom prst="roundRect">
            <a:avLst>
              <a:gd name="adj" fmla="val 5534"/>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5513903" y="2568416"/>
            <a:ext cx="3346371" cy="418267"/>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医師</a:t>
            </a:r>
            <a:endParaRPr lang="en-US" sz="3200" b="1" dirty="0">
              <a:solidFill>
                <a:srgbClr val="FF0000"/>
              </a:solidFill>
            </a:endParaRPr>
          </a:p>
        </p:txBody>
      </p:sp>
      <p:sp>
        <p:nvSpPr>
          <p:cNvPr id="8" name="Text 6"/>
          <p:cNvSpPr/>
          <p:nvPr/>
        </p:nvSpPr>
        <p:spPr>
          <a:xfrm>
            <a:off x="5513903" y="3147298"/>
            <a:ext cx="3602474" cy="856774"/>
          </a:xfrm>
          <a:prstGeom prst="rect">
            <a:avLst/>
          </a:prstGeom>
          <a:noFill/>
          <a:ln/>
        </p:spPr>
        <p:txBody>
          <a:bodyPr wrap="square" lIns="0" tIns="0" rIns="0" bIns="0" rtlCol="0" anchor="t"/>
          <a:lstStyle/>
          <a:p>
            <a:pPr marL="0" indent="0" algn="l">
              <a:lnSpc>
                <a:spcPts val="3350"/>
              </a:lnSpc>
              <a:buNone/>
            </a:pPr>
            <a:r>
              <a:rPr lang="en-US" sz="2800" dirty="0">
                <a:solidFill>
                  <a:srgbClr val="030303"/>
                </a:solidFill>
                <a:latin typeface="IBM Plex Sans Medium" pitchFamily="34" charset="0"/>
                <a:ea typeface="IBM Plex Sans Medium" pitchFamily="34" charset="-122"/>
                <a:cs typeface="IBM Plex Sans Medium" pitchFamily="34" charset="-120"/>
              </a:rPr>
              <a:t>嚥下機能の評価、食事形態の指示、栄養状態の医学的評価</a:t>
            </a:r>
            <a:endParaRPr lang="en-US" sz="2800" dirty="0"/>
          </a:p>
        </p:txBody>
      </p:sp>
      <p:sp>
        <p:nvSpPr>
          <p:cNvPr id="9" name="Shape 7"/>
          <p:cNvSpPr/>
          <p:nvPr/>
        </p:nvSpPr>
        <p:spPr>
          <a:xfrm>
            <a:off x="9682163" y="2270283"/>
            <a:ext cx="4198738" cy="2216807"/>
          </a:xfrm>
          <a:prstGeom prst="roundRect">
            <a:avLst>
              <a:gd name="adj" fmla="val 5534"/>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9980295" y="2568416"/>
            <a:ext cx="3346371" cy="418267"/>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管理栄養士</a:t>
            </a:r>
            <a:endParaRPr lang="en-US" sz="3200" b="1" dirty="0">
              <a:solidFill>
                <a:srgbClr val="FF0000"/>
              </a:solidFill>
            </a:endParaRPr>
          </a:p>
        </p:txBody>
      </p:sp>
      <p:sp>
        <p:nvSpPr>
          <p:cNvPr id="11" name="Text 9"/>
          <p:cNvSpPr/>
          <p:nvPr/>
        </p:nvSpPr>
        <p:spPr>
          <a:xfrm>
            <a:off x="9980295" y="3147298"/>
            <a:ext cx="3602355" cy="856774"/>
          </a:xfrm>
          <a:prstGeom prst="rect">
            <a:avLst/>
          </a:prstGeom>
          <a:noFill/>
          <a:ln/>
        </p:spPr>
        <p:txBody>
          <a:bodyPr wrap="square" lIns="0" tIns="0" rIns="0" bIns="0" rtlCol="0" anchor="t"/>
          <a:lstStyle/>
          <a:p>
            <a:pPr marL="0" indent="0" algn="l">
              <a:lnSpc>
                <a:spcPts val="3350"/>
              </a:lnSpc>
              <a:buNone/>
            </a:pPr>
            <a:r>
              <a:rPr lang="en-US" sz="2800" dirty="0">
                <a:solidFill>
                  <a:srgbClr val="030303"/>
                </a:solidFill>
                <a:latin typeface="IBM Plex Sans Medium" pitchFamily="34" charset="0"/>
                <a:ea typeface="IBM Plex Sans Medium" pitchFamily="34" charset="-122"/>
                <a:cs typeface="IBM Plex Sans Medium" pitchFamily="34" charset="-120"/>
              </a:rPr>
              <a:t>栄養評価、食事内容の調整、栄養指導</a:t>
            </a:r>
            <a:endParaRPr lang="en-US" sz="2800" dirty="0"/>
          </a:p>
        </p:txBody>
      </p:sp>
      <p:sp>
        <p:nvSpPr>
          <p:cNvPr id="12" name="Shape 10"/>
          <p:cNvSpPr/>
          <p:nvPr/>
        </p:nvSpPr>
        <p:spPr>
          <a:xfrm>
            <a:off x="749498" y="4569857"/>
            <a:ext cx="6431756" cy="1603534"/>
          </a:xfrm>
          <a:prstGeom prst="roundRect">
            <a:avLst>
              <a:gd name="adj" fmla="val 7012"/>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1047631" y="4867989"/>
            <a:ext cx="3346371" cy="418267"/>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言語聴覚士</a:t>
            </a:r>
            <a:endParaRPr lang="en-US" sz="3200" b="1" dirty="0">
              <a:solidFill>
                <a:srgbClr val="FF0000"/>
              </a:solidFill>
            </a:endParaRPr>
          </a:p>
        </p:txBody>
      </p:sp>
      <p:sp>
        <p:nvSpPr>
          <p:cNvPr id="14" name="Text 12"/>
          <p:cNvSpPr/>
          <p:nvPr/>
        </p:nvSpPr>
        <p:spPr>
          <a:xfrm>
            <a:off x="1047631" y="5446871"/>
            <a:ext cx="5835491" cy="428387"/>
          </a:xfrm>
          <a:prstGeom prst="rect">
            <a:avLst/>
          </a:prstGeom>
          <a:noFill/>
          <a:ln/>
        </p:spPr>
        <p:txBody>
          <a:bodyPr wrap="none" lIns="0" tIns="0" rIns="0" bIns="0" rtlCol="0" anchor="t"/>
          <a:lstStyle/>
          <a:p>
            <a:pPr marL="0" indent="0" algn="l">
              <a:lnSpc>
                <a:spcPts val="3350"/>
              </a:lnSpc>
              <a:buNone/>
            </a:pPr>
            <a:r>
              <a:rPr lang="en-US" sz="2800" dirty="0">
                <a:solidFill>
                  <a:srgbClr val="030303"/>
                </a:solidFill>
                <a:latin typeface="IBM Plex Sans Medium" pitchFamily="34" charset="0"/>
                <a:ea typeface="IBM Plex Sans Medium" pitchFamily="34" charset="-122"/>
                <a:cs typeface="IBM Plex Sans Medium" pitchFamily="34" charset="-120"/>
              </a:rPr>
              <a:t>嚥下評価、嚥下訓練、食事姿勢の指導</a:t>
            </a:r>
            <a:endParaRPr lang="en-US" sz="2800" dirty="0"/>
          </a:p>
        </p:txBody>
      </p:sp>
      <p:sp>
        <p:nvSpPr>
          <p:cNvPr id="15" name="Shape 13"/>
          <p:cNvSpPr/>
          <p:nvPr/>
        </p:nvSpPr>
        <p:spPr>
          <a:xfrm>
            <a:off x="7448907" y="4569857"/>
            <a:ext cx="6431875" cy="1603534"/>
          </a:xfrm>
          <a:prstGeom prst="roundRect">
            <a:avLst>
              <a:gd name="adj" fmla="val 7012"/>
            </a:avLst>
          </a:prstGeom>
          <a:solidFill>
            <a:srgbClr val="FFFFFF">
              <a:alpha val="95000"/>
            </a:srgbClr>
          </a:solidFill>
          <a:ln w="30480">
            <a:solidFill>
              <a:srgbClr val="CCCCCC"/>
            </a:solidFill>
            <a:prstDash val="solid"/>
          </a:ln>
        </p:spPr>
        <p:txBody>
          <a:bodyPr/>
          <a:lstStyle/>
          <a:p>
            <a:endParaRPr lang="ja-JP" altLang="en-US"/>
          </a:p>
        </p:txBody>
      </p:sp>
      <p:sp>
        <p:nvSpPr>
          <p:cNvPr id="16" name="Text 14"/>
          <p:cNvSpPr/>
          <p:nvPr/>
        </p:nvSpPr>
        <p:spPr>
          <a:xfrm>
            <a:off x="7747040" y="4867989"/>
            <a:ext cx="3346371" cy="418267"/>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介護職</a:t>
            </a:r>
            <a:endParaRPr lang="en-US" sz="3200" b="1" dirty="0">
              <a:solidFill>
                <a:srgbClr val="FF0000"/>
              </a:solidFill>
            </a:endParaRPr>
          </a:p>
        </p:txBody>
      </p:sp>
      <p:sp>
        <p:nvSpPr>
          <p:cNvPr id="17" name="Text 15"/>
          <p:cNvSpPr/>
          <p:nvPr/>
        </p:nvSpPr>
        <p:spPr>
          <a:xfrm>
            <a:off x="7747040" y="5446871"/>
            <a:ext cx="5835610" cy="428387"/>
          </a:xfrm>
          <a:prstGeom prst="rect">
            <a:avLst/>
          </a:prstGeom>
          <a:noFill/>
          <a:ln/>
        </p:spPr>
        <p:txBody>
          <a:bodyPr wrap="none" lIns="0" tIns="0" rIns="0" bIns="0" rtlCol="0" anchor="t"/>
          <a:lstStyle/>
          <a:p>
            <a:pPr marL="0" indent="0" algn="l">
              <a:lnSpc>
                <a:spcPts val="3350"/>
              </a:lnSpc>
              <a:buNone/>
            </a:pPr>
            <a:r>
              <a:rPr lang="en-US" sz="2800" dirty="0">
                <a:solidFill>
                  <a:srgbClr val="030303"/>
                </a:solidFill>
                <a:latin typeface="IBM Plex Sans Medium" pitchFamily="34" charset="0"/>
                <a:ea typeface="IBM Plex Sans Medium" pitchFamily="34" charset="-122"/>
                <a:cs typeface="IBM Plex Sans Medium" pitchFamily="34" charset="-120"/>
              </a:rPr>
              <a:t>日常的な食事援助、観察、情報共有</a:t>
            </a:r>
            <a:endParaRPr lang="en-US" sz="2800" dirty="0"/>
          </a:p>
        </p:txBody>
      </p:sp>
      <p:sp>
        <p:nvSpPr>
          <p:cNvPr id="18" name="Text 16"/>
          <p:cNvSpPr/>
          <p:nvPr/>
        </p:nvSpPr>
        <p:spPr>
          <a:xfrm>
            <a:off x="749498" y="6474500"/>
            <a:ext cx="13131403" cy="856774"/>
          </a:xfrm>
          <a:prstGeom prst="rect">
            <a:avLst/>
          </a:prstGeom>
          <a:noFill/>
          <a:ln/>
        </p:spPr>
        <p:txBody>
          <a:bodyPr wrap="square" lIns="0" tIns="0" rIns="0" bIns="0" rtlCol="0" anchor="t"/>
          <a:lstStyle/>
          <a:p>
            <a:pPr marL="0" indent="0" algn="l">
              <a:lnSpc>
                <a:spcPts val="3350"/>
              </a:lnSpc>
              <a:buNone/>
            </a:pPr>
            <a:r>
              <a:rPr lang="en-US" sz="3200" dirty="0">
                <a:solidFill>
                  <a:srgbClr val="030303"/>
                </a:solidFill>
                <a:latin typeface="IBM Plex Sans Medium" pitchFamily="34" charset="0"/>
                <a:ea typeface="IBM Plex Sans Medium" pitchFamily="34" charset="-122"/>
                <a:cs typeface="IBM Plex Sans Medium" pitchFamily="34" charset="-120"/>
              </a:rPr>
              <a:t>食事援助は多職種が連携して行うことで、より効果的かつ安全に実施できます。定期的なカンファレンスや情報共有を通じて、チーム全体で対象者を支えましょう。</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00232" y="884158"/>
            <a:ext cx="8038386" cy="1004649"/>
          </a:xfrm>
          <a:prstGeom prst="rect">
            <a:avLst/>
          </a:prstGeom>
          <a:noFill/>
          <a:ln/>
        </p:spPr>
        <p:txBody>
          <a:bodyPr wrap="none" lIns="0" tIns="0" rIns="0" bIns="0" rtlCol="0" anchor="t"/>
          <a:lstStyle/>
          <a:p>
            <a:pPr marL="0" indent="0" algn="l">
              <a:lnSpc>
                <a:spcPts val="7900"/>
              </a:lnSpc>
              <a:buNone/>
            </a:pPr>
            <a:r>
              <a:rPr lang="en-US" sz="6300" dirty="0">
                <a:solidFill>
                  <a:srgbClr val="1B1B27"/>
                </a:solidFill>
                <a:latin typeface="Inter Medium" pitchFamily="34" charset="0"/>
                <a:ea typeface="Inter Medium" pitchFamily="34" charset="-122"/>
                <a:cs typeface="Inter Medium" pitchFamily="34" charset="-120"/>
              </a:rPr>
              <a:t>食事援助とは</a:t>
            </a:r>
            <a:endParaRPr lang="en-US" sz="6300" dirty="0"/>
          </a:p>
        </p:txBody>
      </p:sp>
      <p:sp>
        <p:nvSpPr>
          <p:cNvPr id="3" name="Shape 1"/>
          <p:cNvSpPr/>
          <p:nvPr/>
        </p:nvSpPr>
        <p:spPr>
          <a:xfrm>
            <a:off x="900232" y="2531864"/>
            <a:ext cx="4062293" cy="2912150"/>
          </a:xfrm>
          <a:prstGeom prst="roundRect">
            <a:avLst>
              <a:gd name="adj" fmla="val 4637"/>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1236940" y="2868573"/>
            <a:ext cx="3388876" cy="502444"/>
          </a:xfrm>
          <a:prstGeom prst="rect">
            <a:avLst/>
          </a:prstGeom>
          <a:noFill/>
          <a:ln/>
        </p:spPr>
        <p:txBody>
          <a:bodyPr wrap="none" lIns="0" tIns="0" rIns="0" bIns="0" rtlCol="0" anchor="t"/>
          <a:lstStyle/>
          <a:p>
            <a:pPr marL="0" indent="0" algn="l">
              <a:lnSpc>
                <a:spcPts val="3950"/>
              </a:lnSpc>
              <a:buNone/>
            </a:pPr>
            <a:r>
              <a:rPr lang="en-US" sz="3600" b="1" dirty="0">
                <a:solidFill>
                  <a:srgbClr val="FF0000"/>
                </a:solidFill>
                <a:latin typeface="Inter Medium" pitchFamily="34" charset="0"/>
                <a:ea typeface="Inter Medium" pitchFamily="34" charset="-122"/>
                <a:cs typeface="Inter Medium" pitchFamily="34" charset="-120"/>
              </a:rPr>
              <a:t>身体的側面</a:t>
            </a:r>
            <a:endParaRPr lang="en-US" sz="3600" b="1" dirty="0">
              <a:solidFill>
                <a:srgbClr val="FF0000"/>
              </a:solidFill>
            </a:endParaRPr>
          </a:p>
        </p:txBody>
      </p:sp>
      <p:sp>
        <p:nvSpPr>
          <p:cNvPr id="5" name="Text 3"/>
          <p:cNvSpPr/>
          <p:nvPr/>
        </p:nvSpPr>
        <p:spPr>
          <a:xfrm>
            <a:off x="1236940" y="3563898"/>
            <a:ext cx="3388876" cy="1543407"/>
          </a:xfrm>
          <a:prstGeom prst="rect">
            <a:avLst/>
          </a:prstGeom>
          <a:noFill/>
          <a:ln/>
        </p:spPr>
        <p:txBody>
          <a:bodyPr wrap="square" lIns="0" tIns="0" rIns="0" bIns="0" rtlCol="0" anchor="t"/>
          <a:lstStyle/>
          <a:p>
            <a:pPr marL="0" indent="0" algn="l">
              <a:lnSpc>
                <a:spcPts val="4050"/>
              </a:lnSpc>
              <a:buNone/>
            </a:pPr>
            <a:r>
              <a:rPr lang="en-US" sz="3200" dirty="0">
                <a:solidFill>
                  <a:srgbClr val="030303"/>
                </a:solidFill>
                <a:latin typeface="IBM Plex Sans Medium" pitchFamily="34" charset="0"/>
                <a:ea typeface="IBM Plex Sans Medium" pitchFamily="34" charset="-122"/>
                <a:cs typeface="IBM Plex Sans Medium" pitchFamily="34" charset="-120"/>
              </a:rPr>
              <a:t>姿勢の調整、嚥下状態の確認、食事形態の調整など</a:t>
            </a:r>
            <a:endParaRPr lang="en-US" sz="3200" dirty="0"/>
          </a:p>
        </p:txBody>
      </p:sp>
      <p:sp>
        <p:nvSpPr>
          <p:cNvPr id="6" name="Shape 4"/>
          <p:cNvSpPr/>
          <p:nvPr/>
        </p:nvSpPr>
        <p:spPr>
          <a:xfrm>
            <a:off x="5283994" y="2531864"/>
            <a:ext cx="4062293" cy="2912150"/>
          </a:xfrm>
          <a:prstGeom prst="roundRect">
            <a:avLst>
              <a:gd name="adj" fmla="val 4637"/>
            </a:avLst>
          </a:prstGeom>
          <a:solidFill>
            <a:srgbClr val="E6E6E6"/>
          </a:solidFill>
          <a:ln w="15240">
            <a:solidFill>
              <a:srgbClr val="CCCCCC"/>
            </a:solidFill>
            <a:prstDash val="solid"/>
          </a:ln>
        </p:spPr>
        <p:txBody>
          <a:bodyPr/>
          <a:lstStyle/>
          <a:p>
            <a:endParaRPr lang="ja-JP" altLang="en-US"/>
          </a:p>
        </p:txBody>
      </p:sp>
      <p:sp>
        <p:nvSpPr>
          <p:cNvPr id="7" name="Text 5"/>
          <p:cNvSpPr/>
          <p:nvPr/>
        </p:nvSpPr>
        <p:spPr>
          <a:xfrm>
            <a:off x="5620703" y="2868573"/>
            <a:ext cx="3388876" cy="502444"/>
          </a:xfrm>
          <a:prstGeom prst="rect">
            <a:avLst/>
          </a:prstGeom>
          <a:noFill/>
          <a:ln/>
        </p:spPr>
        <p:txBody>
          <a:bodyPr wrap="none" lIns="0" tIns="0" rIns="0" bIns="0" rtlCol="0" anchor="t"/>
          <a:lstStyle/>
          <a:p>
            <a:pPr marL="0" indent="0" algn="l">
              <a:lnSpc>
                <a:spcPts val="3950"/>
              </a:lnSpc>
              <a:buNone/>
            </a:pPr>
            <a:r>
              <a:rPr lang="en-US" sz="3600" b="1" dirty="0">
                <a:solidFill>
                  <a:srgbClr val="FF0000"/>
                </a:solidFill>
                <a:latin typeface="Inter Medium" pitchFamily="34" charset="0"/>
                <a:ea typeface="Inter Medium" pitchFamily="34" charset="-122"/>
                <a:cs typeface="Inter Medium" pitchFamily="34" charset="-120"/>
              </a:rPr>
              <a:t>心理的側面</a:t>
            </a:r>
            <a:endParaRPr lang="en-US" sz="3600" b="1" dirty="0">
              <a:solidFill>
                <a:srgbClr val="FF0000"/>
              </a:solidFill>
            </a:endParaRPr>
          </a:p>
        </p:txBody>
      </p:sp>
      <p:sp>
        <p:nvSpPr>
          <p:cNvPr id="8" name="Text 6"/>
          <p:cNvSpPr/>
          <p:nvPr/>
        </p:nvSpPr>
        <p:spPr>
          <a:xfrm>
            <a:off x="5620703" y="3563898"/>
            <a:ext cx="3388876" cy="1543407"/>
          </a:xfrm>
          <a:prstGeom prst="rect">
            <a:avLst/>
          </a:prstGeom>
          <a:noFill/>
          <a:ln/>
        </p:spPr>
        <p:txBody>
          <a:bodyPr wrap="square" lIns="0" tIns="0" rIns="0" bIns="0" rtlCol="0" anchor="t"/>
          <a:lstStyle/>
          <a:p>
            <a:pPr marL="0" indent="0" algn="l">
              <a:lnSpc>
                <a:spcPts val="4050"/>
              </a:lnSpc>
              <a:buNone/>
            </a:pPr>
            <a:r>
              <a:rPr lang="en-US" sz="3200" dirty="0">
                <a:solidFill>
                  <a:srgbClr val="030303"/>
                </a:solidFill>
                <a:latin typeface="IBM Plex Sans Medium" pitchFamily="34" charset="0"/>
                <a:ea typeface="IBM Plex Sans Medium" pitchFamily="34" charset="-122"/>
                <a:cs typeface="IBM Plex Sans Medium" pitchFamily="34" charset="-120"/>
              </a:rPr>
              <a:t>食事の楽しみを尊重する、安心感を与えるなど</a:t>
            </a:r>
            <a:endParaRPr lang="en-US" sz="3200" dirty="0"/>
          </a:p>
        </p:txBody>
      </p:sp>
      <p:sp>
        <p:nvSpPr>
          <p:cNvPr id="9" name="Shape 7"/>
          <p:cNvSpPr/>
          <p:nvPr/>
        </p:nvSpPr>
        <p:spPr>
          <a:xfrm>
            <a:off x="9667756" y="2531864"/>
            <a:ext cx="4062412" cy="2912150"/>
          </a:xfrm>
          <a:prstGeom prst="roundRect">
            <a:avLst>
              <a:gd name="adj" fmla="val 4637"/>
            </a:avLst>
          </a:prstGeom>
          <a:solidFill>
            <a:srgbClr val="E6E6E6"/>
          </a:solidFill>
          <a:ln w="15240">
            <a:solidFill>
              <a:srgbClr val="CCCCCC"/>
            </a:solidFill>
            <a:prstDash val="solid"/>
          </a:ln>
        </p:spPr>
        <p:txBody>
          <a:bodyPr/>
          <a:lstStyle/>
          <a:p>
            <a:endParaRPr lang="ja-JP" altLang="en-US"/>
          </a:p>
        </p:txBody>
      </p:sp>
      <p:sp>
        <p:nvSpPr>
          <p:cNvPr id="10" name="Text 8"/>
          <p:cNvSpPr/>
          <p:nvPr/>
        </p:nvSpPr>
        <p:spPr>
          <a:xfrm>
            <a:off x="10004465" y="2868573"/>
            <a:ext cx="3388995" cy="502444"/>
          </a:xfrm>
          <a:prstGeom prst="rect">
            <a:avLst/>
          </a:prstGeom>
          <a:noFill/>
          <a:ln/>
        </p:spPr>
        <p:txBody>
          <a:bodyPr wrap="none" lIns="0" tIns="0" rIns="0" bIns="0" rtlCol="0" anchor="t"/>
          <a:lstStyle/>
          <a:p>
            <a:pPr marL="0" indent="0" algn="l">
              <a:lnSpc>
                <a:spcPts val="3950"/>
              </a:lnSpc>
              <a:buNone/>
            </a:pPr>
            <a:r>
              <a:rPr lang="en-US" sz="3600" b="1" dirty="0">
                <a:solidFill>
                  <a:srgbClr val="FF0000"/>
                </a:solidFill>
                <a:latin typeface="Inter Medium" pitchFamily="34" charset="0"/>
                <a:ea typeface="Inter Medium" pitchFamily="34" charset="-122"/>
                <a:cs typeface="Inter Medium" pitchFamily="34" charset="-120"/>
              </a:rPr>
              <a:t>社会的側面</a:t>
            </a:r>
            <a:endParaRPr lang="en-US" sz="3600" b="1" dirty="0">
              <a:solidFill>
                <a:srgbClr val="FF0000"/>
              </a:solidFill>
            </a:endParaRPr>
          </a:p>
        </p:txBody>
      </p:sp>
      <p:sp>
        <p:nvSpPr>
          <p:cNvPr id="11" name="Text 9"/>
          <p:cNvSpPr/>
          <p:nvPr/>
        </p:nvSpPr>
        <p:spPr>
          <a:xfrm>
            <a:off x="10004465" y="3563898"/>
            <a:ext cx="3388995" cy="1543407"/>
          </a:xfrm>
          <a:prstGeom prst="rect">
            <a:avLst/>
          </a:prstGeom>
          <a:noFill/>
          <a:ln/>
        </p:spPr>
        <p:txBody>
          <a:bodyPr wrap="square" lIns="0" tIns="0" rIns="0" bIns="0" rtlCol="0" anchor="t"/>
          <a:lstStyle/>
          <a:p>
            <a:pPr marL="0" indent="0" algn="l">
              <a:lnSpc>
                <a:spcPts val="4050"/>
              </a:lnSpc>
              <a:buNone/>
            </a:pPr>
            <a:r>
              <a:rPr lang="en-US" sz="3200" dirty="0">
                <a:solidFill>
                  <a:srgbClr val="030303"/>
                </a:solidFill>
                <a:latin typeface="IBM Plex Sans Medium" pitchFamily="34" charset="0"/>
                <a:ea typeface="IBM Plex Sans Medium" pitchFamily="34" charset="-122"/>
                <a:cs typeface="IBM Plex Sans Medium" pitchFamily="34" charset="-120"/>
              </a:rPr>
              <a:t>食事の習慣や文化背景への理解、孤食の防止など</a:t>
            </a:r>
            <a:endParaRPr lang="en-US" sz="3200" dirty="0"/>
          </a:p>
        </p:txBody>
      </p:sp>
      <p:sp>
        <p:nvSpPr>
          <p:cNvPr id="12" name="Text 10"/>
          <p:cNvSpPr/>
          <p:nvPr/>
        </p:nvSpPr>
        <p:spPr>
          <a:xfrm>
            <a:off x="900232" y="5805726"/>
            <a:ext cx="12829937" cy="1543407"/>
          </a:xfrm>
          <a:prstGeom prst="rect">
            <a:avLst/>
          </a:prstGeom>
          <a:noFill/>
          <a:ln/>
        </p:spPr>
        <p:txBody>
          <a:bodyPr wrap="square" lIns="0" tIns="0" rIns="0" bIns="0" rtlCol="0" anchor="t"/>
          <a:lstStyle/>
          <a:p>
            <a:pPr marL="0" indent="0" algn="l">
              <a:lnSpc>
                <a:spcPts val="4050"/>
              </a:lnSpc>
              <a:buNone/>
            </a:pPr>
            <a:r>
              <a:rPr lang="en-US" sz="2500" dirty="0">
                <a:solidFill>
                  <a:srgbClr val="030303"/>
                </a:solidFill>
                <a:latin typeface="IBM Plex Sans Medium" pitchFamily="34" charset="0"/>
                <a:ea typeface="IBM Plex Sans Medium" pitchFamily="34" charset="-122"/>
                <a:cs typeface="IBM Plex Sans Medium" pitchFamily="34" charset="-120"/>
              </a:rPr>
              <a:t>食事援助は、「食べること」を通じて対象者の生活全体を支える重要な看護行為です。援助を行う際には、単なる作業としてではなく、「その人らしさ」を大切にした支援を心がける必要があります。</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944285" y="927854"/>
            <a:ext cx="9272707" cy="1053822"/>
          </a:xfrm>
          <a:prstGeom prst="rect">
            <a:avLst/>
          </a:prstGeom>
          <a:noFill/>
          <a:ln/>
        </p:spPr>
        <p:txBody>
          <a:bodyPr wrap="none" lIns="0" tIns="0" rIns="0" bIns="0" rtlCol="0" anchor="t"/>
          <a:lstStyle/>
          <a:p>
            <a:pPr marL="0" indent="0" algn="l">
              <a:lnSpc>
                <a:spcPts val="8250"/>
              </a:lnSpc>
              <a:buNone/>
            </a:pPr>
            <a:r>
              <a:rPr lang="en-US" sz="6600" dirty="0">
                <a:solidFill>
                  <a:srgbClr val="1B1B27"/>
                </a:solidFill>
                <a:latin typeface="Inter Medium" pitchFamily="34" charset="0"/>
                <a:ea typeface="Inter Medium" pitchFamily="34" charset="-122"/>
                <a:cs typeface="Inter Medium" pitchFamily="34" charset="-120"/>
              </a:rPr>
              <a:t>まとめ：食事援助の基本</a:t>
            </a:r>
            <a:endParaRPr lang="en-US" sz="6600" dirty="0"/>
          </a:p>
        </p:txBody>
      </p:sp>
      <p:sp>
        <p:nvSpPr>
          <p:cNvPr id="3" name="Shape 1"/>
          <p:cNvSpPr/>
          <p:nvPr/>
        </p:nvSpPr>
        <p:spPr>
          <a:xfrm>
            <a:off x="944285" y="2835235"/>
            <a:ext cx="168593" cy="168593"/>
          </a:xfrm>
          <a:prstGeom prst="roundRect">
            <a:avLst>
              <a:gd name="adj" fmla="val 271186"/>
            </a:avLst>
          </a:prstGeom>
          <a:solidFill>
            <a:srgbClr val="030303"/>
          </a:solidFill>
          <a:ln/>
        </p:spPr>
        <p:txBody>
          <a:bodyPr/>
          <a:lstStyle/>
          <a:p>
            <a:endParaRPr lang="ja-JP" altLang="en-US"/>
          </a:p>
        </p:txBody>
      </p:sp>
      <p:sp>
        <p:nvSpPr>
          <p:cNvPr id="4" name="Text 2"/>
          <p:cNvSpPr/>
          <p:nvPr/>
        </p:nvSpPr>
        <p:spPr>
          <a:xfrm>
            <a:off x="1450062" y="2656165"/>
            <a:ext cx="3460433" cy="526971"/>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Inter Medium" pitchFamily="34" charset="0"/>
                <a:ea typeface="Inter Medium" pitchFamily="34" charset="-122"/>
                <a:cs typeface="Inter Medium" pitchFamily="34" charset="-120"/>
              </a:rPr>
              <a:t>安全</a:t>
            </a:r>
            <a:endParaRPr lang="en-US" sz="3300" dirty="0"/>
          </a:p>
        </p:txBody>
      </p:sp>
      <p:sp>
        <p:nvSpPr>
          <p:cNvPr id="5" name="Shape 3"/>
          <p:cNvSpPr/>
          <p:nvPr/>
        </p:nvSpPr>
        <p:spPr>
          <a:xfrm>
            <a:off x="5331976" y="2835235"/>
            <a:ext cx="168593" cy="168593"/>
          </a:xfrm>
          <a:prstGeom prst="roundRect">
            <a:avLst>
              <a:gd name="adj" fmla="val 271186"/>
            </a:avLst>
          </a:prstGeom>
          <a:solidFill>
            <a:srgbClr val="030303"/>
          </a:solidFill>
          <a:ln/>
        </p:spPr>
        <p:txBody>
          <a:bodyPr/>
          <a:lstStyle/>
          <a:p>
            <a:endParaRPr lang="ja-JP" altLang="en-US"/>
          </a:p>
        </p:txBody>
      </p:sp>
      <p:sp>
        <p:nvSpPr>
          <p:cNvPr id="6" name="Text 4"/>
          <p:cNvSpPr/>
          <p:nvPr/>
        </p:nvSpPr>
        <p:spPr>
          <a:xfrm>
            <a:off x="5837753" y="2656165"/>
            <a:ext cx="3460552" cy="526971"/>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Inter Medium" pitchFamily="34" charset="0"/>
                <a:ea typeface="Inter Medium" pitchFamily="34" charset="-122"/>
                <a:cs typeface="Inter Medium" pitchFamily="34" charset="-120"/>
              </a:rPr>
              <a:t>個別性</a:t>
            </a:r>
            <a:endParaRPr lang="en-US" sz="3300" dirty="0"/>
          </a:p>
        </p:txBody>
      </p:sp>
      <p:sp>
        <p:nvSpPr>
          <p:cNvPr id="7" name="Shape 5"/>
          <p:cNvSpPr/>
          <p:nvPr/>
        </p:nvSpPr>
        <p:spPr>
          <a:xfrm>
            <a:off x="9719786" y="2835235"/>
            <a:ext cx="168593" cy="168593"/>
          </a:xfrm>
          <a:prstGeom prst="roundRect">
            <a:avLst>
              <a:gd name="adj" fmla="val 271186"/>
            </a:avLst>
          </a:prstGeom>
          <a:solidFill>
            <a:srgbClr val="030303"/>
          </a:solidFill>
          <a:ln/>
        </p:spPr>
        <p:txBody>
          <a:bodyPr/>
          <a:lstStyle/>
          <a:p>
            <a:endParaRPr lang="ja-JP" altLang="en-US"/>
          </a:p>
        </p:txBody>
      </p:sp>
      <p:sp>
        <p:nvSpPr>
          <p:cNvPr id="8" name="Text 6"/>
          <p:cNvSpPr/>
          <p:nvPr/>
        </p:nvSpPr>
        <p:spPr>
          <a:xfrm>
            <a:off x="10225564" y="2656165"/>
            <a:ext cx="3460433" cy="526971"/>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Inter Medium" pitchFamily="34" charset="0"/>
                <a:ea typeface="Inter Medium" pitchFamily="34" charset="-122"/>
                <a:cs typeface="Inter Medium" pitchFamily="34" charset="-120"/>
              </a:rPr>
              <a:t>尊厳</a:t>
            </a:r>
            <a:endParaRPr lang="en-US" sz="3300" dirty="0"/>
          </a:p>
        </p:txBody>
      </p:sp>
      <p:sp>
        <p:nvSpPr>
          <p:cNvPr id="9" name="Shape 7"/>
          <p:cNvSpPr/>
          <p:nvPr/>
        </p:nvSpPr>
        <p:spPr>
          <a:xfrm>
            <a:off x="944285" y="4036695"/>
            <a:ext cx="168593" cy="168593"/>
          </a:xfrm>
          <a:prstGeom prst="roundRect">
            <a:avLst>
              <a:gd name="adj" fmla="val 271186"/>
            </a:avLst>
          </a:prstGeom>
          <a:solidFill>
            <a:srgbClr val="030303"/>
          </a:solidFill>
          <a:ln/>
        </p:spPr>
        <p:txBody>
          <a:bodyPr/>
          <a:lstStyle/>
          <a:p>
            <a:endParaRPr lang="ja-JP" altLang="en-US"/>
          </a:p>
        </p:txBody>
      </p:sp>
      <p:sp>
        <p:nvSpPr>
          <p:cNvPr id="10" name="Text 8"/>
          <p:cNvSpPr/>
          <p:nvPr/>
        </p:nvSpPr>
        <p:spPr>
          <a:xfrm>
            <a:off x="1450062" y="3857625"/>
            <a:ext cx="4215527" cy="526971"/>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Inter Medium" pitchFamily="34" charset="0"/>
                <a:ea typeface="Inter Medium" pitchFamily="34" charset="-122"/>
                <a:cs typeface="Inter Medium" pitchFamily="34" charset="-120"/>
              </a:rPr>
              <a:t>QOL向上</a:t>
            </a:r>
            <a:endParaRPr lang="en-US" sz="3300" dirty="0"/>
          </a:p>
        </p:txBody>
      </p:sp>
      <p:sp>
        <p:nvSpPr>
          <p:cNvPr id="11" name="Shape 9"/>
          <p:cNvSpPr/>
          <p:nvPr/>
        </p:nvSpPr>
        <p:spPr>
          <a:xfrm>
            <a:off x="7525822" y="4036695"/>
            <a:ext cx="168593" cy="168593"/>
          </a:xfrm>
          <a:prstGeom prst="roundRect">
            <a:avLst>
              <a:gd name="adj" fmla="val 271186"/>
            </a:avLst>
          </a:prstGeom>
          <a:solidFill>
            <a:srgbClr val="030303"/>
          </a:solidFill>
          <a:ln/>
        </p:spPr>
        <p:txBody>
          <a:bodyPr/>
          <a:lstStyle/>
          <a:p>
            <a:endParaRPr lang="ja-JP" altLang="en-US"/>
          </a:p>
        </p:txBody>
      </p:sp>
      <p:sp>
        <p:nvSpPr>
          <p:cNvPr id="12" name="Text 10"/>
          <p:cNvSpPr/>
          <p:nvPr/>
        </p:nvSpPr>
        <p:spPr>
          <a:xfrm>
            <a:off x="8031599" y="3857625"/>
            <a:ext cx="4215527" cy="526971"/>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Inter Medium" pitchFamily="34" charset="0"/>
                <a:ea typeface="Inter Medium" pitchFamily="34" charset="-122"/>
                <a:cs typeface="Inter Medium" pitchFamily="34" charset="-120"/>
              </a:rPr>
              <a:t>自立支援</a:t>
            </a:r>
            <a:endParaRPr lang="en-US" sz="3300" dirty="0"/>
          </a:p>
        </p:txBody>
      </p:sp>
      <p:sp>
        <p:nvSpPr>
          <p:cNvPr id="13" name="Text 11"/>
          <p:cNvSpPr/>
          <p:nvPr/>
        </p:nvSpPr>
        <p:spPr>
          <a:xfrm>
            <a:off x="944285" y="4763929"/>
            <a:ext cx="12741831" cy="1618774"/>
          </a:xfrm>
          <a:prstGeom prst="rect">
            <a:avLst/>
          </a:prstGeom>
          <a:noFill/>
          <a:ln/>
        </p:spPr>
        <p:txBody>
          <a:bodyPr wrap="square" lIns="0" tIns="0" rIns="0" bIns="0" rtlCol="0" anchor="t"/>
          <a:lstStyle/>
          <a:p>
            <a:pPr marL="0" indent="0" algn="l">
              <a:lnSpc>
                <a:spcPts val="4200"/>
              </a:lnSpc>
              <a:buNone/>
            </a:pPr>
            <a:r>
              <a:rPr lang="en-US" sz="2650" dirty="0">
                <a:solidFill>
                  <a:srgbClr val="030303"/>
                </a:solidFill>
                <a:latin typeface="IBM Plex Sans Medium" pitchFamily="34" charset="0"/>
                <a:ea typeface="IBM Plex Sans Medium" pitchFamily="34" charset="-122"/>
                <a:cs typeface="IBM Plex Sans Medium" pitchFamily="34" charset="-120"/>
              </a:rPr>
              <a:t>食事援助は、単なる食事の提供ではなく、対象者の尊厳を守りながら生活の一部を支える重要な看護援助です。知識と観察力を持って、安全かつ丁寧な援助を実践することが求められます。</a:t>
            </a:r>
            <a:endParaRPr lang="en-US" sz="2650" dirty="0"/>
          </a:p>
        </p:txBody>
      </p:sp>
      <p:sp>
        <p:nvSpPr>
          <p:cNvPr id="14" name="Text 12"/>
          <p:cNvSpPr/>
          <p:nvPr/>
        </p:nvSpPr>
        <p:spPr>
          <a:xfrm>
            <a:off x="944285" y="6762036"/>
            <a:ext cx="12741831" cy="539591"/>
          </a:xfrm>
          <a:prstGeom prst="rect">
            <a:avLst/>
          </a:prstGeom>
          <a:noFill/>
          <a:ln/>
        </p:spPr>
        <p:txBody>
          <a:bodyPr wrap="none" lIns="0" tIns="0" rIns="0" bIns="0" rtlCol="0" anchor="t"/>
          <a:lstStyle/>
          <a:p>
            <a:pPr marL="0" indent="0" algn="l">
              <a:lnSpc>
                <a:spcPts val="4200"/>
              </a:lnSpc>
              <a:buNone/>
            </a:pPr>
            <a:r>
              <a:rPr lang="en-US" sz="2650" dirty="0">
                <a:solidFill>
                  <a:srgbClr val="030303"/>
                </a:solidFill>
                <a:latin typeface="IBM Plex Sans Medium" pitchFamily="34" charset="0"/>
                <a:ea typeface="IBM Plex Sans Medium" pitchFamily="34" charset="-122"/>
                <a:cs typeface="IBM Plex Sans Medium" pitchFamily="34" charset="-120"/>
              </a:rPr>
              <a:t>次回は「食事援助の実践技術」について、より具体的な方法を学びます。</a:t>
            </a:r>
            <a:endParaRPr lang="en-US" sz="2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65810" y="983933"/>
            <a:ext cx="6837759" cy="854631"/>
          </a:xfrm>
          <a:prstGeom prst="rect">
            <a:avLst/>
          </a:prstGeom>
          <a:noFill/>
          <a:ln/>
        </p:spPr>
        <p:txBody>
          <a:bodyPr wrap="none" lIns="0" tIns="0" rIns="0" bIns="0" rtlCol="0" anchor="t"/>
          <a:lstStyle/>
          <a:p>
            <a:pPr marL="0" indent="0" algn="l">
              <a:lnSpc>
                <a:spcPts val="6700"/>
              </a:lnSpc>
              <a:buNone/>
            </a:pPr>
            <a:r>
              <a:rPr lang="en-US" sz="5350" dirty="0">
                <a:solidFill>
                  <a:srgbClr val="1B1B27"/>
                </a:solidFill>
                <a:latin typeface="Inter Medium" pitchFamily="34" charset="0"/>
                <a:ea typeface="Inter Medium" pitchFamily="34" charset="-122"/>
                <a:cs typeface="Inter Medium" pitchFamily="34" charset="-120"/>
              </a:rPr>
              <a:t>食事援助の目的</a:t>
            </a:r>
            <a:endParaRPr lang="en-US" sz="5350" dirty="0"/>
          </a:p>
        </p:txBody>
      </p:sp>
      <p:sp>
        <p:nvSpPr>
          <p:cNvPr id="3" name="Shape 1"/>
          <p:cNvSpPr/>
          <p:nvPr/>
        </p:nvSpPr>
        <p:spPr>
          <a:xfrm>
            <a:off x="765810" y="2385535"/>
            <a:ext cx="6557908" cy="2683297"/>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69777" y="2689503"/>
            <a:ext cx="3418880" cy="427434"/>
          </a:xfrm>
          <a:prstGeom prst="rect">
            <a:avLst/>
          </a:prstGeom>
          <a:noFill/>
          <a:ln/>
        </p:spPr>
        <p:txBody>
          <a:bodyPr wrap="none" lIns="0" tIns="0" rIns="0" bIns="0" rtlCol="0" anchor="t"/>
          <a:lstStyle/>
          <a:p>
            <a:pPr marL="0" indent="0" algn="l">
              <a:lnSpc>
                <a:spcPts val="3350"/>
              </a:lnSpc>
              <a:buNone/>
            </a:pPr>
            <a:r>
              <a:rPr lang="en-US" sz="3200" b="1" dirty="0">
                <a:solidFill>
                  <a:srgbClr val="FF0000"/>
                </a:solidFill>
                <a:latin typeface="Inter Medium" pitchFamily="34" charset="0"/>
                <a:ea typeface="Inter Medium" pitchFamily="34" charset="-122"/>
                <a:cs typeface="Inter Medium" pitchFamily="34" charset="-120"/>
              </a:rPr>
              <a:t>栄養状態の維持・改善</a:t>
            </a:r>
            <a:endParaRPr lang="en-US" sz="3200" b="1" dirty="0">
              <a:solidFill>
                <a:srgbClr val="FF0000"/>
              </a:solidFill>
            </a:endParaRPr>
          </a:p>
        </p:txBody>
      </p:sp>
      <p:sp>
        <p:nvSpPr>
          <p:cNvPr id="5" name="Text 3"/>
          <p:cNvSpPr/>
          <p:nvPr/>
        </p:nvSpPr>
        <p:spPr>
          <a:xfrm>
            <a:off x="1069777" y="3281005"/>
            <a:ext cx="5804654" cy="87510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低栄養リスクのある対象者に対して、必要な栄養が摂取できるように援助します。</a:t>
            </a:r>
            <a:endParaRPr lang="en-US" sz="2800" dirty="0"/>
          </a:p>
        </p:txBody>
      </p:sp>
      <p:sp>
        <p:nvSpPr>
          <p:cNvPr id="6" name="Shape 4"/>
          <p:cNvSpPr/>
          <p:nvPr/>
        </p:nvSpPr>
        <p:spPr>
          <a:xfrm>
            <a:off x="7451884" y="2385535"/>
            <a:ext cx="6558030" cy="2683297"/>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7755850" y="2689503"/>
            <a:ext cx="3418880" cy="427434"/>
          </a:xfrm>
          <a:prstGeom prst="rect">
            <a:avLst/>
          </a:prstGeom>
          <a:noFill/>
          <a:ln/>
        </p:spPr>
        <p:txBody>
          <a:bodyPr wrap="none" lIns="0" tIns="0" rIns="0" bIns="0" rtlCol="0" anchor="t"/>
          <a:lstStyle/>
          <a:p>
            <a:pPr marL="0" indent="0" algn="l">
              <a:lnSpc>
                <a:spcPts val="3350"/>
              </a:lnSpc>
              <a:buNone/>
            </a:pPr>
            <a:r>
              <a:rPr lang="en-US" sz="3200" b="1" dirty="0">
                <a:solidFill>
                  <a:srgbClr val="FF0000"/>
                </a:solidFill>
                <a:latin typeface="Inter Medium" pitchFamily="34" charset="0"/>
                <a:ea typeface="Inter Medium" pitchFamily="34" charset="-122"/>
                <a:cs typeface="Inter Medium" pitchFamily="34" charset="-120"/>
              </a:rPr>
              <a:t>自立支援</a:t>
            </a:r>
            <a:endParaRPr lang="en-US" sz="3200" b="1" dirty="0">
              <a:solidFill>
                <a:srgbClr val="FF0000"/>
              </a:solidFill>
            </a:endParaRPr>
          </a:p>
        </p:txBody>
      </p:sp>
      <p:sp>
        <p:nvSpPr>
          <p:cNvPr id="8" name="Text 6"/>
          <p:cNvSpPr/>
          <p:nvPr/>
        </p:nvSpPr>
        <p:spPr>
          <a:xfrm>
            <a:off x="7755850" y="3281005"/>
            <a:ext cx="5804773" cy="1312664"/>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手の可動域が狭い高齢者に対し、自分で食べられる工夫（スプーンの角度、食器の工夫）を行います。</a:t>
            </a:r>
            <a:endParaRPr lang="en-US" sz="2800" dirty="0"/>
          </a:p>
        </p:txBody>
      </p:sp>
      <p:sp>
        <p:nvSpPr>
          <p:cNvPr id="9" name="Shape 7"/>
          <p:cNvSpPr/>
          <p:nvPr/>
        </p:nvSpPr>
        <p:spPr>
          <a:xfrm>
            <a:off x="765810" y="5171123"/>
            <a:ext cx="6557908" cy="2444523"/>
          </a:xfrm>
          <a:prstGeom prst="roundRect">
            <a:avLst>
              <a:gd name="adj" fmla="val 5537"/>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1069777" y="5475089"/>
            <a:ext cx="3794522" cy="427434"/>
          </a:xfrm>
          <a:prstGeom prst="rect">
            <a:avLst/>
          </a:prstGeom>
          <a:noFill/>
          <a:ln/>
        </p:spPr>
        <p:txBody>
          <a:bodyPr wrap="none" lIns="0" tIns="0" rIns="0" bIns="0" rtlCol="0" anchor="t"/>
          <a:lstStyle/>
          <a:p>
            <a:pPr marL="0" indent="0" algn="l">
              <a:lnSpc>
                <a:spcPts val="3350"/>
              </a:lnSpc>
              <a:buNone/>
            </a:pPr>
            <a:r>
              <a:rPr lang="en-US" sz="3200" b="1" dirty="0">
                <a:solidFill>
                  <a:srgbClr val="FF0000"/>
                </a:solidFill>
                <a:latin typeface="Inter Medium" pitchFamily="34" charset="0"/>
                <a:ea typeface="Inter Medium" pitchFamily="34" charset="-122"/>
                <a:cs typeface="Inter Medium" pitchFamily="34" charset="-120"/>
              </a:rPr>
              <a:t>生活の質（QOL）の向上</a:t>
            </a:r>
            <a:endParaRPr lang="en-US" sz="3200" b="1" dirty="0">
              <a:solidFill>
                <a:srgbClr val="FF0000"/>
              </a:solidFill>
            </a:endParaRPr>
          </a:p>
        </p:txBody>
      </p:sp>
      <p:sp>
        <p:nvSpPr>
          <p:cNvPr id="11" name="Text 9"/>
          <p:cNvSpPr/>
          <p:nvPr/>
        </p:nvSpPr>
        <p:spPr>
          <a:xfrm>
            <a:off x="1069777" y="6066592"/>
            <a:ext cx="5936198" cy="934747"/>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食べたいものや好みに応じた食事内容を提供し、楽しみや満足感を得られるようにします。</a:t>
            </a:r>
            <a:endParaRPr lang="en-US" sz="2800" dirty="0"/>
          </a:p>
        </p:txBody>
      </p:sp>
      <p:sp>
        <p:nvSpPr>
          <p:cNvPr id="12" name="Shape 10"/>
          <p:cNvSpPr/>
          <p:nvPr/>
        </p:nvSpPr>
        <p:spPr>
          <a:xfrm>
            <a:off x="7451884" y="5171123"/>
            <a:ext cx="6558030" cy="2444523"/>
          </a:xfrm>
          <a:prstGeom prst="roundRect">
            <a:avLst>
              <a:gd name="adj" fmla="val 5537"/>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7755850" y="5475089"/>
            <a:ext cx="4443889" cy="427434"/>
          </a:xfrm>
          <a:prstGeom prst="rect">
            <a:avLst/>
          </a:prstGeom>
          <a:noFill/>
          <a:ln/>
        </p:spPr>
        <p:txBody>
          <a:bodyPr wrap="none" lIns="0" tIns="0" rIns="0" bIns="0" rtlCol="0" anchor="t"/>
          <a:lstStyle/>
          <a:p>
            <a:pPr marL="0" indent="0" algn="l">
              <a:lnSpc>
                <a:spcPts val="3350"/>
              </a:lnSpc>
              <a:buNone/>
            </a:pPr>
            <a:r>
              <a:rPr lang="en-US" sz="3200" b="1" dirty="0">
                <a:solidFill>
                  <a:srgbClr val="FF0000"/>
                </a:solidFill>
                <a:latin typeface="Inter Medium" pitchFamily="34" charset="0"/>
                <a:ea typeface="Inter Medium" pitchFamily="34" charset="-122"/>
                <a:cs typeface="Inter Medium" pitchFamily="34" charset="-120"/>
              </a:rPr>
              <a:t>信頼関係の構築と対象者理解</a:t>
            </a:r>
            <a:endParaRPr lang="en-US" sz="3200" b="1" dirty="0">
              <a:solidFill>
                <a:srgbClr val="FF0000"/>
              </a:solidFill>
            </a:endParaRPr>
          </a:p>
        </p:txBody>
      </p:sp>
      <p:sp>
        <p:nvSpPr>
          <p:cNvPr id="14" name="Text 12"/>
          <p:cNvSpPr/>
          <p:nvPr/>
        </p:nvSpPr>
        <p:spPr>
          <a:xfrm>
            <a:off x="7755850" y="6066592"/>
            <a:ext cx="5804773" cy="87510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食事中の会話や反応から、体調や気分の変化を察知し、ケアの方針に活かします。</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83920" y="1170384"/>
            <a:ext cx="10259020" cy="986552"/>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食事援助に必要な基本的知識</a:t>
            </a:r>
            <a:endParaRPr lang="en-US" sz="6200" dirty="0"/>
          </a:p>
        </p:txBody>
      </p:sp>
      <p:sp>
        <p:nvSpPr>
          <p:cNvPr id="3" name="Text 1"/>
          <p:cNvSpPr/>
          <p:nvPr/>
        </p:nvSpPr>
        <p:spPr>
          <a:xfrm>
            <a:off x="883920" y="2510672"/>
            <a:ext cx="12862560" cy="1010364"/>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食事援助を行う上で、対象者の状態や背景に合わせた適切な対応を行うための基礎知識が必要です。以下の3つの観点から理解を深めましょう。</a:t>
            </a:r>
            <a:endParaRPr lang="en-US" sz="2800" dirty="0"/>
          </a:p>
        </p:txBody>
      </p:sp>
      <p:sp>
        <p:nvSpPr>
          <p:cNvPr id="4" name="Shape 2"/>
          <p:cNvSpPr/>
          <p:nvPr/>
        </p:nvSpPr>
        <p:spPr>
          <a:xfrm>
            <a:off x="883920" y="4153732"/>
            <a:ext cx="4177203" cy="3409661"/>
          </a:xfrm>
          <a:prstGeom prst="roundRect">
            <a:avLst>
              <a:gd name="adj" fmla="val 4564"/>
            </a:avLst>
          </a:prstGeom>
          <a:solidFill>
            <a:srgbClr val="FFFFFF">
              <a:alpha val="95000"/>
            </a:srgbClr>
          </a:solidFill>
          <a:ln w="38100">
            <a:solidFill>
              <a:srgbClr val="CCCCCC"/>
            </a:solidFill>
            <a:prstDash val="solid"/>
          </a:ln>
        </p:spPr>
        <p:txBody>
          <a:bodyPr/>
          <a:lstStyle/>
          <a:p>
            <a:endParaRPr lang="ja-JP" altLang="en-US"/>
          </a:p>
        </p:txBody>
      </p:sp>
      <p:sp>
        <p:nvSpPr>
          <p:cNvPr id="5" name="Text 3"/>
          <p:cNvSpPr/>
          <p:nvPr/>
        </p:nvSpPr>
        <p:spPr>
          <a:xfrm>
            <a:off x="1237655" y="4507468"/>
            <a:ext cx="3369588" cy="493157"/>
          </a:xfrm>
          <a:prstGeom prst="rect">
            <a:avLst/>
          </a:prstGeom>
          <a:noFill/>
          <a:ln/>
        </p:spPr>
        <p:txBody>
          <a:bodyPr wrap="none" lIns="0" tIns="0" rIns="0" bIns="0" rtlCol="0" anchor="t"/>
          <a:lstStyle/>
          <a:p>
            <a:pPr marL="0" indent="0" algn="l">
              <a:lnSpc>
                <a:spcPts val="3850"/>
              </a:lnSpc>
              <a:buNone/>
            </a:pPr>
            <a:r>
              <a:rPr lang="en-US" sz="3100" b="1" dirty="0">
                <a:solidFill>
                  <a:srgbClr val="FF0000"/>
                </a:solidFill>
                <a:latin typeface="Inter Medium" pitchFamily="34" charset="0"/>
                <a:ea typeface="Inter Medium" pitchFamily="34" charset="-122"/>
                <a:cs typeface="Inter Medium" pitchFamily="34" charset="-120"/>
              </a:rPr>
              <a:t>栄養の基本</a:t>
            </a:r>
            <a:endParaRPr lang="en-US" sz="3100" b="1" dirty="0">
              <a:solidFill>
                <a:srgbClr val="FF0000"/>
              </a:solidFill>
            </a:endParaRPr>
          </a:p>
        </p:txBody>
      </p:sp>
      <p:sp>
        <p:nvSpPr>
          <p:cNvPr id="6" name="Text 4"/>
          <p:cNvSpPr/>
          <p:nvPr/>
        </p:nvSpPr>
        <p:spPr>
          <a:xfrm>
            <a:off x="1237655" y="5189934"/>
            <a:ext cx="3369588" cy="1515547"/>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五大栄養素の理解、エネルギー必要量、バランスの取れた食事</a:t>
            </a:r>
            <a:endParaRPr lang="en-US" sz="2800" dirty="0"/>
          </a:p>
        </p:txBody>
      </p:sp>
      <p:sp>
        <p:nvSpPr>
          <p:cNvPr id="7" name="Shape 5"/>
          <p:cNvSpPr/>
          <p:nvPr/>
        </p:nvSpPr>
        <p:spPr>
          <a:xfrm>
            <a:off x="5276612" y="4153732"/>
            <a:ext cx="4177203" cy="3409661"/>
          </a:xfrm>
          <a:prstGeom prst="roundRect">
            <a:avLst>
              <a:gd name="adj" fmla="val 4564"/>
            </a:avLst>
          </a:prstGeom>
          <a:solidFill>
            <a:srgbClr val="FFFFFF">
              <a:alpha val="95000"/>
            </a:srgbClr>
          </a:solidFill>
          <a:ln w="38100">
            <a:solidFill>
              <a:srgbClr val="CCCCCC"/>
            </a:solidFill>
            <a:prstDash val="solid"/>
          </a:ln>
        </p:spPr>
        <p:txBody>
          <a:bodyPr/>
          <a:lstStyle/>
          <a:p>
            <a:endParaRPr lang="ja-JP" altLang="en-US"/>
          </a:p>
        </p:txBody>
      </p:sp>
      <p:sp>
        <p:nvSpPr>
          <p:cNvPr id="8" name="Text 6"/>
          <p:cNvSpPr/>
          <p:nvPr/>
        </p:nvSpPr>
        <p:spPr>
          <a:xfrm>
            <a:off x="5630347" y="4507468"/>
            <a:ext cx="3369588" cy="493157"/>
          </a:xfrm>
          <a:prstGeom prst="rect">
            <a:avLst/>
          </a:prstGeom>
          <a:noFill/>
          <a:ln/>
        </p:spPr>
        <p:txBody>
          <a:bodyPr wrap="none" lIns="0" tIns="0" rIns="0" bIns="0" rtlCol="0" anchor="t"/>
          <a:lstStyle/>
          <a:p>
            <a:pPr marL="0" indent="0" algn="l">
              <a:lnSpc>
                <a:spcPts val="3850"/>
              </a:lnSpc>
              <a:buNone/>
            </a:pPr>
            <a:r>
              <a:rPr lang="en-US" sz="3100" b="1" dirty="0">
                <a:solidFill>
                  <a:srgbClr val="FF0000"/>
                </a:solidFill>
                <a:latin typeface="Inter Medium" pitchFamily="34" charset="0"/>
                <a:ea typeface="Inter Medium" pitchFamily="34" charset="-122"/>
                <a:cs typeface="Inter Medium" pitchFamily="34" charset="-120"/>
              </a:rPr>
              <a:t>食事の形態</a:t>
            </a:r>
            <a:endParaRPr lang="en-US" sz="3100" b="1" dirty="0">
              <a:solidFill>
                <a:srgbClr val="FF0000"/>
              </a:solidFill>
            </a:endParaRPr>
          </a:p>
        </p:txBody>
      </p:sp>
      <p:sp>
        <p:nvSpPr>
          <p:cNvPr id="9" name="Text 7"/>
          <p:cNvSpPr/>
          <p:nvPr/>
        </p:nvSpPr>
        <p:spPr>
          <a:xfrm>
            <a:off x="5630347" y="5189934"/>
            <a:ext cx="3369588" cy="1515547"/>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常食、軟菜食、刻み食、ミキサー食、ペースト食など</a:t>
            </a:r>
            <a:endParaRPr lang="en-US" sz="2800" dirty="0"/>
          </a:p>
        </p:txBody>
      </p:sp>
      <p:sp>
        <p:nvSpPr>
          <p:cNvPr id="10" name="Shape 8"/>
          <p:cNvSpPr/>
          <p:nvPr/>
        </p:nvSpPr>
        <p:spPr>
          <a:xfrm>
            <a:off x="9669303" y="4153732"/>
            <a:ext cx="4177325" cy="3409661"/>
          </a:xfrm>
          <a:prstGeom prst="roundRect">
            <a:avLst>
              <a:gd name="adj" fmla="val 4564"/>
            </a:avLst>
          </a:prstGeom>
          <a:solidFill>
            <a:srgbClr val="FFFFFF">
              <a:alpha val="95000"/>
            </a:srgbClr>
          </a:solidFill>
          <a:ln w="38100">
            <a:solidFill>
              <a:srgbClr val="CCCCCC"/>
            </a:solidFill>
            <a:prstDash val="solid"/>
          </a:ln>
        </p:spPr>
        <p:txBody>
          <a:bodyPr/>
          <a:lstStyle/>
          <a:p>
            <a:endParaRPr lang="ja-JP" altLang="en-US"/>
          </a:p>
        </p:txBody>
      </p:sp>
      <p:sp>
        <p:nvSpPr>
          <p:cNvPr id="11" name="Text 9"/>
          <p:cNvSpPr/>
          <p:nvPr/>
        </p:nvSpPr>
        <p:spPr>
          <a:xfrm>
            <a:off x="10023038" y="4507468"/>
            <a:ext cx="3369707" cy="493157"/>
          </a:xfrm>
          <a:prstGeom prst="rect">
            <a:avLst/>
          </a:prstGeom>
          <a:noFill/>
          <a:ln/>
        </p:spPr>
        <p:txBody>
          <a:bodyPr wrap="none" lIns="0" tIns="0" rIns="0" bIns="0" rtlCol="0" anchor="t"/>
          <a:lstStyle/>
          <a:p>
            <a:pPr marL="0" indent="0" algn="l">
              <a:lnSpc>
                <a:spcPts val="3850"/>
              </a:lnSpc>
              <a:buNone/>
            </a:pPr>
            <a:r>
              <a:rPr lang="en-US" sz="3100" b="1" dirty="0">
                <a:solidFill>
                  <a:srgbClr val="FF0000"/>
                </a:solidFill>
                <a:latin typeface="Inter Medium" pitchFamily="34" charset="0"/>
                <a:ea typeface="Inter Medium" pitchFamily="34" charset="-122"/>
                <a:cs typeface="Inter Medium" pitchFamily="34" charset="-120"/>
              </a:rPr>
              <a:t>文化的背景の理解</a:t>
            </a:r>
            <a:endParaRPr lang="en-US" sz="3100" b="1" dirty="0">
              <a:solidFill>
                <a:srgbClr val="FF0000"/>
              </a:solidFill>
            </a:endParaRPr>
          </a:p>
        </p:txBody>
      </p:sp>
      <p:sp>
        <p:nvSpPr>
          <p:cNvPr id="12" name="Text 10"/>
          <p:cNvSpPr/>
          <p:nvPr/>
        </p:nvSpPr>
        <p:spPr>
          <a:xfrm>
            <a:off x="10023038" y="5189934"/>
            <a:ext cx="3369707" cy="1515547"/>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宗教的制限、家庭の食習慣や嗜好、文化的・個人的価値観の尊重</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35568" y="722352"/>
            <a:ext cx="7224355" cy="820936"/>
          </a:xfrm>
          <a:prstGeom prst="rect">
            <a:avLst/>
          </a:prstGeom>
          <a:noFill/>
          <a:ln/>
        </p:spPr>
        <p:txBody>
          <a:bodyPr wrap="none" lIns="0" tIns="0" rIns="0" bIns="0" rtlCol="0" anchor="t"/>
          <a:lstStyle/>
          <a:p>
            <a:pPr marL="0" indent="0" algn="l">
              <a:lnSpc>
                <a:spcPts val="6450"/>
              </a:lnSpc>
              <a:buNone/>
            </a:pPr>
            <a:r>
              <a:rPr lang="en-US" sz="5150" dirty="0">
                <a:solidFill>
                  <a:srgbClr val="1B1B27"/>
                </a:solidFill>
                <a:latin typeface="Inter Medium" pitchFamily="34" charset="0"/>
                <a:ea typeface="Inter Medium" pitchFamily="34" charset="-122"/>
                <a:cs typeface="Inter Medium" pitchFamily="34" charset="-120"/>
              </a:rPr>
              <a:t>栄養の基本：五大栄養素</a:t>
            </a:r>
            <a:endParaRPr lang="en-US" sz="5150" dirty="0"/>
          </a:p>
        </p:txBody>
      </p:sp>
      <p:sp>
        <p:nvSpPr>
          <p:cNvPr id="3" name="Shape 1"/>
          <p:cNvSpPr/>
          <p:nvPr/>
        </p:nvSpPr>
        <p:spPr>
          <a:xfrm>
            <a:off x="735568" y="2068592"/>
            <a:ext cx="4211241" cy="2992398"/>
          </a:xfrm>
          <a:prstGeom prst="roundRect">
            <a:avLst>
              <a:gd name="adj" fmla="val 3687"/>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28700" y="2361724"/>
            <a:ext cx="3283744" cy="410408"/>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たんぱく質</a:t>
            </a:r>
            <a:endParaRPr lang="en-US" sz="3200" b="1" dirty="0">
              <a:solidFill>
                <a:srgbClr val="FF0000"/>
              </a:solidFill>
            </a:endParaRPr>
          </a:p>
        </p:txBody>
      </p:sp>
      <p:sp>
        <p:nvSpPr>
          <p:cNvPr id="5" name="Text 3"/>
          <p:cNvSpPr/>
          <p:nvPr/>
        </p:nvSpPr>
        <p:spPr>
          <a:xfrm>
            <a:off x="1028700" y="2929652"/>
            <a:ext cx="3624977" cy="840343"/>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筋肉・臓器・酵素の材料になります</a:t>
            </a:r>
            <a:endParaRPr lang="en-US" sz="2800" dirty="0"/>
          </a:p>
        </p:txBody>
      </p:sp>
      <p:sp>
        <p:nvSpPr>
          <p:cNvPr id="6" name="Text 4"/>
          <p:cNvSpPr/>
          <p:nvPr/>
        </p:nvSpPr>
        <p:spPr>
          <a:xfrm>
            <a:off x="1028700" y="3927515"/>
            <a:ext cx="3624977" cy="840343"/>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肉、魚、卵、大豆製品などに含まれます</a:t>
            </a:r>
            <a:endParaRPr lang="en-US" sz="2800" dirty="0"/>
          </a:p>
        </p:txBody>
      </p:sp>
      <p:sp>
        <p:nvSpPr>
          <p:cNvPr id="7" name="Shape 5"/>
          <p:cNvSpPr/>
          <p:nvPr/>
        </p:nvSpPr>
        <p:spPr>
          <a:xfrm>
            <a:off x="5209461" y="2068592"/>
            <a:ext cx="4211360" cy="2992398"/>
          </a:xfrm>
          <a:prstGeom prst="roundRect">
            <a:avLst>
              <a:gd name="adj" fmla="val 3687"/>
            </a:avLst>
          </a:prstGeom>
          <a:solidFill>
            <a:srgbClr val="FFFFFF">
              <a:alpha val="95000"/>
            </a:srgbClr>
          </a:solidFill>
          <a:ln w="30480">
            <a:solidFill>
              <a:srgbClr val="CCCCCC"/>
            </a:solidFill>
            <a:prstDash val="solid"/>
          </a:ln>
        </p:spPr>
        <p:txBody>
          <a:bodyPr/>
          <a:lstStyle/>
          <a:p>
            <a:endParaRPr lang="ja-JP" altLang="en-US"/>
          </a:p>
        </p:txBody>
      </p:sp>
      <p:sp>
        <p:nvSpPr>
          <p:cNvPr id="8" name="Text 6"/>
          <p:cNvSpPr/>
          <p:nvPr/>
        </p:nvSpPr>
        <p:spPr>
          <a:xfrm>
            <a:off x="5502593" y="2361724"/>
            <a:ext cx="3283744" cy="410408"/>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脂質</a:t>
            </a:r>
            <a:endParaRPr lang="en-US" sz="3200" b="1" dirty="0">
              <a:solidFill>
                <a:srgbClr val="FF0000"/>
              </a:solidFill>
            </a:endParaRPr>
          </a:p>
        </p:txBody>
      </p:sp>
      <p:sp>
        <p:nvSpPr>
          <p:cNvPr id="9" name="Text 7"/>
          <p:cNvSpPr/>
          <p:nvPr/>
        </p:nvSpPr>
        <p:spPr>
          <a:xfrm>
            <a:off x="5502593" y="2929652"/>
            <a:ext cx="3625096" cy="840343"/>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エネルギー源、細胞膜の構成成分です</a:t>
            </a:r>
            <a:endParaRPr lang="en-US" sz="2800" dirty="0"/>
          </a:p>
        </p:txBody>
      </p:sp>
      <p:sp>
        <p:nvSpPr>
          <p:cNvPr id="10" name="Text 8"/>
          <p:cNvSpPr/>
          <p:nvPr/>
        </p:nvSpPr>
        <p:spPr>
          <a:xfrm>
            <a:off x="5502593" y="3927515"/>
            <a:ext cx="3625096" cy="840343"/>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油、バター、ナッツ類などに含まれます</a:t>
            </a:r>
            <a:endParaRPr lang="en-US" sz="2800" dirty="0"/>
          </a:p>
        </p:txBody>
      </p:sp>
      <p:sp>
        <p:nvSpPr>
          <p:cNvPr id="11" name="Shape 9"/>
          <p:cNvSpPr/>
          <p:nvPr/>
        </p:nvSpPr>
        <p:spPr>
          <a:xfrm>
            <a:off x="9683472" y="2068592"/>
            <a:ext cx="4211360" cy="2992398"/>
          </a:xfrm>
          <a:prstGeom prst="roundRect">
            <a:avLst>
              <a:gd name="adj" fmla="val 3687"/>
            </a:avLst>
          </a:prstGeom>
          <a:solidFill>
            <a:srgbClr val="FFFFFF">
              <a:alpha val="95000"/>
            </a:srgbClr>
          </a:solidFill>
          <a:ln w="30480">
            <a:solidFill>
              <a:srgbClr val="CCCCCC"/>
            </a:solidFill>
            <a:prstDash val="solid"/>
          </a:ln>
        </p:spPr>
        <p:txBody>
          <a:bodyPr/>
          <a:lstStyle/>
          <a:p>
            <a:endParaRPr lang="ja-JP" altLang="en-US"/>
          </a:p>
        </p:txBody>
      </p:sp>
      <p:sp>
        <p:nvSpPr>
          <p:cNvPr id="12" name="Text 10"/>
          <p:cNvSpPr/>
          <p:nvPr/>
        </p:nvSpPr>
        <p:spPr>
          <a:xfrm>
            <a:off x="9976604" y="2361724"/>
            <a:ext cx="3283744" cy="410408"/>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炭水化物</a:t>
            </a:r>
            <a:endParaRPr lang="en-US" sz="3200" b="1" dirty="0">
              <a:solidFill>
                <a:srgbClr val="FF0000"/>
              </a:solidFill>
            </a:endParaRPr>
          </a:p>
        </p:txBody>
      </p:sp>
      <p:sp>
        <p:nvSpPr>
          <p:cNvPr id="13" name="Text 11"/>
          <p:cNvSpPr/>
          <p:nvPr/>
        </p:nvSpPr>
        <p:spPr>
          <a:xfrm>
            <a:off x="9976604" y="2929652"/>
            <a:ext cx="3625096" cy="420172"/>
          </a:xfrm>
          <a:prstGeom prst="rect">
            <a:avLst/>
          </a:prstGeom>
          <a:noFill/>
          <a:ln/>
        </p:spPr>
        <p:txBody>
          <a:bodyPr wrap="non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主なエネルギー源です</a:t>
            </a:r>
            <a:endParaRPr lang="en-US" sz="2800" dirty="0"/>
          </a:p>
        </p:txBody>
      </p:sp>
      <p:sp>
        <p:nvSpPr>
          <p:cNvPr id="14" name="Text 12"/>
          <p:cNvSpPr/>
          <p:nvPr/>
        </p:nvSpPr>
        <p:spPr>
          <a:xfrm>
            <a:off x="9976604" y="3507343"/>
            <a:ext cx="3625096" cy="840343"/>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ごはん、パン、麺類、芋類などに含まれます</a:t>
            </a:r>
            <a:endParaRPr lang="en-US" sz="2800" dirty="0"/>
          </a:p>
        </p:txBody>
      </p:sp>
      <p:sp>
        <p:nvSpPr>
          <p:cNvPr id="15" name="Shape 13"/>
          <p:cNvSpPr/>
          <p:nvPr/>
        </p:nvSpPr>
        <p:spPr>
          <a:xfrm>
            <a:off x="735568" y="5356503"/>
            <a:ext cx="6635234" cy="2152055"/>
          </a:xfrm>
          <a:prstGeom prst="roundRect">
            <a:avLst>
              <a:gd name="adj" fmla="val 5127"/>
            </a:avLst>
          </a:prstGeom>
          <a:solidFill>
            <a:srgbClr val="FFFFFF">
              <a:alpha val="95000"/>
            </a:srgbClr>
          </a:solidFill>
          <a:ln w="30480">
            <a:solidFill>
              <a:srgbClr val="CCCCCC"/>
            </a:solidFill>
            <a:prstDash val="solid"/>
          </a:ln>
        </p:spPr>
        <p:txBody>
          <a:bodyPr/>
          <a:lstStyle/>
          <a:p>
            <a:endParaRPr lang="ja-JP" altLang="en-US"/>
          </a:p>
        </p:txBody>
      </p:sp>
      <p:sp>
        <p:nvSpPr>
          <p:cNvPr id="16" name="Text 14"/>
          <p:cNvSpPr/>
          <p:nvPr/>
        </p:nvSpPr>
        <p:spPr>
          <a:xfrm>
            <a:off x="1028700" y="5649635"/>
            <a:ext cx="3283744" cy="410408"/>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ビタミン</a:t>
            </a:r>
            <a:endParaRPr lang="en-US" sz="3200" b="1" dirty="0">
              <a:solidFill>
                <a:srgbClr val="FF0000"/>
              </a:solidFill>
            </a:endParaRPr>
          </a:p>
        </p:txBody>
      </p:sp>
      <p:sp>
        <p:nvSpPr>
          <p:cNvPr id="17" name="Text 15"/>
          <p:cNvSpPr/>
          <p:nvPr/>
        </p:nvSpPr>
        <p:spPr>
          <a:xfrm>
            <a:off x="1028700" y="6217563"/>
            <a:ext cx="5862042" cy="420172"/>
          </a:xfrm>
          <a:prstGeom prst="rect">
            <a:avLst/>
          </a:prstGeom>
          <a:noFill/>
          <a:ln/>
        </p:spPr>
        <p:txBody>
          <a:bodyPr wrap="non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体の調子を整えます</a:t>
            </a:r>
            <a:endParaRPr lang="en-US" sz="2800" dirty="0"/>
          </a:p>
        </p:txBody>
      </p:sp>
      <p:sp>
        <p:nvSpPr>
          <p:cNvPr id="18" name="Text 16"/>
          <p:cNvSpPr/>
          <p:nvPr/>
        </p:nvSpPr>
        <p:spPr>
          <a:xfrm>
            <a:off x="1028700" y="6795254"/>
            <a:ext cx="5862042" cy="420172"/>
          </a:xfrm>
          <a:prstGeom prst="rect">
            <a:avLst/>
          </a:prstGeom>
          <a:noFill/>
          <a:ln/>
        </p:spPr>
        <p:txBody>
          <a:bodyPr wrap="none" lIns="0" tIns="0" rIns="0" bIns="0" rtlCol="0" anchor="t"/>
          <a:lstStyle/>
          <a:p>
            <a:pPr marL="0" indent="0" algn="l">
              <a:lnSpc>
                <a:spcPts val="3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野菜、果物、きのこ類などに含まれ</a:t>
            </a:r>
            <a:r>
              <a:rPr lang="ja-JP" altLang="en-US" sz="2800" dirty="0">
                <a:solidFill>
                  <a:srgbClr val="030303"/>
                </a:solidFill>
                <a:latin typeface="IBM Plex Sans Medium" pitchFamily="34" charset="0"/>
                <a:ea typeface="IBM Plex Sans Medium" pitchFamily="34" charset="-122"/>
                <a:cs typeface="IBM Plex Sans Medium" pitchFamily="34" charset="-120"/>
              </a:rPr>
              <a:t>る</a:t>
            </a:r>
            <a:endParaRPr lang="en-US" sz="2800" dirty="0"/>
          </a:p>
        </p:txBody>
      </p:sp>
      <p:sp>
        <p:nvSpPr>
          <p:cNvPr id="19" name="Shape 17"/>
          <p:cNvSpPr/>
          <p:nvPr/>
        </p:nvSpPr>
        <p:spPr>
          <a:xfrm>
            <a:off x="7446526" y="5356503"/>
            <a:ext cx="6635234" cy="2152055"/>
          </a:xfrm>
          <a:prstGeom prst="roundRect">
            <a:avLst>
              <a:gd name="adj" fmla="val 5127"/>
            </a:avLst>
          </a:prstGeom>
          <a:solidFill>
            <a:srgbClr val="FFFFFF">
              <a:alpha val="95000"/>
            </a:srgbClr>
          </a:solidFill>
          <a:ln w="30480">
            <a:solidFill>
              <a:srgbClr val="CCCCCC"/>
            </a:solidFill>
            <a:prstDash val="solid"/>
          </a:ln>
        </p:spPr>
        <p:txBody>
          <a:bodyPr/>
          <a:lstStyle/>
          <a:p>
            <a:endParaRPr lang="ja-JP" altLang="en-US"/>
          </a:p>
        </p:txBody>
      </p:sp>
      <p:sp>
        <p:nvSpPr>
          <p:cNvPr id="20" name="Text 18"/>
          <p:cNvSpPr/>
          <p:nvPr/>
        </p:nvSpPr>
        <p:spPr>
          <a:xfrm>
            <a:off x="7739658" y="5649635"/>
            <a:ext cx="3283744" cy="410408"/>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ミネラル</a:t>
            </a:r>
            <a:endParaRPr lang="en-US" sz="3200" b="1" dirty="0">
              <a:solidFill>
                <a:srgbClr val="FF0000"/>
              </a:solidFill>
            </a:endParaRPr>
          </a:p>
        </p:txBody>
      </p:sp>
      <p:sp>
        <p:nvSpPr>
          <p:cNvPr id="21" name="Text 19"/>
          <p:cNvSpPr/>
          <p:nvPr/>
        </p:nvSpPr>
        <p:spPr>
          <a:xfrm>
            <a:off x="7739658" y="6217563"/>
            <a:ext cx="5862042" cy="420172"/>
          </a:xfrm>
          <a:prstGeom prst="rect">
            <a:avLst/>
          </a:prstGeom>
          <a:noFill/>
          <a:ln/>
        </p:spPr>
        <p:txBody>
          <a:bodyPr wrap="none" lIns="0" tIns="0" rIns="0" bIns="0" rtlCol="0" anchor="t"/>
          <a:lstStyle/>
          <a:p>
            <a:pPr marL="0" indent="0" algn="l">
              <a:lnSpc>
                <a:spcPts val="3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骨や血液の材料、酵素の働きを助け</a:t>
            </a:r>
            <a:r>
              <a:rPr lang="ja-JP" altLang="en-US" sz="2800" dirty="0">
                <a:solidFill>
                  <a:srgbClr val="030303"/>
                </a:solidFill>
                <a:latin typeface="IBM Plex Sans Medium" pitchFamily="34" charset="0"/>
                <a:ea typeface="IBM Plex Sans Medium" pitchFamily="34" charset="-122"/>
                <a:cs typeface="IBM Plex Sans Medium" pitchFamily="34" charset="-120"/>
              </a:rPr>
              <a:t>る</a:t>
            </a:r>
            <a:endParaRPr lang="en-US" sz="2800" dirty="0"/>
          </a:p>
        </p:txBody>
      </p:sp>
      <p:sp>
        <p:nvSpPr>
          <p:cNvPr id="22" name="Text 20"/>
          <p:cNvSpPr/>
          <p:nvPr/>
        </p:nvSpPr>
        <p:spPr>
          <a:xfrm>
            <a:off x="7739658" y="6795254"/>
            <a:ext cx="5862042" cy="420172"/>
          </a:xfrm>
          <a:prstGeom prst="rect">
            <a:avLst/>
          </a:prstGeom>
          <a:noFill/>
          <a:ln/>
        </p:spPr>
        <p:txBody>
          <a:bodyPr wrap="none" lIns="0" tIns="0" rIns="0" bIns="0" rtlCol="0" anchor="t"/>
          <a:lstStyle/>
          <a:p>
            <a:pPr marL="0" indent="0" algn="l">
              <a:lnSpc>
                <a:spcPts val="3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牛乳、海藻、魚介類などに含まれ</a:t>
            </a:r>
            <a:r>
              <a:rPr lang="ja-JP" altLang="en-US" sz="2800" dirty="0">
                <a:solidFill>
                  <a:srgbClr val="030303"/>
                </a:solidFill>
                <a:latin typeface="IBM Plex Sans Medium" pitchFamily="34" charset="0"/>
                <a:ea typeface="IBM Plex Sans Medium" pitchFamily="34" charset="-122"/>
                <a:cs typeface="IBM Plex Sans Medium" pitchFamily="34" charset="-120"/>
              </a:rPr>
              <a:t>る</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85706" y="1362670"/>
            <a:ext cx="12635389" cy="988576"/>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栄養の基本：エネルギーとバランス</a:t>
            </a:r>
            <a:endParaRPr lang="en-US" sz="6200" dirty="0"/>
          </a:p>
        </p:txBody>
      </p:sp>
      <p:sp>
        <p:nvSpPr>
          <p:cNvPr id="3" name="Text 1"/>
          <p:cNvSpPr/>
          <p:nvPr/>
        </p:nvSpPr>
        <p:spPr>
          <a:xfrm>
            <a:off x="885706" y="3142059"/>
            <a:ext cx="4745236" cy="593169"/>
          </a:xfrm>
          <a:prstGeom prst="rect">
            <a:avLst/>
          </a:prstGeom>
          <a:noFill/>
          <a:ln/>
        </p:spPr>
        <p:txBody>
          <a:bodyPr wrap="none" lIns="0" tIns="0" rIns="0" bIns="0" rtlCol="0" anchor="t"/>
          <a:lstStyle/>
          <a:p>
            <a:pPr marL="0" indent="0" algn="l">
              <a:lnSpc>
                <a:spcPts val="4650"/>
              </a:lnSpc>
              <a:buNone/>
            </a:pPr>
            <a:r>
              <a:rPr lang="en-US" sz="4000" b="1" dirty="0">
                <a:solidFill>
                  <a:srgbClr val="FF0000"/>
                </a:solidFill>
                <a:latin typeface="Inter Medium" pitchFamily="34" charset="0"/>
                <a:ea typeface="Inter Medium" pitchFamily="34" charset="-122"/>
                <a:cs typeface="Inter Medium" pitchFamily="34" charset="-120"/>
              </a:rPr>
              <a:t>エネルギー必要量</a:t>
            </a:r>
            <a:endParaRPr lang="en-US" sz="4000" b="1" dirty="0">
              <a:solidFill>
                <a:srgbClr val="FF0000"/>
              </a:solidFill>
            </a:endParaRPr>
          </a:p>
        </p:txBody>
      </p:sp>
      <p:sp>
        <p:nvSpPr>
          <p:cNvPr id="4" name="Text 2"/>
          <p:cNvSpPr/>
          <p:nvPr/>
        </p:nvSpPr>
        <p:spPr>
          <a:xfrm>
            <a:off x="885706" y="4051578"/>
            <a:ext cx="6043613" cy="1518404"/>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個人の年齢、性別、身体活動量により異なり、特に高齢者や疾患を持つ対象者は、医師や管理栄養士との連携が重要です。</a:t>
            </a:r>
            <a:endParaRPr lang="en-US" sz="2800" dirty="0"/>
          </a:p>
        </p:txBody>
      </p:sp>
      <p:sp>
        <p:nvSpPr>
          <p:cNvPr id="5" name="Text 3"/>
          <p:cNvSpPr/>
          <p:nvPr/>
        </p:nvSpPr>
        <p:spPr>
          <a:xfrm>
            <a:off x="7708702" y="3142059"/>
            <a:ext cx="4745236" cy="593169"/>
          </a:xfrm>
          <a:prstGeom prst="rect">
            <a:avLst/>
          </a:prstGeom>
          <a:noFill/>
          <a:ln/>
        </p:spPr>
        <p:txBody>
          <a:bodyPr wrap="none" lIns="0" tIns="0" rIns="0" bIns="0" rtlCol="0" anchor="t"/>
          <a:lstStyle/>
          <a:p>
            <a:pPr marL="0" indent="0" algn="l">
              <a:lnSpc>
                <a:spcPts val="4650"/>
              </a:lnSpc>
              <a:buNone/>
            </a:pPr>
            <a:r>
              <a:rPr lang="en-US" sz="4000" b="1" dirty="0">
                <a:solidFill>
                  <a:srgbClr val="FF0000"/>
                </a:solidFill>
                <a:latin typeface="Inter Medium" pitchFamily="34" charset="0"/>
                <a:ea typeface="Inter Medium" pitchFamily="34" charset="-122"/>
                <a:cs typeface="Inter Medium" pitchFamily="34" charset="-120"/>
              </a:rPr>
              <a:t>バランスの取れた食事</a:t>
            </a:r>
            <a:endParaRPr lang="en-US" sz="4000" b="1" dirty="0">
              <a:solidFill>
                <a:srgbClr val="FF0000"/>
              </a:solidFill>
            </a:endParaRPr>
          </a:p>
        </p:txBody>
      </p:sp>
      <p:sp>
        <p:nvSpPr>
          <p:cNvPr id="6" name="Text 4"/>
          <p:cNvSpPr/>
          <p:nvPr/>
        </p:nvSpPr>
        <p:spPr>
          <a:xfrm>
            <a:off x="7708702" y="4051578"/>
            <a:ext cx="6043613" cy="2530673"/>
          </a:xfrm>
          <a:prstGeom prst="rect">
            <a:avLst/>
          </a:prstGeom>
          <a:noFill/>
          <a:ln/>
        </p:spPr>
        <p:txBody>
          <a:bodyPr wrap="square" lIns="0" tIns="0" rIns="0" bIns="0" rtlCol="0" anchor="t"/>
          <a:lstStyle/>
          <a:p>
            <a:pPr marL="0" indent="0" algn="l">
              <a:lnSpc>
                <a:spcPts val="39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健康維持のためには、五大栄養素を適切に摂取し、主食・主菜・副菜を揃え、多様な食材を組み合わせることが重要です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9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これにより、栄養障害や生活習慣病のリスクを防ぎます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79728" y="667941"/>
            <a:ext cx="6069092" cy="758547"/>
          </a:xfrm>
          <a:prstGeom prst="rect">
            <a:avLst/>
          </a:prstGeom>
          <a:noFill/>
          <a:ln/>
        </p:spPr>
        <p:txBody>
          <a:bodyPr wrap="none" lIns="0" tIns="0" rIns="0" bIns="0" rtlCol="0" anchor="t"/>
          <a:lstStyle/>
          <a:p>
            <a:pPr marL="0" indent="0" algn="l">
              <a:lnSpc>
                <a:spcPts val="5950"/>
              </a:lnSpc>
              <a:buNone/>
            </a:pPr>
            <a:r>
              <a:rPr lang="en-US" sz="4750" dirty="0">
                <a:solidFill>
                  <a:srgbClr val="1B1B27"/>
                </a:solidFill>
                <a:latin typeface="Inter Medium" pitchFamily="34" charset="0"/>
                <a:ea typeface="Inter Medium" pitchFamily="34" charset="-122"/>
                <a:cs typeface="Inter Medium" pitchFamily="34" charset="-120"/>
              </a:rPr>
              <a:t>食事の形態</a:t>
            </a:r>
            <a:endParaRPr lang="en-US" sz="4750" dirty="0"/>
          </a:p>
        </p:txBody>
      </p:sp>
      <p:sp>
        <p:nvSpPr>
          <p:cNvPr id="3" name="Text 1"/>
          <p:cNvSpPr/>
          <p:nvPr/>
        </p:nvSpPr>
        <p:spPr>
          <a:xfrm>
            <a:off x="679668" y="1591686"/>
            <a:ext cx="13270944" cy="400133"/>
          </a:xfrm>
          <a:prstGeom prst="rect">
            <a:avLst/>
          </a:prstGeom>
          <a:noFill/>
          <a:ln/>
        </p:spPr>
        <p:txBody>
          <a:bodyPr wrap="none" lIns="0" tIns="0" rIns="0" bIns="0" rtlCol="0" anchor="t"/>
          <a:lstStyle/>
          <a:p>
            <a:pPr marL="0" indent="0" algn="l">
              <a:lnSpc>
                <a:spcPts val="30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対象者の咀嚼・嚥下機能や消化機能に合わせて</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0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適切な食事形態を選択することが重要です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4" name="Shape 2"/>
          <p:cNvSpPr/>
          <p:nvPr/>
        </p:nvSpPr>
        <p:spPr>
          <a:xfrm>
            <a:off x="679728" y="2573298"/>
            <a:ext cx="4261842" cy="2351187"/>
          </a:xfrm>
          <a:prstGeom prst="roundRect">
            <a:avLst>
              <a:gd name="adj" fmla="val 4559"/>
            </a:avLst>
          </a:prstGeom>
          <a:solidFill>
            <a:srgbClr val="FFFFFF">
              <a:alpha val="95000"/>
            </a:srgbClr>
          </a:solidFill>
          <a:ln w="30480">
            <a:solidFill>
              <a:srgbClr val="CCCCCC"/>
            </a:solidFill>
            <a:prstDash val="solid"/>
          </a:ln>
        </p:spPr>
        <p:txBody>
          <a:bodyPr/>
          <a:lstStyle/>
          <a:p>
            <a:endParaRPr lang="ja-JP" altLang="en-US"/>
          </a:p>
        </p:txBody>
      </p:sp>
      <p:sp>
        <p:nvSpPr>
          <p:cNvPr id="5" name="Text 3"/>
          <p:cNvSpPr/>
          <p:nvPr/>
        </p:nvSpPr>
        <p:spPr>
          <a:xfrm>
            <a:off x="952857" y="2846427"/>
            <a:ext cx="3034546" cy="379333"/>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常食</a:t>
            </a:r>
            <a:endParaRPr lang="en-US" sz="3200" b="1" dirty="0">
              <a:solidFill>
                <a:srgbClr val="FF0000"/>
              </a:solidFill>
            </a:endParaRPr>
          </a:p>
        </p:txBody>
      </p:sp>
      <p:sp>
        <p:nvSpPr>
          <p:cNvPr id="6" name="Text 4"/>
          <p:cNvSpPr/>
          <p:nvPr/>
        </p:nvSpPr>
        <p:spPr>
          <a:xfrm>
            <a:off x="952857" y="3371374"/>
            <a:ext cx="3715583" cy="776764"/>
          </a:xfrm>
          <a:prstGeom prst="rect">
            <a:avLst/>
          </a:prstGeom>
          <a:noFill/>
          <a:ln/>
        </p:spPr>
        <p:txBody>
          <a:bodyPr wrap="square" lIns="0" tIns="0" rIns="0" bIns="0" rtlCol="0" anchor="t"/>
          <a:lstStyle/>
          <a:p>
            <a:pPr marL="0" indent="0" algn="l">
              <a:lnSpc>
                <a:spcPts val="3050"/>
              </a:lnSpc>
              <a:buNone/>
            </a:pPr>
            <a:r>
              <a:rPr lang="en-US" sz="2400" dirty="0">
                <a:solidFill>
                  <a:srgbClr val="030303"/>
                </a:solidFill>
                <a:latin typeface="IBM Plex Sans Medium" pitchFamily="34" charset="0"/>
                <a:ea typeface="IBM Plex Sans Medium" pitchFamily="34" charset="-122"/>
                <a:cs typeface="IBM Plex Sans Medium" pitchFamily="34" charset="-120"/>
              </a:rPr>
              <a:t>咀嚼・嚥下に問題のない人向けの一般的な食事です。</a:t>
            </a:r>
            <a:endParaRPr lang="en-US" sz="2400" dirty="0"/>
          </a:p>
        </p:txBody>
      </p:sp>
      <p:sp>
        <p:nvSpPr>
          <p:cNvPr id="7" name="Shape 5"/>
          <p:cNvSpPr/>
          <p:nvPr/>
        </p:nvSpPr>
        <p:spPr>
          <a:xfrm>
            <a:off x="5184219" y="2573298"/>
            <a:ext cx="4261842" cy="2351187"/>
          </a:xfrm>
          <a:prstGeom prst="roundRect">
            <a:avLst>
              <a:gd name="adj" fmla="val 4559"/>
            </a:avLst>
          </a:prstGeom>
          <a:solidFill>
            <a:srgbClr val="FFFFFF">
              <a:alpha val="95000"/>
            </a:srgbClr>
          </a:solidFill>
          <a:ln w="30480">
            <a:solidFill>
              <a:srgbClr val="CCCCCC"/>
            </a:solidFill>
            <a:prstDash val="solid"/>
          </a:ln>
        </p:spPr>
        <p:txBody>
          <a:bodyPr/>
          <a:lstStyle/>
          <a:p>
            <a:endParaRPr lang="ja-JP" altLang="en-US"/>
          </a:p>
        </p:txBody>
      </p:sp>
      <p:sp>
        <p:nvSpPr>
          <p:cNvPr id="8" name="Text 6"/>
          <p:cNvSpPr/>
          <p:nvPr/>
        </p:nvSpPr>
        <p:spPr>
          <a:xfrm>
            <a:off x="5457349" y="2846427"/>
            <a:ext cx="3034546" cy="379333"/>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軟菜食</a:t>
            </a:r>
            <a:endParaRPr lang="en-US" sz="3200" b="1" dirty="0">
              <a:solidFill>
                <a:srgbClr val="FF0000"/>
              </a:solidFill>
            </a:endParaRPr>
          </a:p>
        </p:txBody>
      </p:sp>
      <p:sp>
        <p:nvSpPr>
          <p:cNvPr id="9" name="Text 7"/>
          <p:cNvSpPr/>
          <p:nvPr/>
        </p:nvSpPr>
        <p:spPr>
          <a:xfrm>
            <a:off x="5457349" y="3371374"/>
            <a:ext cx="3715583" cy="1224976"/>
          </a:xfrm>
          <a:prstGeom prst="rect">
            <a:avLst/>
          </a:prstGeom>
          <a:noFill/>
          <a:ln/>
        </p:spPr>
        <p:txBody>
          <a:bodyPr wrap="square" lIns="0" tIns="0" rIns="0" bIns="0" rtlCol="0" anchor="t"/>
          <a:lstStyle/>
          <a:p>
            <a:pPr marL="0" indent="0" algn="l">
              <a:lnSpc>
                <a:spcPts val="30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咀嚼力が低下している高齢者など、歯ぐきでつぶせる程度のやわらかい食事です</a:t>
            </a:r>
            <a:r>
              <a:rPr lang="ja-JP" alt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10" name="Shape 8"/>
          <p:cNvSpPr/>
          <p:nvPr/>
        </p:nvSpPr>
        <p:spPr>
          <a:xfrm>
            <a:off x="9688711" y="2573298"/>
            <a:ext cx="4261961" cy="2351187"/>
          </a:xfrm>
          <a:prstGeom prst="roundRect">
            <a:avLst>
              <a:gd name="adj" fmla="val 4559"/>
            </a:avLst>
          </a:prstGeom>
          <a:solidFill>
            <a:srgbClr val="FFFFFF">
              <a:alpha val="95000"/>
            </a:srgbClr>
          </a:solidFill>
          <a:ln w="30480">
            <a:solidFill>
              <a:srgbClr val="CCCCCC"/>
            </a:solidFill>
            <a:prstDash val="solid"/>
          </a:ln>
        </p:spPr>
        <p:txBody>
          <a:bodyPr/>
          <a:lstStyle/>
          <a:p>
            <a:endParaRPr lang="ja-JP" altLang="en-US"/>
          </a:p>
        </p:txBody>
      </p:sp>
      <p:sp>
        <p:nvSpPr>
          <p:cNvPr id="11" name="Text 9"/>
          <p:cNvSpPr/>
          <p:nvPr/>
        </p:nvSpPr>
        <p:spPr>
          <a:xfrm>
            <a:off x="9961840" y="2846427"/>
            <a:ext cx="3034546" cy="379333"/>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刻み食</a:t>
            </a:r>
            <a:endParaRPr lang="en-US" sz="3200" b="1" dirty="0">
              <a:solidFill>
                <a:srgbClr val="FF0000"/>
              </a:solidFill>
            </a:endParaRPr>
          </a:p>
        </p:txBody>
      </p:sp>
      <p:sp>
        <p:nvSpPr>
          <p:cNvPr id="12" name="Text 10"/>
          <p:cNvSpPr/>
          <p:nvPr/>
        </p:nvSpPr>
        <p:spPr>
          <a:xfrm>
            <a:off x="9961840" y="3371374"/>
            <a:ext cx="3715703" cy="776764"/>
          </a:xfrm>
          <a:prstGeom prst="rect">
            <a:avLst/>
          </a:prstGeom>
          <a:noFill/>
          <a:ln/>
        </p:spPr>
        <p:txBody>
          <a:bodyPr wrap="square" lIns="0" tIns="0" rIns="0" bIns="0" rtlCol="0" anchor="t"/>
          <a:lstStyle/>
          <a:p>
            <a:pPr marL="0" indent="0" algn="l">
              <a:lnSpc>
                <a:spcPts val="3050"/>
              </a:lnSpc>
              <a:buNone/>
            </a:pPr>
            <a:r>
              <a:rPr lang="en-US" sz="2400" dirty="0">
                <a:solidFill>
                  <a:srgbClr val="030303"/>
                </a:solidFill>
                <a:latin typeface="IBM Plex Sans Medium" pitchFamily="34" charset="0"/>
                <a:ea typeface="IBM Plex Sans Medium" pitchFamily="34" charset="-122"/>
                <a:cs typeface="IBM Plex Sans Medium" pitchFamily="34" charset="-120"/>
              </a:rPr>
              <a:t>咀嚼困難な人向けに、食材を細かく刻んだ食事です。</a:t>
            </a:r>
            <a:endParaRPr lang="en-US" sz="2400" dirty="0"/>
          </a:p>
        </p:txBody>
      </p:sp>
      <p:sp>
        <p:nvSpPr>
          <p:cNvPr id="13" name="Shape 11"/>
          <p:cNvSpPr/>
          <p:nvPr/>
        </p:nvSpPr>
        <p:spPr>
          <a:xfrm>
            <a:off x="679728" y="5052297"/>
            <a:ext cx="6514148" cy="2001645"/>
          </a:xfrm>
          <a:prstGeom prst="roundRect">
            <a:avLst>
              <a:gd name="adj" fmla="val 5518"/>
            </a:avLst>
          </a:prstGeom>
          <a:solidFill>
            <a:srgbClr val="FFFFFF">
              <a:alpha val="95000"/>
            </a:srgbClr>
          </a:solidFill>
          <a:ln w="30480">
            <a:solidFill>
              <a:srgbClr val="CCCCCC"/>
            </a:solidFill>
            <a:prstDash val="solid"/>
          </a:ln>
        </p:spPr>
        <p:txBody>
          <a:bodyPr/>
          <a:lstStyle/>
          <a:p>
            <a:endParaRPr lang="ja-JP" altLang="en-US"/>
          </a:p>
        </p:txBody>
      </p:sp>
      <p:sp>
        <p:nvSpPr>
          <p:cNvPr id="14" name="Text 12"/>
          <p:cNvSpPr/>
          <p:nvPr/>
        </p:nvSpPr>
        <p:spPr>
          <a:xfrm>
            <a:off x="952857" y="5325428"/>
            <a:ext cx="3034546" cy="379333"/>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ミキサー食</a:t>
            </a:r>
            <a:endParaRPr lang="en-US" sz="3200" b="1" dirty="0">
              <a:solidFill>
                <a:srgbClr val="FF0000"/>
              </a:solidFill>
            </a:endParaRPr>
          </a:p>
        </p:txBody>
      </p:sp>
      <p:sp>
        <p:nvSpPr>
          <p:cNvPr id="15" name="Text 13"/>
          <p:cNvSpPr/>
          <p:nvPr/>
        </p:nvSpPr>
        <p:spPr>
          <a:xfrm>
            <a:off x="952857" y="5850374"/>
            <a:ext cx="5967889" cy="776764"/>
          </a:xfrm>
          <a:prstGeom prst="rect">
            <a:avLst/>
          </a:prstGeom>
          <a:noFill/>
          <a:ln/>
        </p:spPr>
        <p:txBody>
          <a:bodyPr wrap="square" lIns="0" tIns="0" rIns="0" bIns="0" rtlCol="0" anchor="t"/>
          <a:lstStyle/>
          <a:p>
            <a:pPr marL="0" indent="0" algn="l">
              <a:lnSpc>
                <a:spcPts val="3050"/>
              </a:lnSpc>
              <a:buNone/>
            </a:pPr>
            <a:r>
              <a:rPr lang="en-US" sz="2400" dirty="0">
                <a:solidFill>
                  <a:srgbClr val="030303"/>
                </a:solidFill>
                <a:latin typeface="IBM Plex Sans Medium" pitchFamily="34" charset="0"/>
                <a:ea typeface="IBM Plex Sans Medium" pitchFamily="34" charset="-122"/>
                <a:cs typeface="IBM Plex Sans Medium" pitchFamily="34" charset="-120"/>
              </a:rPr>
              <a:t>嚥下障害のある人向けに、全体をミキサーにかけてなめらかにした食事です。</a:t>
            </a:r>
            <a:endParaRPr lang="en-US" sz="2400" dirty="0"/>
          </a:p>
        </p:txBody>
      </p:sp>
      <p:sp>
        <p:nvSpPr>
          <p:cNvPr id="16" name="Shape 14"/>
          <p:cNvSpPr/>
          <p:nvPr/>
        </p:nvSpPr>
        <p:spPr>
          <a:xfrm>
            <a:off x="7436525" y="5052297"/>
            <a:ext cx="6514148" cy="2001645"/>
          </a:xfrm>
          <a:prstGeom prst="roundRect">
            <a:avLst>
              <a:gd name="adj" fmla="val 5518"/>
            </a:avLst>
          </a:prstGeom>
          <a:solidFill>
            <a:srgbClr val="FFFFFF">
              <a:alpha val="95000"/>
            </a:srgbClr>
          </a:solidFill>
          <a:ln w="30480">
            <a:solidFill>
              <a:srgbClr val="CCCCCC"/>
            </a:solidFill>
            <a:prstDash val="solid"/>
          </a:ln>
        </p:spPr>
        <p:txBody>
          <a:bodyPr/>
          <a:lstStyle/>
          <a:p>
            <a:endParaRPr lang="ja-JP" altLang="en-US"/>
          </a:p>
        </p:txBody>
      </p:sp>
      <p:sp>
        <p:nvSpPr>
          <p:cNvPr id="17" name="Text 15"/>
          <p:cNvSpPr/>
          <p:nvPr/>
        </p:nvSpPr>
        <p:spPr>
          <a:xfrm>
            <a:off x="7709654" y="5325428"/>
            <a:ext cx="3034546" cy="379333"/>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ペースト食</a:t>
            </a:r>
            <a:endParaRPr lang="en-US" sz="3200" b="1" dirty="0">
              <a:solidFill>
                <a:srgbClr val="FF0000"/>
              </a:solidFill>
            </a:endParaRPr>
          </a:p>
        </p:txBody>
      </p:sp>
      <p:sp>
        <p:nvSpPr>
          <p:cNvPr id="18" name="Text 16"/>
          <p:cNvSpPr/>
          <p:nvPr/>
        </p:nvSpPr>
        <p:spPr>
          <a:xfrm>
            <a:off x="7709654" y="5850374"/>
            <a:ext cx="5967889" cy="776764"/>
          </a:xfrm>
          <a:prstGeom prst="rect">
            <a:avLst/>
          </a:prstGeom>
          <a:noFill/>
          <a:ln/>
        </p:spPr>
        <p:txBody>
          <a:bodyPr wrap="square" lIns="0" tIns="0" rIns="0" bIns="0" rtlCol="0" anchor="t"/>
          <a:lstStyle/>
          <a:p>
            <a:pPr marL="0" indent="0" algn="l">
              <a:lnSpc>
                <a:spcPts val="3050"/>
              </a:lnSpc>
              <a:buNone/>
            </a:pPr>
            <a:r>
              <a:rPr lang="en-US" sz="2400" dirty="0">
                <a:solidFill>
                  <a:srgbClr val="030303"/>
                </a:solidFill>
                <a:latin typeface="IBM Plex Sans Medium" pitchFamily="34" charset="0"/>
                <a:ea typeface="IBM Plex Sans Medium" pitchFamily="34" charset="-122"/>
                <a:cs typeface="IBM Plex Sans Medium" pitchFamily="34" charset="-120"/>
              </a:rPr>
              <a:t>重度の嚥下障害がある人や咽頭通過が困難な人向けの、舌でつぶせるほどのなめらかな食事です。</a:t>
            </a:r>
            <a:endParaRPr lang="en-US" sz="2400" dirty="0"/>
          </a:p>
        </p:txBody>
      </p:sp>
      <p:sp>
        <p:nvSpPr>
          <p:cNvPr id="19" name="Text 17"/>
          <p:cNvSpPr/>
          <p:nvPr/>
        </p:nvSpPr>
        <p:spPr>
          <a:xfrm>
            <a:off x="679728" y="7173278"/>
            <a:ext cx="13270944" cy="388382"/>
          </a:xfrm>
          <a:prstGeom prst="rect">
            <a:avLst/>
          </a:prstGeom>
          <a:noFill/>
          <a:ln/>
        </p:spPr>
        <p:txBody>
          <a:bodyPr wrap="none" lIns="0" tIns="0" rIns="0" bIns="0" rtlCol="0" anchor="t"/>
          <a:lstStyle/>
          <a:p>
            <a:pPr marL="0" indent="0" algn="l">
              <a:lnSpc>
                <a:spcPts val="30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食事形態の選択は誤嚥予防と安全性確保に直結するため</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0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慎重に行う必要があります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43677" y="828556"/>
            <a:ext cx="7532965" cy="941546"/>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文化的背景の理解</a:t>
            </a:r>
            <a:endParaRPr lang="en-US" sz="5900" dirty="0"/>
          </a:p>
        </p:txBody>
      </p:sp>
      <p:sp>
        <p:nvSpPr>
          <p:cNvPr id="3" name="Text 1"/>
          <p:cNvSpPr/>
          <p:nvPr/>
        </p:nvSpPr>
        <p:spPr>
          <a:xfrm>
            <a:off x="843677" y="2372678"/>
            <a:ext cx="12943046" cy="964168"/>
          </a:xfrm>
          <a:prstGeom prst="rect">
            <a:avLst/>
          </a:prstGeom>
          <a:noFill/>
          <a:ln/>
        </p:spPr>
        <p:txBody>
          <a:bodyPr wrap="squar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食事は栄養摂取だけでなく、文化や個人の価値観が強く反映されます。援助者は以下の点に配慮が必要です。</a:t>
            </a:r>
            <a:endParaRPr lang="en-US" sz="3200" dirty="0"/>
          </a:p>
        </p:txBody>
      </p:sp>
      <p:sp>
        <p:nvSpPr>
          <p:cNvPr id="4" name="Shape 2"/>
          <p:cNvSpPr/>
          <p:nvPr/>
        </p:nvSpPr>
        <p:spPr>
          <a:xfrm>
            <a:off x="843677" y="3675817"/>
            <a:ext cx="4113490" cy="3729038"/>
          </a:xfrm>
          <a:prstGeom prst="roundRect">
            <a:avLst>
              <a:gd name="adj" fmla="val 3394"/>
            </a:avLst>
          </a:prstGeom>
          <a:solidFill>
            <a:srgbClr val="FFFFFF">
              <a:alpha val="95000"/>
            </a:srgbClr>
          </a:solidFill>
          <a:ln w="38100">
            <a:solidFill>
              <a:srgbClr val="CCCCCC"/>
            </a:solidFill>
            <a:prstDash val="solid"/>
          </a:ln>
        </p:spPr>
        <p:txBody>
          <a:bodyPr/>
          <a:lstStyle/>
          <a:p>
            <a:endParaRPr lang="ja-JP" altLang="en-US"/>
          </a:p>
        </p:txBody>
      </p:sp>
      <p:sp>
        <p:nvSpPr>
          <p:cNvPr id="5" name="Text 3"/>
          <p:cNvSpPr/>
          <p:nvPr/>
        </p:nvSpPr>
        <p:spPr>
          <a:xfrm>
            <a:off x="1183005" y="4015145"/>
            <a:ext cx="3434834" cy="470654"/>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宗教的制限</a:t>
            </a:r>
            <a:endParaRPr lang="en-US" sz="3200" b="1" dirty="0">
              <a:solidFill>
                <a:srgbClr val="FF0000"/>
              </a:solidFill>
            </a:endParaRPr>
          </a:p>
        </p:txBody>
      </p:sp>
      <p:sp>
        <p:nvSpPr>
          <p:cNvPr id="6" name="Text 4"/>
          <p:cNvSpPr/>
          <p:nvPr/>
        </p:nvSpPr>
        <p:spPr>
          <a:xfrm>
            <a:off x="1183005" y="4666536"/>
            <a:ext cx="3434834" cy="1928336"/>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イスラム教の豚肉・アルコール、ヒンドゥー教の牛肉など、宗教的制限を尊重する。</a:t>
            </a:r>
            <a:endParaRPr lang="en-US" sz="2800" dirty="0"/>
          </a:p>
        </p:txBody>
      </p:sp>
      <p:sp>
        <p:nvSpPr>
          <p:cNvPr id="7" name="Shape 5"/>
          <p:cNvSpPr/>
          <p:nvPr/>
        </p:nvSpPr>
        <p:spPr>
          <a:xfrm>
            <a:off x="5258395" y="3675817"/>
            <a:ext cx="4113490" cy="3729038"/>
          </a:xfrm>
          <a:prstGeom prst="roundRect">
            <a:avLst>
              <a:gd name="adj" fmla="val 3394"/>
            </a:avLst>
          </a:prstGeom>
          <a:solidFill>
            <a:srgbClr val="FFFFFF">
              <a:alpha val="95000"/>
            </a:srgbClr>
          </a:solidFill>
          <a:ln w="38100">
            <a:solidFill>
              <a:srgbClr val="CCCCCC"/>
            </a:solidFill>
            <a:prstDash val="solid"/>
          </a:ln>
        </p:spPr>
        <p:txBody>
          <a:bodyPr/>
          <a:lstStyle/>
          <a:p>
            <a:endParaRPr lang="ja-JP" altLang="en-US"/>
          </a:p>
        </p:txBody>
      </p:sp>
      <p:sp>
        <p:nvSpPr>
          <p:cNvPr id="8" name="Text 6"/>
          <p:cNvSpPr/>
          <p:nvPr/>
        </p:nvSpPr>
        <p:spPr>
          <a:xfrm>
            <a:off x="5597723" y="4015145"/>
            <a:ext cx="3434834" cy="470654"/>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家庭の食習慣や嗜好</a:t>
            </a:r>
            <a:endParaRPr lang="en-US" sz="3200" b="1" dirty="0">
              <a:solidFill>
                <a:srgbClr val="FF0000"/>
              </a:solidFill>
            </a:endParaRPr>
          </a:p>
        </p:txBody>
      </p:sp>
      <p:sp>
        <p:nvSpPr>
          <p:cNvPr id="9" name="Text 7"/>
          <p:cNvSpPr/>
          <p:nvPr/>
        </p:nvSpPr>
        <p:spPr>
          <a:xfrm>
            <a:off x="5597723" y="4666536"/>
            <a:ext cx="3434834" cy="1928336"/>
          </a:xfrm>
          <a:prstGeom prst="rect">
            <a:avLst/>
          </a:prstGeom>
          <a:noFill/>
          <a:ln/>
        </p:spPr>
        <p:txBody>
          <a:bodyPr wrap="square" lIns="0" tIns="0" rIns="0" bIns="0" rtlCol="0" anchor="t"/>
          <a:lstStyle/>
          <a:p>
            <a:pPr marL="0" indent="0" algn="l">
              <a:lnSpc>
                <a:spcPts val="37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幼少期からの食習慣や「いつもの味</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7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が安心感に繋がるため、嗜好を尊重する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10" name="Shape 8"/>
          <p:cNvSpPr/>
          <p:nvPr/>
        </p:nvSpPr>
        <p:spPr>
          <a:xfrm>
            <a:off x="9673114" y="3675817"/>
            <a:ext cx="4113609" cy="3729038"/>
          </a:xfrm>
          <a:prstGeom prst="roundRect">
            <a:avLst>
              <a:gd name="adj" fmla="val 3394"/>
            </a:avLst>
          </a:prstGeom>
          <a:solidFill>
            <a:srgbClr val="FFFFFF">
              <a:alpha val="95000"/>
            </a:srgbClr>
          </a:solidFill>
          <a:ln w="38100">
            <a:solidFill>
              <a:srgbClr val="CCCCCC"/>
            </a:solidFill>
            <a:prstDash val="solid"/>
          </a:ln>
        </p:spPr>
        <p:txBody>
          <a:bodyPr/>
          <a:lstStyle/>
          <a:p>
            <a:endParaRPr lang="ja-JP" altLang="en-US"/>
          </a:p>
        </p:txBody>
      </p:sp>
      <p:sp>
        <p:nvSpPr>
          <p:cNvPr id="11" name="Text 9"/>
          <p:cNvSpPr/>
          <p:nvPr/>
        </p:nvSpPr>
        <p:spPr>
          <a:xfrm>
            <a:off x="10012442" y="4015145"/>
            <a:ext cx="3434953" cy="941308"/>
          </a:xfrm>
          <a:prstGeom prst="rect">
            <a:avLst/>
          </a:prstGeom>
          <a:noFill/>
          <a:ln/>
        </p:spPr>
        <p:txBody>
          <a:bodyPr wrap="squar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文化的・個人的価値観の尊重</a:t>
            </a:r>
            <a:endParaRPr lang="en-US" sz="3200" b="1" dirty="0">
              <a:solidFill>
                <a:srgbClr val="FF0000"/>
              </a:solidFill>
            </a:endParaRPr>
          </a:p>
        </p:txBody>
      </p:sp>
      <p:sp>
        <p:nvSpPr>
          <p:cNvPr id="12" name="Text 10"/>
          <p:cNvSpPr/>
          <p:nvPr/>
        </p:nvSpPr>
        <p:spPr>
          <a:xfrm>
            <a:off x="10012442" y="5137190"/>
            <a:ext cx="3434953" cy="1928336"/>
          </a:xfrm>
          <a:prstGeom prst="rect">
            <a:avLst/>
          </a:prstGeom>
          <a:noFill/>
          <a:ln/>
        </p:spPr>
        <p:txBody>
          <a:bodyPr wrap="square" lIns="0" tIns="0" rIns="0" bIns="0" rtlCol="0" anchor="t"/>
          <a:lstStyle/>
          <a:p>
            <a:pPr marL="0" indent="0" algn="l">
              <a:lnSpc>
                <a:spcPts val="37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対象者の文化的・個人的背景に敬意を持ち、無理強いや否定的な言動は避ける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52857" y="936546"/>
            <a:ext cx="8508206"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援助時の観察ポイント</a:t>
            </a:r>
            <a:endParaRPr lang="en-US" sz="6650" dirty="0"/>
          </a:p>
        </p:txBody>
      </p:sp>
      <p:sp>
        <p:nvSpPr>
          <p:cNvPr id="3" name="Text 1"/>
          <p:cNvSpPr/>
          <p:nvPr/>
        </p:nvSpPr>
        <p:spPr>
          <a:xfrm>
            <a:off x="952857" y="2680573"/>
            <a:ext cx="12724686" cy="1088708"/>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食事援助では、援助中・援助後に対象者の状態を注意深く観察し、変化を見逃さないことが重要です。</a:t>
            </a:r>
            <a:endParaRPr lang="en-US" sz="3200" dirty="0"/>
          </a:p>
        </p:txBody>
      </p:sp>
      <p:sp>
        <p:nvSpPr>
          <p:cNvPr id="4" name="Shape 2"/>
          <p:cNvSpPr/>
          <p:nvPr/>
        </p:nvSpPr>
        <p:spPr>
          <a:xfrm>
            <a:off x="952857" y="4152067"/>
            <a:ext cx="4014668" cy="3140988"/>
          </a:xfrm>
          <a:prstGeom prst="roundRect">
            <a:avLst>
              <a:gd name="adj" fmla="val 4551"/>
            </a:avLst>
          </a:prstGeom>
          <a:solidFill>
            <a:srgbClr val="FFFFFF">
              <a:alpha val="95000"/>
            </a:srgbClr>
          </a:solidFill>
          <a:ln w="45720">
            <a:solidFill>
              <a:srgbClr val="CCCCCC"/>
            </a:solidFill>
            <a:prstDash val="solid"/>
          </a:ln>
        </p:spPr>
        <p:txBody>
          <a:bodyPr/>
          <a:lstStyle/>
          <a:p>
            <a:endParaRPr lang="ja-JP" altLang="en-US"/>
          </a:p>
        </p:txBody>
      </p:sp>
      <p:sp>
        <p:nvSpPr>
          <p:cNvPr id="5" name="Text 3"/>
          <p:cNvSpPr/>
          <p:nvPr/>
        </p:nvSpPr>
        <p:spPr>
          <a:xfrm>
            <a:off x="1338858" y="4538067"/>
            <a:ext cx="3242667" cy="531733"/>
          </a:xfrm>
          <a:prstGeom prst="rect">
            <a:avLst/>
          </a:prstGeom>
          <a:noFill/>
          <a:ln/>
        </p:spPr>
        <p:txBody>
          <a:bodyPr wrap="none" lIns="0" tIns="0" rIns="0" bIns="0" rtlCol="0" anchor="t"/>
          <a:lstStyle/>
          <a:p>
            <a:pPr marL="0" indent="0" algn="l">
              <a:lnSpc>
                <a:spcPts val="4150"/>
              </a:lnSpc>
              <a:buNone/>
            </a:pPr>
            <a:r>
              <a:rPr lang="en-US" sz="3600" b="1" dirty="0">
                <a:solidFill>
                  <a:srgbClr val="FF0000"/>
                </a:solidFill>
                <a:latin typeface="Inter Medium" pitchFamily="34" charset="0"/>
                <a:ea typeface="Inter Medium" pitchFamily="34" charset="-122"/>
                <a:cs typeface="Inter Medium" pitchFamily="34" charset="-120"/>
              </a:rPr>
              <a:t>食欲・意欲</a:t>
            </a:r>
            <a:endParaRPr lang="en-US" sz="3600" b="1" dirty="0">
              <a:solidFill>
                <a:srgbClr val="FF0000"/>
              </a:solidFill>
            </a:endParaRPr>
          </a:p>
        </p:txBody>
      </p:sp>
      <p:sp>
        <p:nvSpPr>
          <p:cNvPr id="6" name="Text 4"/>
          <p:cNvSpPr/>
          <p:nvPr/>
        </p:nvSpPr>
        <p:spPr>
          <a:xfrm>
            <a:off x="1338858" y="5273993"/>
            <a:ext cx="3242667" cy="1088708"/>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食事への反応や、普段との食欲の変化</a:t>
            </a:r>
            <a:endParaRPr lang="en-US" sz="3200" dirty="0"/>
          </a:p>
        </p:txBody>
      </p:sp>
      <p:sp>
        <p:nvSpPr>
          <p:cNvPr id="7" name="Shape 5"/>
          <p:cNvSpPr/>
          <p:nvPr/>
        </p:nvSpPr>
        <p:spPr>
          <a:xfrm>
            <a:off x="5307806" y="4152067"/>
            <a:ext cx="4014668" cy="3140988"/>
          </a:xfrm>
          <a:prstGeom prst="roundRect">
            <a:avLst>
              <a:gd name="adj" fmla="val 4551"/>
            </a:avLst>
          </a:prstGeom>
          <a:solidFill>
            <a:srgbClr val="FFFFFF">
              <a:alpha val="95000"/>
            </a:srgbClr>
          </a:solidFill>
          <a:ln w="45720">
            <a:solidFill>
              <a:srgbClr val="CCCCCC"/>
            </a:solidFill>
            <a:prstDash val="solid"/>
          </a:ln>
        </p:spPr>
        <p:txBody>
          <a:bodyPr/>
          <a:lstStyle/>
          <a:p>
            <a:endParaRPr lang="ja-JP" altLang="en-US"/>
          </a:p>
        </p:txBody>
      </p:sp>
      <p:sp>
        <p:nvSpPr>
          <p:cNvPr id="8" name="Text 6"/>
          <p:cNvSpPr/>
          <p:nvPr/>
        </p:nvSpPr>
        <p:spPr>
          <a:xfrm>
            <a:off x="5693807" y="4538067"/>
            <a:ext cx="3242667" cy="531733"/>
          </a:xfrm>
          <a:prstGeom prst="rect">
            <a:avLst/>
          </a:prstGeom>
          <a:noFill/>
          <a:ln/>
        </p:spPr>
        <p:txBody>
          <a:bodyPr wrap="none" lIns="0" tIns="0" rIns="0" bIns="0" rtlCol="0" anchor="t"/>
          <a:lstStyle/>
          <a:p>
            <a:pPr marL="0" indent="0" algn="l">
              <a:lnSpc>
                <a:spcPts val="4150"/>
              </a:lnSpc>
              <a:buNone/>
            </a:pPr>
            <a:r>
              <a:rPr lang="en-US" sz="3600" b="1" dirty="0">
                <a:solidFill>
                  <a:srgbClr val="FF0000"/>
                </a:solidFill>
                <a:latin typeface="Inter Medium" pitchFamily="34" charset="0"/>
                <a:ea typeface="Inter Medium" pitchFamily="34" charset="-122"/>
                <a:cs typeface="Inter Medium" pitchFamily="34" charset="-120"/>
              </a:rPr>
              <a:t>摂取量</a:t>
            </a:r>
            <a:endParaRPr lang="en-US" sz="3600" b="1" dirty="0">
              <a:solidFill>
                <a:srgbClr val="FF0000"/>
              </a:solidFill>
            </a:endParaRPr>
          </a:p>
        </p:txBody>
      </p:sp>
      <p:sp>
        <p:nvSpPr>
          <p:cNvPr id="9" name="Text 7"/>
          <p:cNvSpPr/>
          <p:nvPr/>
        </p:nvSpPr>
        <p:spPr>
          <a:xfrm>
            <a:off x="5693807" y="5273993"/>
            <a:ext cx="3242667" cy="1088708"/>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残量、特定の食品の摂取、普段との増減</a:t>
            </a:r>
            <a:endParaRPr lang="en-US" sz="3200" dirty="0"/>
          </a:p>
        </p:txBody>
      </p:sp>
      <p:sp>
        <p:nvSpPr>
          <p:cNvPr id="10" name="Shape 8"/>
          <p:cNvSpPr/>
          <p:nvPr/>
        </p:nvSpPr>
        <p:spPr>
          <a:xfrm>
            <a:off x="9662755" y="4152067"/>
            <a:ext cx="4014668" cy="3140988"/>
          </a:xfrm>
          <a:prstGeom prst="roundRect">
            <a:avLst>
              <a:gd name="adj" fmla="val 4551"/>
            </a:avLst>
          </a:prstGeom>
          <a:solidFill>
            <a:srgbClr val="FFFFFF">
              <a:alpha val="95000"/>
            </a:srgbClr>
          </a:solidFill>
          <a:ln w="45720">
            <a:solidFill>
              <a:srgbClr val="CCCCCC"/>
            </a:solidFill>
            <a:prstDash val="solid"/>
          </a:ln>
        </p:spPr>
        <p:txBody>
          <a:bodyPr/>
          <a:lstStyle/>
          <a:p>
            <a:endParaRPr lang="ja-JP" altLang="en-US"/>
          </a:p>
        </p:txBody>
      </p:sp>
      <p:sp>
        <p:nvSpPr>
          <p:cNvPr id="11" name="Text 9"/>
          <p:cNvSpPr/>
          <p:nvPr/>
        </p:nvSpPr>
        <p:spPr>
          <a:xfrm>
            <a:off x="10048756" y="4538067"/>
            <a:ext cx="3242667" cy="531733"/>
          </a:xfrm>
          <a:prstGeom prst="rect">
            <a:avLst/>
          </a:prstGeom>
          <a:noFill/>
          <a:ln/>
        </p:spPr>
        <p:txBody>
          <a:bodyPr wrap="none" lIns="0" tIns="0" rIns="0" bIns="0" rtlCol="0" anchor="t"/>
          <a:lstStyle/>
          <a:p>
            <a:pPr marL="0" indent="0" algn="l">
              <a:lnSpc>
                <a:spcPts val="4150"/>
              </a:lnSpc>
              <a:buNone/>
            </a:pPr>
            <a:r>
              <a:rPr lang="en-US" sz="3600" b="1" dirty="0">
                <a:solidFill>
                  <a:srgbClr val="FF0000"/>
                </a:solidFill>
                <a:latin typeface="Inter Medium" pitchFamily="34" charset="0"/>
                <a:ea typeface="Inter Medium" pitchFamily="34" charset="-122"/>
                <a:cs typeface="Inter Medium" pitchFamily="34" charset="-120"/>
              </a:rPr>
              <a:t>嚥下の状態</a:t>
            </a:r>
            <a:endParaRPr lang="en-US" sz="3600" b="1" dirty="0">
              <a:solidFill>
                <a:srgbClr val="FF0000"/>
              </a:solidFill>
            </a:endParaRPr>
          </a:p>
        </p:txBody>
      </p:sp>
      <p:sp>
        <p:nvSpPr>
          <p:cNvPr id="12" name="Text 10"/>
          <p:cNvSpPr/>
          <p:nvPr/>
        </p:nvSpPr>
        <p:spPr>
          <a:xfrm>
            <a:off x="10048756" y="5273993"/>
            <a:ext cx="3242667" cy="1633061"/>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むせ、咳、飲み込みの時間、食後の声の変化</a:t>
            </a:r>
            <a:endParaRPr lang="en-US" sz="32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713</Words>
  <Application>Microsoft Office PowerPoint</Application>
  <PresentationFormat>ユーザー設定</PresentationFormat>
  <Paragraphs>208</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BIZ UDPゴシック</vt:lpstr>
      <vt:lpstr>Calibri Light</vt:lpstr>
      <vt:lpstr>IBM Plex Sans Medium</vt:lpstr>
      <vt:lpstr>Calibri</vt:lpstr>
      <vt:lpstr>Inter Medium</vt:lpstr>
      <vt:lpstr>Arial</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2025-08-07T06:19:36Z</dcterms:created>
  <dcterms:modified xsi:type="dcterms:W3CDTF">2025-08-11T03:03:23Z</dcterms:modified>
</cp:coreProperties>
</file>