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70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04471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85527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37109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747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6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65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02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47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69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62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607620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97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489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112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49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455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48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3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344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08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18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520467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685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6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3664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74731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42429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46574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67264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06003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8/19/2025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722438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570565"/>
          </a:xfrm>
          <a:prstGeom prst="rect">
            <a:avLst/>
          </a:prstGeom>
        </p:spPr>
      </p:pic>
      <p:sp>
        <p:nvSpPr>
          <p:cNvPr id="3" name="Text 0"/>
          <p:cNvSpPr/>
          <p:nvPr/>
        </p:nvSpPr>
        <p:spPr>
          <a:xfrm>
            <a:off x="799743" y="3830240"/>
            <a:ext cx="10710267" cy="892612"/>
          </a:xfrm>
          <a:prstGeom prst="rect">
            <a:avLst/>
          </a:prstGeom>
          <a:noFill/>
          <a:ln/>
        </p:spPr>
        <p:txBody>
          <a:bodyPr wrap="none" lIns="0" tIns="0" rIns="0" bIns="0" rtlCol="0" anchor="t"/>
          <a:lstStyle/>
          <a:p>
            <a:pPr>
              <a:lnSpc>
                <a:spcPts val="7000"/>
              </a:lnSpc>
            </a:pPr>
            <a:r>
              <a:rPr lang="ja-JP" altLang="ja-JP" sz="4000" dirty="0">
                <a:latin typeface="BIZ UDPゴシック" panose="020B0400000000000000" pitchFamily="50" charset="-128"/>
                <a:ea typeface="BIZ UDPゴシック" panose="020B0400000000000000" pitchFamily="50" charset="-128"/>
              </a:rPr>
              <a:t>日常生活援助技術Ⅰ（環境、活動、休息）　第１回</a:t>
            </a:r>
            <a:endParaRPr lang="en-US" sz="4000"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lnSpc>
                <a:spcPts val="7000"/>
              </a:lnSpc>
              <a:buNone/>
            </a:pPr>
            <a:r>
              <a:rPr lang="en-US" sz="40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日常生活援助における看護の視点</a:t>
            </a:r>
            <a:endParaRPr lang="en-US" sz="40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799743" y="5875139"/>
            <a:ext cx="13030914" cy="1370886"/>
          </a:xfrm>
          <a:prstGeom prst="rect">
            <a:avLst/>
          </a:prstGeom>
          <a:noFill/>
          <a:ln/>
        </p:spPr>
        <p:txBody>
          <a:bodyPr wrap="square" lIns="0" tIns="0" rIns="0" bIns="0" rtlCol="0" anchor="t"/>
          <a:lstStyle/>
          <a:p>
            <a:pPr marL="0" indent="0" algn="l">
              <a:lnSpc>
                <a:spcPts val="35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本講義では、看護における日常生活援助の定義、意義、QOLとの関係、ICFの視点、そして看護倫理について詳しく解説します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患者の自立支援と生活の質向上を目指す看護師の役割と、それを支える理論的枠組みについて理解を深めていきましょう</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3430" y="836295"/>
            <a:ext cx="9386768" cy="863203"/>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ICFの視点を援助技術に活かす</a:t>
            </a:r>
            <a:endParaRPr lang="en-US" sz="5400" dirty="0"/>
          </a:p>
        </p:txBody>
      </p:sp>
      <p:sp>
        <p:nvSpPr>
          <p:cNvPr id="3" name="Shape 1"/>
          <p:cNvSpPr/>
          <p:nvPr/>
        </p:nvSpPr>
        <p:spPr>
          <a:xfrm>
            <a:off x="773430" y="2098570"/>
            <a:ext cx="138113" cy="138112"/>
          </a:xfrm>
          <a:prstGeom prst="roundRect">
            <a:avLst>
              <a:gd name="adj" fmla="val 331036"/>
            </a:avLst>
          </a:prstGeom>
          <a:solidFill>
            <a:srgbClr val="030303"/>
          </a:solidFill>
          <a:ln/>
        </p:spPr>
        <p:txBody>
          <a:bodyPr/>
          <a:lstStyle/>
          <a:p>
            <a:endParaRPr lang="ja-JP" altLang="en-US" sz="2400"/>
          </a:p>
        </p:txBody>
      </p:sp>
      <p:sp>
        <p:nvSpPr>
          <p:cNvPr id="4" name="Text 2"/>
          <p:cNvSpPr/>
          <p:nvPr/>
        </p:nvSpPr>
        <p:spPr>
          <a:xfrm>
            <a:off x="1187768" y="1951885"/>
            <a:ext cx="3452932" cy="431602"/>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総合的な評価</a:t>
            </a:r>
            <a:endParaRPr lang="en-US" sz="3600" b="1" dirty="0">
              <a:solidFill>
                <a:srgbClr val="FF0000"/>
              </a:solidFill>
            </a:endParaRPr>
          </a:p>
        </p:txBody>
      </p:sp>
      <p:sp>
        <p:nvSpPr>
          <p:cNvPr id="5" name="Text 3"/>
          <p:cNvSpPr/>
          <p:nvPr/>
        </p:nvSpPr>
        <p:spPr>
          <a:xfrm>
            <a:off x="1187768" y="2549222"/>
            <a:ext cx="3716655" cy="1325880"/>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ICFに基づき、患者の機能、活動、社会参加、環境・個人因子を多角的に評価します。</a:t>
            </a:r>
            <a:endParaRPr lang="en-US" sz="2800" dirty="0"/>
          </a:p>
        </p:txBody>
      </p:sp>
      <p:sp>
        <p:nvSpPr>
          <p:cNvPr id="6" name="Shape 4"/>
          <p:cNvSpPr/>
          <p:nvPr/>
        </p:nvSpPr>
        <p:spPr>
          <a:xfrm>
            <a:off x="5249704" y="2098570"/>
            <a:ext cx="138113" cy="138112"/>
          </a:xfrm>
          <a:prstGeom prst="roundRect">
            <a:avLst>
              <a:gd name="adj" fmla="val 331036"/>
            </a:avLst>
          </a:prstGeom>
          <a:solidFill>
            <a:srgbClr val="030303"/>
          </a:solidFill>
          <a:ln/>
        </p:spPr>
        <p:txBody>
          <a:bodyPr/>
          <a:lstStyle/>
          <a:p>
            <a:endParaRPr lang="ja-JP" altLang="en-US" sz="2400"/>
          </a:p>
        </p:txBody>
      </p:sp>
      <p:sp>
        <p:nvSpPr>
          <p:cNvPr id="7" name="Text 5"/>
          <p:cNvSpPr/>
          <p:nvPr/>
        </p:nvSpPr>
        <p:spPr>
          <a:xfrm>
            <a:off x="5664041" y="1951885"/>
            <a:ext cx="3716655" cy="863203"/>
          </a:xfrm>
          <a:prstGeom prst="rect">
            <a:avLst/>
          </a:prstGeom>
          <a:noFill/>
          <a:ln/>
        </p:spPr>
        <p:txBody>
          <a:bodyPr wrap="squar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個別化された援助方法の決定</a:t>
            </a:r>
            <a:endParaRPr lang="en-US" sz="3600" b="1" dirty="0">
              <a:solidFill>
                <a:srgbClr val="FF0000"/>
              </a:solidFill>
            </a:endParaRPr>
          </a:p>
        </p:txBody>
      </p:sp>
      <p:sp>
        <p:nvSpPr>
          <p:cNvPr id="8" name="Text 6"/>
          <p:cNvSpPr/>
          <p:nvPr/>
        </p:nvSpPr>
        <p:spPr>
          <a:xfrm>
            <a:off x="5664041" y="2980823"/>
            <a:ext cx="3716655" cy="1325880"/>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評価から個別援助計画を策定し、患者のニーズに合わせた具体的な支援を決定します。</a:t>
            </a:r>
            <a:endParaRPr lang="en-US" sz="2800" dirty="0"/>
          </a:p>
        </p:txBody>
      </p:sp>
      <p:sp>
        <p:nvSpPr>
          <p:cNvPr id="9" name="Shape 7"/>
          <p:cNvSpPr/>
          <p:nvPr/>
        </p:nvSpPr>
        <p:spPr>
          <a:xfrm>
            <a:off x="9725977" y="2098570"/>
            <a:ext cx="138113" cy="138112"/>
          </a:xfrm>
          <a:prstGeom prst="roundRect">
            <a:avLst>
              <a:gd name="adj" fmla="val 331036"/>
            </a:avLst>
          </a:prstGeom>
          <a:solidFill>
            <a:srgbClr val="030303"/>
          </a:solidFill>
          <a:ln/>
        </p:spPr>
        <p:txBody>
          <a:bodyPr/>
          <a:lstStyle/>
          <a:p>
            <a:endParaRPr lang="ja-JP" altLang="en-US" sz="2400"/>
          </a:p>
        </p:txBody>
      </p:sp>
      <p:sp>
        <p:nvSpPr>
          <p:cNvPr id="10" name="Text 8"/>
          <p:cNvSpPr/>
          <p:nvPr/>
        </p:nvSpPr>
        <p:spPr>
          <a:xfrm>
            <a:off x="10140315" y="1951885"/>
            <a:ext cx="3452932" cy="431602"/>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環境因子の調整</a:t>
            </a:r>
            <a:endParaRPr lang="en-US" sz="3600" b="1" dirty="0">
              <a:solidFill>
                <a:srgbClr val="FF0000"/>
              </a:solidFill>
            </a:endParaRPr>
          </a:p>
        </p:txBody>
      </p:sp>
      <p:sp>
        <p:nvSpPr>
          <p:cNvPr id="11" name="Text 9"/>
          <p:cNvSpPr/>
          <p:nvPr/>
        </p:nvSpPr>
        <p:spPr>
          <a:xfrm>
            <a:off x="10140315" y="2549222"/>
            <a:ext cx="3716655" cy="1325880"/>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生活機能に影響する環境因子を調整し、活動しやすい環境を整備します。</a:t>
            </a:r>
            <a:endParaRPr lang="en-US" sz="2800" dirty="0"/>
          </a:p>
        </p:txBody>
      </p:sp>
      <p:sp>
        <p:nvSpPr>
          <p:cNvPr id="12" name="Shape 10"/>
          <p:cNvSpPr/>
          <p:nvPr/>
        </p:nvSpPr>
        <p:spPr>
          <a:xfrm>
            <a:off x="773430" y="5305901"/>
            <a:ext cx="138113" cy="138112"/>
          </a:xfrm>
          <a:prstGeom prst="roundRect">
            <a:avLst>
              <a:gd name="adj" fmla="val 331036"/>
            </a:avLst>
          </a:prstGeom>
          <a:solidFill>
            <a:srgbClr val="030303"/>
          </a:solidFill>
          <a:ln/>
        </p:spPr>
        <p:txBody>
          <a:bodyPr/>
          <a:lstStyle/>
          <a:p>
            <a:endParaRPr lang="ja-JP" altLang="en-US" sz="2400"/>
          </a:p>
        </p:txBody>
      </p:sp>
      <p:sp>
        <p:nvSpPr>
          <p:cNvPr id="13" name="Text 11"/>
          <p:cNvSpPr/>
          <p:nvPr/>
        </p:nvSpPr>
        <p:spPr>
          <a:xfrm>
            <a:off x="1187768" y="5159216"/>
            <a:ext cx="3452932" cy="431602"/>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患者中心の支援</a:t>
            </a:r>
            <a:endParaRPr lang="en-US" sz="3600" b="1" dirty="0">
              <a:solidFill>
                <a:srgbClr val="FF0000"/>
              </a:solidFill>
            </a:endParaRPr>
          </a:p>
        </p:txBody>
      </p:sp>
      <p:sp>
        <p:nvSpPr>
          <p:cNvPr id="14" name="Text 12"/>
          <p:cNvSpPr/>
          <p:nvPr/>
        </p:nvSpPr>
        <p:spPr>
          <a:xfrm>
            <a:off x="1187768" y="5756553"/>
            <a:ext cx="12669202" cy="441960"/>
          </a:xfrm>
          <a:prstGeom prst="rect">
            <a:avLst/>
          </a:prstGeom>
          <a:noFill/>
          <a:ln/>
        </p:spPr>
        <p:txBody>
          <a:bodyPr wrap="non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患者の意向を最優先し、自己決定を促しながら主体的な生活再構築を支援します。</a:t>
            </a:r>
            <a:endParaRPr lang="en-US" sz="2800" dirty="0"/>
          </a:p>
        </p:txBody>
      </p:sp>
      <p:sp>
        <p:nvSpPr>
          <p:cNvPr id="15" name="Text 13"/>
          <p:cNvSpPr/>
          <p:nvPr/>
        </p:nvSpPr>
        <p:spPr>
          <a:xfrm>
            <a:off x="773430" y="6509266"/>
            <a:ext cx="13083540" cy="883920"/>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ICFを活用することで、看護師は患者を深く理解し、QOL向上と社会参加に向けた効果的な支援を提供します。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20792" y="609719"/>
            <a:ext cx="5543788" cy="692944"/>
          </a:xfrm>
          <a:prstGeom prst="rect">
            <a:avLst/>
          </a:prstGeom>
          <a:noFill/>
          <a:ln/>
        </p:spPr>
        <p:txBody>
          <a:bodyPr wrap="none" lIns="0" tIns="0" rIns="0" bIns="0" rtlCol="0" anchor="t"/>
          <a:lstStyle/>
          <a:p>
            <a:pPr marL="0" indent="0" algn="l">
              <a:lnSpc>
                <a:spcPts val="5450"/>
              </a:lnSpc>
              <a:buNone/>
            </a:pPr>
            <a:r>
              <a:rPr lang="en-US" sz="4350" dirty="0">
                <a:solidFill>
                  <a:srgbClr val="1B1B27"/>
                </a:solidFill>
                <a:latin typeface="Inter Medium" pitchFamily="34" charset="0"/>
                <a:ea typeface="Inter Medium" pitchFamily="34" charset="-122"/>
                <a:cs typeface="Inter Medium" pitchFamily="34" charset="-120"/>
              </a:rPr>
              <a:t>総合的な評価</a:t>
            </a:r>
            <a:endParaRPr lang="en-US" sz="4350" dirty="0"/>
          </a:p>
        </p:txBody>
      </p:sp>
      <p:sp>
        <p:nvSpPr>
          <p:cNvPr id="3" name="Text 1"/>
          <p:cNvSpPr/>
          <p:nvPr/>
        </p:nvSpPr>
        <p:spPr>
          <a:xfrm>
            <a:off x="620792" y="1478229"/>
            <a:ext cx="13388816" cy="709374"/>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日常生活援助においてICF（国際生活機能分類）の視点を取り入れた「総合的な評価」は、患者の状況を多角的に理解し、個別化された援助計画の基盤となります。単なる症状や疾患に留まらず、患者の生活全体を考慮したアプローチです。</a:t>
            </a:r>
            <a:endParaRPr lang="en-US" sz="2400" dirty="0"/>
          </a:p>
        </p:txBody>
      </p:sp>
      <p:sp>
        <p:nvSpPr>
          <p:cNvPr id="4" name="Shape 2"/>
          <p:cNvSpPr/>
          <p:nvPr/>
        </p:nvSpPr>
        <p:spPr>
          <a:xfrm>
            <a:off x="620792" y="2686101"/>
            <a:ext cx="6583561" cy="1693188"/>
          </a:xfrm>
          <a:prstGeom prst="roundRect">
            <a:avLst>
              <a:gd name="adj" fmla="val 5501"/>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872966" y="2938275"/>
            <a:ext cx="2771894" cy="346472"/>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健康状態の把握</a:t>
            </a:r>
            <a:endParaRPr lang="en-US" sz="3200" b="1" dirty="0">
              <a:solidFill>
                <a:srgbClr val="FF0000"/>
              </a:solidFill>
            </a:endParaRPr>
          </a:p>
        </p:txBody>
      </p:sp>
      <p:sp>
        <p:nvSpPr>
          <p:cNvPr id="6" name="Text 4"/>
          <p:cNvSpPr/>
          <p:nvPr/>
        </p:nvSpPr>
        <p:spPr>
          <a:xfrm>
            <a:off x="872966" y="3417740"/>
            <a:ext cx="6079212" cy="709374"/>
          </a:xfrm>
          <a:prstGeom prst="rect">
            <a:avLst/>
          </a:prstGeom>
          <a:noFill/>
          <a:ln/>
        </p:spPr>
        <p:txBody>
          <a:bodyPr wrap="square" lIns="0" tIns="0" rIns="0" bIns="0" rtlCol="0" anchor="t"/>
          <a:lstStyle/>
          <a:p>
            <a:pPr marL="0" indent="0" algn="l">
              <a:lnSpc>
                <a:spcPts val="2750"/>
              </a:lnSpc>
              <a:buNone/>
            </a:pPr>
            <a:r>
              <a:rPr lang="en-US" sz="2000" dirty="0">
                <a:solidFill>
                  <a:srgbClr val="030303"/>
                </a:solidFill>
                <a:latin typeface="IBM Plex Sans Medium" pitchFamily="34" charset="0"/>
                <a:ea typeface="IBM Plex Sans Medium" pitchFamily="34" charset="-122"/>
                <a:cs typeface="IBM Plex Sans Medium" pitchFamily="34" charset="-120"/>
              </a:rPr>
              <a:t>疾患や外傷など、健康問題が日常生活に与える影響を評価します。</a:t>
            </a:r>
            <a:endParaRPr lang="en-US" sz="2000" dirty="0"/>
          </a:p>
        </p:txBody>
      </p:sp>
      <p:sp>
        <p:nvSpPr>
          <p:cNvPr id="7" name="Shape 5"/>
          <p:cNvSpPr/>
          <p:nvPr/>
        </p:nvSpPr>
        <p:spPr>
          <a:xfrm>
            <a:off x="7426047" y="2686101"/>
            <a:ext cx="6583561" cy="1693188"/>
          </a:xfrm>
          <a:prstGeom prst="roundRect">
            <a:avLst>
              <a:gd name="adj" fmla="val 5501"/>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678222" y="2938275"/>
            <a:ext cx="2771894" cy="346472"/>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心身機能・構造の評価</a:t>
            </a:r>
            <a:endParaRPr lang="en-US" sz="3200" b="1" dirty="0">
              <a:solidFill>
                <a:srgbClr val="FF0000"/>
              </a:solidFill>
            </a:endParaRPr>
          </a:p>
        </p:txBody>
      </p:sp>
      <p:sp>
        <p:nvSpPr>
          <p:cNvPr id="9" name="Text 7"/>
          <p:cNvSpPr/>
          <p:nvPr/>
        </p:nvSpPr>
        <p:spPr>
          <a:xfrm>
            <a:off x="7678222" y="3417740"/>
            <a:ext cx="6079212" cy="709374"/>
          </a:xfrm>
          <a:prstGeom prst="rect">
            <a:avLst/>
          </a:prstGeom>
          <a:noFill/>
          <a:ln/>
        </p:spPr>
        <p:txBody>
          <a:bodyPr wrap="square" lIns="0" tIns="0" rIns="0" bIns="0" rtlCol="0" anchor="t"/>
          <a:lstStyle/>
          <a:p>
            <a:pPr marL="0" indent="0" algn="l">
              <a:lnSpc>
                <a:spcPts val="2750"/>
              </a:lnSpc>
              <a:buNone/>
            </a:pPr>
            <a:r>
              <a:rPr lang="en-US" sz="2000" dirty="0">
                <a:solidFill>
                  <a:srgbClr val="030303"/>
                </a:solidFill>
                <a:latin typeface="IBM Plex Sans Medium" pitchFamily="34" charset="0"/>
                <a:ea typeface="IBM Plex Sans Medium" pitchFamily="34" charset="-122"/>
                <a:cs typeface="IBM Plex Sans Medium" pitchFamily="34" charset="-120"/>
              </a:rPr>
              <a:t>筋力、関節可動域、認知機能などの身体機能・構造を評価し、機能低下を把握します。</a:t>
            </a:r>
            <a:endParaRPr lang="en-US" sz="2000" dirty="0"/>
          </a:p>
        </p:txBody>
      </p:sp>
      <p:sp>
        <p:nvSpPr>
          <p:cNvPr id="10" name="Shape 8"/>
          <p:cNvSpPr/>
          <p:nvPr/>
        </p:nvSpPr>
        <p:spPr>
          <a:xfrm>
            <a:off x="620792" y="4600983"/>
            <a:ext cx="6583561" cy="2047875"/>
          </a:xfrm>
          <a:prstGeom prst="roundRect">
            <a:avLst>
              <a:gd name="adj" fmla="val 4548"/>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872966" y="4853157"/>
            <a:ext cx="2771894" cy="346472"/>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活動と参加の分析</a:t>
            </a:r>
            <a:endParaRPr lang="en-US" sz="3200" b="1" dirty="0">
              <a:solidFill>
                <a:srgbClr val="FF0000"/>
              </a:solidFill>
            </a:endParaRPr>
          </a:p>
        </p:txBody>
      </p:sp>
      <p:sp>
        <p:nvSpPr>
          <p:cNvPr id="12" name="Text 10"/>
          <p:cNvSpPr/>
          <p:nvPr/>
        </p:nvSpPr>
        <p:spPr>
          <a:xfrm>
            <a:off x="872966" y="5332622"/>
            <a:ext cx="6079212" cy="1064062"/>
          </a:xfrm>
          <a:prstGeom prst="rect">
            <a:avLst/>
          </a:prstGeom>
          <a:noFill/>
          <a:ln/>
        </p:spPr>
        <p:txBody>
          <a:bodyPr wrap="square" lIns="0" tIns="0" rIns="0" bIns="0" rtlCol="0" anchor="t"/>
          <a:lstStyle/>
          <a:p>
            <a:pPr marL="0" indent="0" algn="l">
              <a:lnSpc>
                <a:spcPts val="2750"/>
              </a:lnSpc>
              <a:buNone/>
            </a:pPr>
            <a:r>
              <a:rPr lang="en-US" sz="2000" dirty="0">
                <a:solidFill>
                  <a:srgbClr val="030303"/>
                </a:solidFill>
                <a:latin typeface="IBM Plex Sans Medium" pitchFamily="34" charset="0"/>
                <a:ea typeface="IBM Plex Sans Medium" pitchFamily="34" charset="-122"/>
                <a:cs typeface="IBM Plex Sans Medium" pitchFamily="34" charset="-120"/>
              </a:rPr>
              <a:t>ADL（食事、排泄、移動）に加え、家事、仕事、社会交流など、患者の活動と社会参加の状況を評価し、困難な要因を明確にします。</a:t>
            </a:r>
            <a:endParaRPr lang="en-US" sz="2000" dirty="0"/>
          </a:p>
        </p:txBody>
      </p:sp>
      <p:sp>
        <p:nvSpPr>
          <p:cNvPr id="13" name="Shape 11"/>
          <p:cNvSpPr/>
          <p:nvPr/>
        </p:nvSpPr>
        <p:spPr>
          <a:xfrm>
            <a:off x="7426047" y="4600983"/>
            <a:ext cx="6583561" cy="2047875"/>
          </a:xfrm>
          <a:prstGeom prst="roundRect">
            <a:avLst>
              <a:gd name="adj" fmla="val 4548"/>
            </a:avLst>
          </a:prstGeom>
          <a:solidFill>
            <a:srgbClr val="FFFFFF">
              <a:alpha val="95000"/>
            </a:srgbClr>
          </a:solidFill>
          <a:ln w="30480">
            <a:solidFill>
              <a:srgbClr val="CCCCCC"/>
            </a:solidFill>
            <a:prstDash val="solid"/>
          </a:ln>
        </p:spPr>
        <p:txBody>
          <a:bodyPr/>
          <a:lstStyle/>
          <a:p>
            <a:endParaRPr lang="ja-JP" altLang="en-US" sz="2400"/>
          </a:p>
        </p:txBody>
      </p:sp>
      <p:sp>
        <p:nvSpPr>
          <p:cNvPr id="14" name="Text 12"/>
          <p:cNvSpPr/>
          <p:nvPr/>
        </p:nvSpPr>
        <p:spPr>
          <a:xfrm>
            <a:off x="7678222" y="4853157"/>
            <a:ext cx="3324701" cy="346472"/>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環境因子と個人因子の考察</a:t>
            </a:r>
            <a:endParaRPr lang="en-US" sz="3200" b="1" dirty="0">
              <a:solidFill>
                <a:srgbClr val="FF0000"/>
              </a:solidFill>
            </a:endParaRPr>
          </a:p>
        </p:txBody>
      </p:sp>
      <p:sp>
        <p:nvSpPr>
          <p:cNvPr id="15" name="Text 13"/>
          <p:cNvSpPr/>
          <p:nvPr/>
        </p:nvSpPr>
        <p:spPr>
          <a:xfrm>
            <a:off x="7678222" y="5332622"/>
            <a:ext cx="6079212" cy="709374"/>
          </a:xfrm>
          <a:prstGeom prst="rect">
            <a:avLst/>
          </a:prstGeom>
          <a:noFill/>
          <a:ln/>
        </p:spPr>
        <p:txBody>
          <a:bodyPr wrap="square" lIns="0" tIns="0" rIns="0" bIns="0" rtlCol="0" anchor="t"/>
          <a:lstStyle/>
          <a:p>
            <a:pPr marL="0" indent="0" algn="l">
              <a:lnSpc>
                <a:spcPts val="2750"/>
              </a:lnSpc>
              <a:buNone/>
            </a:pPr>
            <a:r>
              <a:rPr lang="en-US" sz="2000" dirty="0">
                <a:solidFill>
                  <a:srgbClr val="030303"/>
                </a:solidFill>
                <a:latin typeface="IBM Plex Sans Medium" pitchFamily="34" charset="0"/>
                <a:ea typeface="IBM Plex Sans Medium" pitchFamily="34" charset="-122"/>
                <a:cs typeface="IBM Plex Sans Medium" pitchFamily="34" charset="-120"/>
              </a:rPr>
              <a:t>自宅環境や家族のサポートなどの環境因子、年齢や価値観などの個人因子が生活機能に与える影響を評価します。</a:t>
            </a:r>
            <a:endParaRPr lang="en-US" sz="2000" dirty="0"/>
          </a:p>
        </p:txBody>
      </p:sp>
      <p:sp>
        <p:nvSpPr>
          <p:cNvPr id="16" name="Text 14"/>
          <p:cNvSpPr/>
          <p:nvPr/>
        </p:nvSpPr>
        <p:spPr>
          <a:xfrm>
            <a:off x="620792" y="6773636"/>
            <a:ext cx="13388816" cy="709374"/>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例えば、脳卒中後の患者の場合、身体機能回復だけでなく、自宅環境、家族の介護負担、患者自身の意欲なども総合的に評価することで、その人が「どのような生活を送りたいか」という視点に立った、より効果的な援助計画を立案できます。</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52964" y="1034177"/>
            <a:ext cx="9899809" cy="952024"/>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個別化された援助方法の決定</a:t>
            </a:r>
            <a:endParaRPr lang="en-US" sz="5950" dirty="0"/>
          </a:p>
        </p:txBody>
      </p:sp>
      <p:sp>
        <p:nvSpPr>
          <p:cNvPr id="3" name="Text 1"/>
          <p:cNvSpPr/>
          <p:nvPr/>
        </p:nvSpPr>
        <p:spPr>
          <a:xfrm>
            <a:off x="852964" y="1986201"/>
            <a:ext cx="13491891" cy="588616"/>
          </a:xfrm>
          <a:prstGeom prst="rect">
            <a:avLst/>
          </a:prstGeom>
          <a:noFill/>
          <a:ln/>
        </p:spPr>
        <p:txBody>
          <a:bodyPr wrap="none" lIns="0" tIns="0" rIns="0" bIns="0" rtlCol="0" anchor="t"/>
          <a:lstStyle/>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ICFの視点に基づき、患者一人ひとりの状態やニーズに</a:t>
            </a: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合わせた援助方法を決定します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852964" y="3082886"/>
            <a:ext cx="4285259" cy="4552354"/>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195626" y="3425547"/>
            <a:ext cx="3569847" cy="1149627"/>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身体的な障害がある患者</a:t>
            </a:r>
            <a:endParaRPr lang="en-US" sz="3600" b="1" dirty="0">
              <a:solidFill>
                <a:srgbClr val="FF0000"/>
              </a:solidFill>
            </a:endParaRPr>
          </a:p>
        </p:txBody>
      </p:sp>
      <p:sp>
        <p:nvSpPr>
          <p:cNvPr id="6" name="Text 4"/>
          <p:cNvSpPr/>
          <p:nvPr/>
        </p:nvSpPr>
        <p:spPr>
          <a:xfrm>
            <a:off x="1195626" y="4560332"/>
            <a:ext cx="3569847" cy="2354463"/>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片麻痺患者には、移動・姿勢サポートや残存機能を活かした補助具選定が重要です。</a:t>
            </a:r>
            <a:endParaRPr lang="en-US" sz="2800" dirty="0"/>
          </a:p>
        </p:txBody>
      </p:sp>
      <p:sp>
        <p:nvSpPr>
          <p:cNvPr id="7" name="Shape 5"/>
          <p:cNvSpPr/>
          <p:nvPr/>
        </p:nvSpPr>
        <p:spPr>
          <a:xfrm>
            <a:off x="5262562" y="3082886"/>
            <a:ext cx="4285383" cy="4552354"/>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605223" y="3425547"/>
            <a:ext cx="3569971" cy="1149627"/>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精神的な困難を抱える患者</a:t>
            </a:r>
            <a:endParaRPr lang="en-US" sz="3600" b="1" dirty="0">
              <a:solidFill>
                <a:srgbClr val="FF0000"/>
              </a:solidFill>
            </a:endParaRPr>
          </a:p>
        </p:txBody>
      </p:sp>
      <p:sp>
        <p:nvSpPr>
          <p:cNvPr id="9" name="Text 7"/>
          <p:cNvSpPr/>
          <p:nvPr/>
        </p:nvSpPr>
        <p:spPr>
          <a:xfrm>
            <a:off x="5605223" y="4560332"/>
            <a:ext cx="3569971" cy="2354463"/>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不安や抑うつ患者には、安心感提供や段階的目標設定による自信回復を支援します。</a:t>
            </a:r>
            <a:endParaRPr lang="en-US" sz="2800" dirty="0"/>
          </a:p>
        </p:txBody>
      </p:sp>
      <p:sp>
        <p:nvSpPr>
          <p:cNvPr id="10" name="Shape 8"/>
          <p:cNvSpPr/>
          <p:nvPr/>
        </p:nvSpPr>
        <p:spPr>
          <a:xfrm>
            <a:off x="9672279" y="3082886"/>
            <a:ext cx="4285383" cy="4552354"/>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sz="2400"/>
          </a:p>
        </p:txBody>
      </p:sp>
      <p:sp>
        <p:nvSpPr>
          <p:cNvPr id="11" name="Text 9"/>
          <p:cNvSpPr/>
          <p:nvPr/>
        </p:nvSpPr>
        <p:spPr>
          <a:xfrm>
            <a:off x="10014941" y="3425547"/>
            <a:ext cx="3569971" cy="1149627"/>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認知機能に課題がある患者</a:t>
            </a:r>
            <a:endParaRPr lang="en-US" sz="3600" b="1" dirty="0">
              <a:solidFill>
                <a:srgbClr val="FF0000"/>
              </a:solidFill>
            </a:endParaRPr>
          </a:p>
        </p:txBody>
      </p:sp>
      <p:sp>
        <p:nvSpPr>
          <p:cNvPr id="12" name="Text 10"/>
          <p:cNvSpPr/>
          <p:nvPr/>
        </p:nvSpPr>
        <p:spPr>
          <a:xfrm>
            <a:off x="10014941" y="4560332"/>
            <a:ext cx="3569971" cy="2354463"/>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認知症患者には、シンプルな指示や視覚的手がかりを用いた援助が効果的です。</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58535" y="646748"/>
            <a:ext cx="5880378" cy="734973"/>
          </a:xfrm>
          <a:prstGeom prst="rect">
            <a:avLst/>
          </a:prstGeom>
          <a:noFill/>
          <a:ln/>
        </p:spPr>
        <p:txBody>
          <a:bodyPr wrap="none" lIns="0" tIns="0" rIns="0" bIns="0" rtlCol="0" anchor="t"/>
          <a:lstStyle/>
          <a:p>
            <a:pPr marL="0" indent="0" algn="l">
              <a:lnSpc>
                <a:spcPts val="5750"/>
              </a:lnSpc>
              <a:buNone/>
            </a:pPr>
            <a:r>
              <a:rPr lang="en-US" sz="4600" dirty="0">
                <a:solidFill>
                  <a:srgbClr val="1B1B27"/>
                </a:solidFill>
                <a:latin typeface="Inter Medium" pitchFamily="34" charset="0"/>
                <a:ea typeface="Inter Medium" pitchFamily="34" charset="-122"/>
                <a:cs typeface="Inter Medium" pitchFamily="34" charset="-120"/>
              </a:rPr>
              <a:t>環境因子の調整</a:t>
            </a:r>
            <a:endParaRPr lang="en-US" sz="4600" dirty="0"/>
          </a:p>
        </p:txBody>
      </p:sp>
      <p:sp>
        <p:nvSpPr>
          <p:cNvPr id="3" name="Text 1"/>
          <p:cNvSpPr/>
          <p:nvPr/>
        </p:nvSpPr>
        <p:spPr>
          <a:xfrm>
            <a:off x="658535" y="1734503"/>
            <a:ext cx="13313331" cy="376357"/>
          </a:xfrm>
          <a:prstGeom prst="rect">
            <a:avLst/>
          </a:prstGeom>
          <a:noFill/>
          <a:ln/>
        </p:spPr>
        <p:txBody>
          <a:bodyPr wrap="none" lIns="0" tIns="0" rIns="0" bIns="0" rtlCol="0" anchor="t"/>
          <a:lstStyle/>
          <a:p>
            <a:pPr marL="0" indent="0" algn="l">
              <a:lnSpc>
                <a:spcPts val="2950"/>
              </a:lnSpc>
              <a:buNone/>
            </a:pPr>
            <a:r>
              <a:rPr lang="en-US" sz="3200" dirty="0">
                <a:solidFill>
                  <a:srgbClr val="030303"/>
                </a:solidFill>
                <a:latin typeface="IBM Plex Sans Medium" pitchFamily="34" charset="0"/>
                <a:ea typeface="IBM Plex Sans Medium" pitchFamily="34" charset="-122"/>
                <a:cs typeface="IBM Plex Sans Medium" pitchFamily="34" charset="-120"/>
              </a:rPr>
              <a:t>ICFの視点では、患者の生活を妨げる環境因子の特定と調整が重要です。</a:t>
            </a:r>
            <a:endParaRPr lang="en-US" sz="3200" dirty="0"/>
          </a:p>
        </p:txBody>
      </p:sp>
      <p:sp>
        <p:nvSpPr>
          <p:cNvPr id="4" name="Shape 2"/>
          <p:cNvSpPr/>
          <p:nvPr/>
        </p:nvSpPr>
        <p:spPr>
          <a:xfrm>
            <a:off x="658535" y="2375415"/>
            <a:ext cx="6668518" cy="1938967"/>
          </a:xfrm>
          <a:prstGeom prst="roundRect">
            <a:avLst>
              <a:gd name="adj" fmla="val 5511"/>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924163" y="2641044"/>
            <a:ext cx="2998349" cy="397453"/>
          </a:xfrm>
          <a:prstGeom prst="rect">
            <a:avLst/>
          </a:prstGeom>
          <a:noFill/>
          <a:ln/>
        </p:spPr>
        <p:txBody>
          <a:bodyPr wrap="none" lIns="0" tIns="0" rIns="0" bIns="0" rtlCol="0" anchor="t"/>
          <a:lstStyle/>
          <a:p>
            <a:pPr marL="0" indent="0" algn="l">
              <a:lnSpc>
                <a:spcPts val="2850"/>
              </a:lnSpc>
              <a:buNone/>
            </a:pPr>
            <a:r>
              <a:rPr lang="en-US" sz="3200" b="1" dirty="0">
                <a:solidFill>
                  <a:srgbClr val="FF0000"/>
                </a:solidFill>
                <a:latin typeface="Inter Medium" pitchFamily="34" charset="0"/>
                <a:ea typeface="Inter Medium" pitchFamily="34" charset="-122"/>
                <a:cs typeface="Inter Medium" pitchFamily="34" charset="-120"/>
              </a:rPr>
              <a:t>住居のバリアフリー化</a:t>
            </a:r>
            <a:endParaRPr lang="en-US" sz="3200" b="1" dirty="0">
              <a:solidFill>
                <a:srgbClr val="FF0000"/>
              </a:solidFill>
            </a:endParaRPr>
          </a:p>
        </p:txBody>
      </p:sp>
      <p:sp>
        <p:nvSpPr>
          <p:cNvPr id="6" name="Text 4"/>
          <p:cNvSpPr/>
          <p:nvPr/>
        </p:nvSpPr>
        <p:spPr>
          <a:xfrm>
            <a:off x="924163" y="3149560"/>
            <a:ext cx="6126741" cy="814224"/>
          </a:xfrm>
          <a:prstGeom prst="rect">
            <a:avLst/>
          </a:prstGeom>
          <a:noFill/>
          <a:ln/>
        </p:spPr>
        <p:txBody>
          <a:bodyPr wrap="square" lIns="0" tIns="0" rIns="0" bIns="0" rtlCol="0" anchor="t"/>
          <a:lstStyle/>
          <a:p>
            <a:pPr marL="0" indent="0" algn="l">
              <a:lnSpc>
                <a:spcPts val="2950"/>
              </a:lnSpc>
              <a:buNone/>
            </a:pPr>
            <a:r>
              <a:rPr lang="en-US" sz="2400" dirty="0">
                <a:solidFill>
                  <a:srgbClr val="030303"/>
                </a:solidFill>
                <a:latin typeface="IBM Plex Sans Medium" pitchFamily="34" charset="0"/>
                <a:ea typeface="IBM Plex Sans Medium" pitchFamily="34" charset="-122"/>
                <a:cs typeface="IBM Plex Sans Medium" pitchFamily="34" charset="-120"/>
              </a:rPr>
              <a:t>段差解消や手すり設置、広い出入口の確保などで、安全な屋内移動を促進します。</a:t>
            </a:r>
            <a:endParaRPr lang="en-US" sz="2400" dirty="0"/>
          </a:p>
        </p:txBody>
      </p:sp>
      <p:sp>
        <p:nvSpPr>
          <p:cNvPr id="7" name="Shape 5"/>
          <p:cNvSpPr/>
          <p:nvPr/>
        </p:nvSpPr>
        <p:spPr>
          <a:xfrm>
            <a:off x="7432715" y="2375415"/>
            <a:ext cx="6668639" cy="1938967"/>
          </a:xfrm>
          <a:prstGeom prst="roundRect">
            <a:avLst>
              <a:gd name="adj" fmla="val 5511"/>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698343" y="2641044"/>
            <a:ext cx="4191060" cy="397453"/>
          </a:xfrm>
          <a:prstGeom prst="rect">
            <a:avLst/>
          </a:prstGeom>
          <a:noFill/>
          <a:ln/>
        </p:spPr>
        <p:txBody>
          <a:bodyPr wrap="none" lIns="0" tIns="0" rIns="0" bIns="0" rtlCol="0" anchor="t"/>
          <a:lstStyle/>
          <a:p>
            <a:pPr marL="0" indent="0" algn="l">
              <a:lnSpc>
                <a:spcPts val="2850"/>
              </a:lnSpc>
              <a:buNone/>
            </a:pPr>
            <a:r>
              <a:rPr lang="en-US" sz="3200" b="1" dirty="0">
                <a:solidFill>
                  <a:srgbClr val="FF0000"/>
                </a:solidFill>
                <a:latin typeface="Inter Medium" pitchFamily="34" charset="0"/>
                <a:ea typeface="Inter Medium" pitchFamily="34" charset="-122"/>
                <a:cs typeface="Inter Medium" pitchFamily="34" charset="-120"/>
              </a:rPr>
              <a:t>コミュニケーション手段の改善</a:t>
            </a:r>
            <a:endParaRPr lang="en-US" sz="3200" b="1" dirty="0">
              <a:solidFill>
                <a:srgbClr val="FF0000"/>
              </a:solidFill>
            </a:endParaRPr>
          </a:p>
        </p:txBody>
      </p:sp>
      <p:sp>
        <p:nvSpPr>
          <p:cNvPr id="9" name="Text 7"/>
          <p:cNvSpPr/>
          <p:nvPr/>
        </p:nvSpPr>
        <p:spPr>
          <a:xfrm>
            <a:off x="7698343" y="3149560"/>
            <a:ext cx="6126862" cy="814224"/>
          </a:xfrm>
          <a:prstGeom prst="rect">
            <a:avLst/>
          </a:prstGeom>
          <a:noFill/>
          <a:ln/>
        </p:spPr>
        <p:txBody>
          <a:bodyPr wrap="square" lIns="0" tIns="0" rIns="0" bIns="0" rtlCol="0" anchor="t"/>
          <a:lstStyle/>
          <a:p>
            <a:pPr marL="0" indent="0" algn="l">
              <a:lnSpc>
                <a:spcPts val="2950"/>
              </a:lnSpc>
              <a:buNone/>
            </a:pPr>
            <a:r>
              <a:rPr lang="en-US" sz="2400" dirty="0">
                <a:solidFill>
                  <a:srgbClr val="030303"/>
                </a:solidFill>
                <a:latin typeface="IBM Plex Sans Medium" pitchFamily="34" charset="0"/>
                <a:ea typeface="IBM Plex Sans Medium" pitchFamily="34" charset="-122"/>
                <a:cs typeface="IBM Plex Sans Medium" pitchFamily="34" charset="-120"/>
              </a:rPr>
              <a:t>補聴器、筆談ツール、意思伝達装置などを活用し、社会交流を円滑にします。</a:t>
            </a:r>
            <a:endParaRPr lang="en-US" sz="2400" dirty="0"/>
          </a:p>
        </p:txBody>
      </p:sp>
      <p:sp>
        <p:nvSpPr>
          <p:cNvPr id="10" name="Shape 8"/>
          <p:cNvSpPr/>
          <p:nvPr/>
        </p:nvSpPr>
        <p:spPr>
          <a:xfrm>
            <a:off x="658535" y="4403049"/>
            <a:ext cx="6668518" cy="1938967"/>
          </a:xfrm>
          <a:prstGeom prst="roundRect">
            <a:avLst>
              <a:gd name="adj" fmla="val 5511"/>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924163" y="4668679"/>
            <a:ext cx="2998349" cy="397453"/>
          </a:xfrm>
          <a:prstGeom prst="rect">
            <a:avLst/>
          </a:prstGeom>
          <a:noFill/>
          <a:ln/>
        </p:spPr>
        <p:txBody>
          <a:bodyPr wrap="none" lIns="0" tIns="0" rIns="0" bIns="0" rtlCol="0" anchor="t"/>
          <a:lstStyle/>
          <a:p>
            <a:pPr marL="0" indent="0" algn="l">
              <a:lnSpc>
                <a:spcPts val="2850"/>
              </a:lnSpc>
              <a:buNone/>
            </a:pPr>
            <a:r>
              <a:rPr lang="en-US" sz="3200" b="1" dirty="0">
                <a:solidFill>
                  <a:srgbClr val="FF0000"/>
                </a:solidFill>
                <a:latin typeface="Inter Medium" pitchFamily="34" charset="0"/>
                <a:ea typeface="Inter Medium" pitchFamily="34" charset="-122"/>
                <a:cs typeface="Inter Medium" pitchFamily="34" charset="-120"/>
              </a:rPr>
              <a:t>社会的サポートの強化</a:t>
            </a:r>
            <a:endParaRPr lang="en-US" sz="3200" b="1" dirty="0">
              <a:solidFill>
                <a:srgbClr val="FF0000"/>
              </a:solidFill>
            </a:endParaRPr>
          </a:p>
        </p:txBody>
      </p:sp>
      <p:sp>
        <p:nvSpPr>
          <p:cNvPr id="12" name="Text 10"/>
          <p:cNvSpPr/>
          <p:nvPr/>
        </p:nvSpPr>
        <p:spPr>
          <a:xfrm>
            <a:off x="924163" y="5177195"/>
            <a:ext cx="6126741" cy="814224"/>
          </a:xfrm>
          <a:prstGeom prst="rect">
            <a:avLst/>
          </a:prstGeom>
          <a:noFill/>
          <a:ln/>
        </p:spPr>
        <p:txBody>
          <a:bodyPr wrap="square" lIns="0" tIns="0" rIns="0" bIns="0" rtlCol="0" anchor="t"/>
          <a:lstStyle/>
          <a:p>
            <a:pPr marL="0" indent="0" algn="l">
              <a:lnSpc>
                <a:spcPts val="2950"/>
              </a:lnSpc>
              <a:buNone/>
            </a:pPr>
            <a:r>
              <a:rPr lang="en-US" sz="2400" dirty="0">
                <a:solidFill>
                  <a:srgbClr val="030303"/>
                </a:solidFill>
                <a:latin typeface="IBM Plex Sans Medium" pitchFamily="34" charset="0"/>
                <a:ea typeface="IBM Plex Sans Medium" pitchFamily="34" charset="-122"/>
                <a:cs typeface="IBM Plex Sans Medium" pitchFamily="34" charset="-120"/>
              </a:rPr>
              <a:t>地域サービスやボランティアとの連携を通じて、日常生活のサポートと社会参加の機会を増やします。</a:t>
            </a:r>
            <a:endParaRPr lang="en-US" sz="2400" dirty="0"/>
          </a:p>
        </p:txBody>
      </p:sp>
      <p:sp>
        <p:nvSpPr>
          <p:cNvPr id="13" name="Shape 11"/>
          <p:cNvSpPr/>
          <p:nvPr/>
        </p:nvSpPr>
        <p:spPr>
          <a:xfrm>
            <a:off x="7432715" y="4403049"/>
            <a:ext cx="6668639" cy="1938967"/>
          </a:xfrm>
          <a:prstGeom prst="roundRect">
            <a:avLst>
              <a:gd name="adj" fmla="val 5511"/>
            </a:avLst>
          </a:prstGeom>
          <a:solidFill>
            <a:srgbClr val="FFFFFF">
              <a:alpha val="95000"/>
            </a:srgbClr>
          </a:solidFill>
          <a:ln w="30480">
            <a:solidFill>
              <a:srgbClr val="CCCCCC"/>
            </a:solidFill>
            <a:prstDash val="solid"/>
          </a:ln>
        </p:spPr>
        <p:txBody>
          <a:bodyPr/>
          <a:lstStyle/>
          <a:p>
            <a:endParaRPr lang="ja-JP" altLang="en-US" sz="2400"/>
          </a:p>
        </p:txBody>
      </p:sp>
      <p:sp>
        <p:nvSpPr>
          <p:cNvPr id="14" name="Text 12"/>
          <p:cNvSpPr/>
          <p:nvPr/>
        </p:nvSpPr>
        <p:spPr>
          <a:xfrm>
            <a:off x="7698342" y="4668679"/>
            <a:ext cx="4197009" cy="397453"/>
          </a:xfrm>
          <a:prstGeom prst="rect">
            <a:avLst/>
          </a:prstGeom>
          <a:noFill/>
          <a:ln/>
        </p:spPr>
        <p:txBody>
          <a:bodyPr wrap="none" lIns="0" tIns="0" rIns="0" bIns="0" rtlCol="0" anchor="t"/>
          <a:lstStyle/>
          <a:p>
            <a:pPr marL="0" indent="0" algn="l">
              <a:lnSpc>
                <a:spcPts val="2850"/>
              </a:lnSpc>
              <a:buNone/>
            </a:pPr>
            <a:r>
              <a:rPr lang="en-US" sz="3200" b="1" dirty="0">
                <a:solidFill>
                  <a:srgbClr val="FF0000"/>
                </a:solidFill>
                <a:latin typeface="Inter Medium" pitchFamily="34" charset="0"/>
                <a:ea typeface="Inter Medium" pitchFamily="34" charset="-122"/>
                <a:cs typeface="Inter Medium" pitchFamily="34" charset="-120"/>
              </a:rPr>
              <a:t>医療機器や補助具の適切な選定</a:t>
            </a:r>
            <a:endParaRPr lang="en-US" sz="3200" b="1" dirty="0">
              <a:solidFill>
                <a:srgbClr val="FF0000"/>
              </a:solidFill>
            </a:endParaRPr>
          </a:p>
        </p:txBody>
      </p:sp>
      <p:sp>
        <p:nvSpPr>
          <p:cNvPr id="15" name="Text 13"/>
          <p:cNvSpPr/>
          <p:nvPr/>
        </p:nvSpPr>
        <p:spPr>
          <a:xfrm>
            <a:off x="7698343" y="5177195"/>
            <a:ext cx="6126862" cy="814224"/>
          </a:xfrm>
          <a:prstGeom prst="rect">
            <a:avLst/>
          </a:prstGeom>
          <a:noFill/>
          <a:ln/>
        </p:spPr>
        <p:txBody>
          <a:bodyPr wrap="square" lIns="0" tIns="0" rIns="0" bIns="0" rtlCol="0" anchor="t"/>
          <a:lstStyle/>
          <a:p>
            <a:pPr marL="0" indent="0" algn="l">
              <a:lnSpc>
                <a:spcPts val="2950"/>
              </a:lnSpc>
              <a:buNone/>
            </a:pPr>
            <a:r>
              <a:rPr lang="en-US" sz="2400" dirty="0">
                <a:solidFill>
                  <a:srgbClr val="030303"/>
                </a:solidFill>
                <a:latin typeface="IBM Plex Sans Medium" pitchFamily="34" charset="0"/>
                <a:ea typeface="IBM Plex Sans Medium" pitchFamily="34" charset="-122"/>
                <a:cs typeface="IBM Plex Sans Medium" pitchFamily="34" charset="-120"/>
              </a:rPr>
              <a:t>車椅子、歩行器、自助具などを選び、患者が自立した生活を送れるよう支援します。</a:t>
            </a:r>
            <a:endParaRPr lang="en-US" sz="2400" dirty="0"/>
          </a:p>
        </p:txBody>
      </p:sp>
      <p:sp>
        <p:nvSpPr>
          <p:cNvPr id="16" name="Text 14"/>
          <p:cNvSpPr/>
          <p:nvPr/>
        </p:nvSpPr>
        <p:spPr>
          <a:xfrm>
            <a:off x="658535" y="6460093"/>
            <a:ext cx="13313331" cy="1129070"/>
          </a:xfrm>
          <a:prstGeom prst="rect">
            <a:avLst/>
          </a:prstGeom>
          <a:noFill/>
          <a:ln/>
        </p:spPr>
        <p:txBody>
          <a:bodyPr wrap="square" lIns="0" tIns="0" rIns="0" bIns="0" rtlCol="0" anchor="t"/>
          <a:lstStyle/>
          <a:p>
            <a:pPr marL="0" indent="0" algn="l">
              <a:lnSpc>
                <a:spcPts val="295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らの調整は、患者の残存機能を最大限に引き出し、活動と社会参加を拡大します。これにより、患者はより安全で快適な環境で生活でき、精神的な安定や自己肯定感の向上にも繋がります。看護師は多職種と連携し、患者らしい生活の実現を支援します。</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21030" y="377112"/>
            <a:ext cx="5545812" cy="693182"/>
          </a:xfrm>
          <a:prstGeom prst="rect">
            <a:avLst/>
          </a:prstGeom>
          <a:noFill/>
          <a:ln/>
        </p:spPr>
        <p:txBody>
          <a:bodyPr wrap="none" lIns="0" tIns="0" rIns="0" bIns="0" rtlCol="0" anchor="t"/>
          <a:lstStyle/>
          <a:p>
            <a:pPr marL="0" indent="0" algn="l">
              <a:lnSpc>
                <a:spcPts val="5450"/>
              </a:lnSpc>
              <a:buNone/>
            </a:pPr>
            <a:r>
              <a:rPr lang="en-US" sz="4350" dirty="0">
                <a:solidFill>
                  <a:srgbClr val="1B1B27"/>
                </a:solidFill>
                <a:latin typeface="Inter Medium" pitchFamily="34" charset="0"/>
                <a:ea typeface="Inter Medium" pitchFamily="34" charset="-122"/>
                <a:cs typeface="Inter Medium" pitchFamily="34" charset="-120"/>
              </a:rPr>
              <a:t>患者中心の支援</a:t>
            </a:r>
            <a:endParaRPr lang="en-US" sz="4350" dirty="0"/>
          </a:p>
        </p:txBody>
      </p:sp>
      <p:sp>
        <p:nvSpPr>
          <p:cNvPr id="3" name="Text 1"/>
          <p:cNvSpPr/>
          <p:nvPr/>
        </p:nvSpPr>
        <p:spPr>
          <a:xfrm>
            <a:off x="621030" y="1203628"/>
            <a:ext cx="13388340" cy="709613"/>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ICFの視点を取り入れることで、看護師は患者の背景や価値観、生活環境を考慮した真の患者中心支援を可能にします。これにより患者は医療に主体的に関わり、自身の健康と生活の質をコントロールする感覚を得られます。</a:t>
            </a:r>
            <a:endParaRPr lang="en-US" sz="2400" dirty="0"/>
          </a:p>
        </p:txBody>
      </p:sp>
      <p:sp>
        <p:nvSpPr>
          <p:cNvPr id="4" name="Shape 2"/>
          <p:cNvSpPr/>
          <p:nvPr/>
        </p:nvSpPr>
        <p:spPr>
          <a:xfrm>
            <a:off x="621030" y="2477333"/>
            <a:ext cx="4405079" cy="2157333"/>
          </a:xfrm>
          <a:prstGeom prst="roundRect">
            <a:avLst>
              <a:gd name="adj" fmla="val 4548"/>
            </a:avLst>
          </a:prstGeom>
          <a:solidFill>
            <a:srgbClr val="FFFFFF">
              <a:alpha val="95000"/>
            </a:srgbClr>
          </a:solidFill>
          <a:ln w="30480">
            <a:solidFill>
              <a:srgbClr val="CCCCCC"/>
            </a:solidFill>
            <a:prstDash val="solid"/>
          </a:ln>
        </p:spPr>
        <p:txBody>
          <a:bodyPr/>
          <a:lstStyle/>
          <a:p>
            <a:endParaRPr lang="ja-JP" altLang="en-US" sz="2800"/>
          </a:p>
        </p:txBody>
      </p:sp>
      <p:sp>
        <p:nvSpPr>
          <p:cNvPr id="5" name="Text 3"/>
          <p:cNvSpPr/>
          <p:nvPr/>
        </p:nvSpPr>
        <p:spPr>
          <a:xfrm>
            <a:off x="873323" y="2729627"/>
            <a:ext cx="2830847" cy="364989"/>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患者</a:t>
            </a:r>
            <a:endParaRPr lang="en-US" sz="3200" b="1" dirty="0">
              <a:solidFill>
                <a:srgbClr val="FF0000"/>
              </a:solidFill>
            </a:endParaRPr>
          </a:p>
        </p:txBody>
      </p:sp>
      <p:sp>
        <p:nvSpPr>
          <p:cNvPr id="6" name="Text 4"/>
          <p:cNvSpPr/>
          <p:nvPr/>
        </p:nvSpPr>
        <p:spPr>
          <a:xfrm>
            <a:off x="873322" y="3209211"/>
            <a:ext cx="3889937" cy="1120921"/>
          </a:xfrm>
          <a:prstGeom prst="rect">
            <a:avLst/>
          </a:prstGeom>
          <a:noFill/>
          <a:ln/>
        </p:spPr>
        <p:txBody>
          <a:bodyPr wrap="square" lIns="0" tIns="0" rIns="0" bIns="0" rtlCol="0" anchor="t"/>
          <a:lstStyle/>
          <a:p>
            <a:pPr marL="0" indent="0" algn="l">
              <a:lnSpc>
                <a:spcPts val="27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自己決定権を尊重し、希望に基づいた</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27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目標設定で治療への積極的な参加を促します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Shape 5"/>
          <p:cNvSpPr/>
          <p:nvPr/>
        </p:nvSpPr>
        <p:spPr>
          <a:xfrm>
            <a:off x="5157667" y="2477333"/>
            <a:ext cx="4405200" cy="2157333"/>
          </a:xfrm>
          <a:prstGeom prst="roundRect">
            <a:avLst>
              <a:gd name="adj" fmla="val 4548"/>
            </a:avLst>
          </a:prstGeom>
          <a:solidFill>
            <a:srgbClr val="FFFFFF">
              <a:alpha val="95000"/>
            </a:srgbClr>
          </a:solidFill>
          <a:ln w="30480">
            <a:solidFill>
              <a:srgbClr val="CCCCCC"/>
            </a:solidFill>
            <a:prstDash val="solid"/>
          </a:ln>
        </p:spPr>
        <p:txBody>
          <a:bodyPr/>
          <a:lstStyle/>
          <a:p>
            <a:endParaRPr lang="ja-JP" altLang="en-US" sz="2800"/>
          </a:p>
        </p:txBody>
      </p:sp>
      <p:sp>
        <p:nvSpPr>
          <p:cNvPr id="8" name="Text 6"/>
          <p:cNvSpPr/>
          <p:nvPr/>
        </p:nvSpPr>
        <p:spPr>
          <a:xfrm>
            <a:off x="5409962" y="2729627"/>
            <a:ext cx="2830847" cy="364989"/>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文化的背景</a:t>
            </a:r>
            <a:endParaRPr lang="en-US" sz="3200" b="1" dirty="0">
              <a:solidFill>
                <a:srgbClr val="FF0000"/>
              </a:solidFill>
            </a:endParaRPr>
          </a:p>
        </p:txBody>
      </p:sp>
      <p:sp>
        <p:nvSpPr>
          <p:cNvPr id="9" name="Text 7"/>
          <p:cNvSpPr/>
          <p:nvPr/>
        </p:nvSpPr>
        <p:spPr>
          <a:xfrm>
            <a:off x="5409961" y="3209211"/>
            <a:ext cx="3890059" cy="747281"/>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食事や習慣など、患者の文化的背景を理解し、配慮したケアを提供します。</a:t>
            </a:r>
            <a:endParaRPr lang="en-US" sz="2400" dirty="0"/>
          </a:p>
        </p:txBody>
      </p:sp>
      <p:sp>
        <p:nvSpPr>
          <p:cNvPr id="10" name="Shape 8"/>
          <p:cNvSpPr/>
          <p:nvPr/>
        </p:nvSpPr>
        <p:spPr>
          <a:xfrm>
            <a:off x="9694425" y="2477333"/>
            <a:ext cx="4405200" cy="2157333"/>
          </a:xfrm>
          <a:prstGeom prst="roundRect">
            <a:avLst>
              <a:gd name="adj" fmla="val 4548"/>
            </a:avLst>
          </a:prstGeom>
          <a:solidFill>
            <a:srgbClr val="FFFFFF">
              <a:alpha val="95000"/>
            </a:srgbClr>
          </a:solidFill>
          <a:ln w="30480">
            <a:solidFill>
              <a:srgbClr val="CCCCCC"/>
            </a:solidFill>
            <a:prstDash val="solid"/>
          </a:ln>
        </p:spPr>
        <p:txBody>
          <a:bodyPr/>
          <a:lstStyle/>
          <a:p>
            <a:endParaRPr lang="ja-JP" altLang="en-US" sz="2800"/>
          </a:p>
        </p:txBody>
      </p:sp>
      <p:sp>
        <p:nvSpPr>
          <p:cNvPr id="11" name="Text 9"/>
          <p:cNvSpPr/>
          <p:nvPr/>
        </p:nvSpPr>
        <p:spPr>
          <a:xfrm>
            <a:off x="9946719" y="2729627"/>
            <a:ext cx="2830847" cy="364989"/>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価値観</a:t>
            </a:r>
            <a:endParaRPr lang="en-US" sz="3200" b="1" dirty="0">
              <a:solidFill>
                <a:srgbClr val="FF0000"/>
              </a:solidFill>
            </a:endParaRPr>
          </a:p>
        </p:txBody>
      </p:sp>
      <p:sp>
        <p:nvSpPr>
          <p:cNvPr id="12" name="Text 10"/>
          <p:cNvSpPr/>
          <p:nvPr/>
        </p:nvSpPr>
        <p:spPr>
          <a:xfrm>
            <a:off x="9946718" y="3209211"/>
            <a:ext cx="3890059" cy="747281"/>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患者の価値観に沿ったケア計画で、自己のアイデンティティを保ちます。</a:t>
            </a:r>
            <a:endParaRPr lang="en-US" sz="2400" dirty="0"/>
          </a:p>
        </p:txBody>
      </p:sp>
      <p:sp>
        <p:nvSpPr>
          <p:cNvPr id="13" name="Shape 11"/>
          <p:cNvSpPr/>
          <p:nvPr/>
        </p:nvSpPr>
        <p:spPr>
          <a:xfrm>
            <a:off x="621029" y="4747736"/>
            <a:ext cx="6720906" cy="1783693"/>
          </a:xfrm>
          <a:prstGeom prst="roundRect">
            <a:avLst>
              <a:gd name="adj" fmla="val 5501"/>
            </a:avLst>
          </a:prstGeom>
          <a:solidFill>
            <a:srgbClr val="FFFFFF">
              <a:alpha val="95000"/>
            </a:srgbClr>
          </a:solidFill>
          <a:ln w="30480">
            <a:solidFill>
              <a:srgbClr val="CCCCCC"/>
            </a:solidFill>
            <a:prstDash val="solid"/>
          </a:ln>
        </p:spPr>
        <p:txBody>
          <a:bodyPr/>
          <a:lstStyle/>
          <a:p>
            <a:endParaRPr lang="ja-JP" altLang="en-US" sz="2800"/>
          </a:p>
        </p:txBody>
      </p:sp>
      <p:sp>
        <p:nvSpPr>
          <p:cNvPr id="14" name="Text 12"/>
          <p:cNvSpPr/>
          <p:nvPr/>
        </p:nvSpPr>
        <p:spPr>
          <a:xfrm>
            <a:off x="873323" y="5000030"/>
            <a:ext cx="2830847" cy="364989"/>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個人の希望</a:t>
            </a:r>
            <a:endParaRPr lang="en-US" sz="3200" b="1" dirty="0">
              <a:solidFill>
                <a:srgbClr val="FF0000"/>
              </a:solidFill>
            </a:endParaRPr>
          </a:p>
        </p:txBody>
      </p:sp>
      <p:sp>
        <p:nvSpPr>
          <p:cNvPr id="15" name="Text 13"/>
          <p:cNvSpPr/>
          <p:nvPr/>
        </p:nvSpPr>
        <p:spPr>
          <a:xfrm>
            <a:off x="873323" y="5479613"/>
            <a:ext cx="6205764" cy="747281"/>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患者の生活や目標に関する希望を聞き取り、個別ケア計画を策定します。</a:t>
            </a:r>
            <a:endParaRPr lang="en-US" sz="2400" dirty="0"/>
          </a:p>
        </p:txBody>
      </p:sp>
      <p:sp>
        <p:nvSpPr>
          <p:cNvPr id="16" name="Shape 14"/>
          <p:cNvSpPr/>
          <p:nvPr/>
        </p:nvSpPr>
        <p:spPr>
          <a:xfrm>
            <a:off x="7426047" y="4747736"/>
            <a:ext cx="6721027" cy="1783693"/>
          </a:xfrm>
          <a:prstGeom prst="roundRect">
            <a:avLst>
              <a:gd name="adj" fmla="val 5501"/>
            </a:avLst>
          </a:prstGeom>
          <a:solidFill>
            <a:srgbClr val="FFFFFF">
              <a:alpha val="95000"/>
            </a:srgbClr>
          </a:solidFill>
          <a:ln w="30480">
            <a:solidFill>
              <a:srgbClr val="CCCCCC"/>
            </a:solidFill>
            <a:prstDash val="solid"/>
          </a:ln>
        </p:spPr>
        <p:txBody>
          <a:bodyPr/>
          <a:lstStyle/>
          <a:p>
            <a:endParaRPr lang="ja-JP" altLang="en-US" sz="2800"/>
          </a:p>
        </p:txBody>
      </p:sp>
      <p:sp>
        <p:nvSpPr>
          <p:cNvPr id="17" name="Text 15"/>
          <p:cNvSpPr/>
          <p:nvPr/>
        </p:nvSpPr>
        <p:spPr>
          <a:xfrm>
            <a:off x="7678341" y="5000030"/>
            <a:ext cx="2830847" cy="364989"/>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生活スタイル</a:t>
            </a:r>
            <a:endParaRPr lang="en-US" sz="3200" b="1" dirty="0">
              <a:solidFill>
                <a:srgbClr val="FF0000"/>
              </a:solidFill>
            </a:endParaRPr>
          </a:p>
        </p:txBody>
      </p:sp>
      <p:sp>
        <p:nvSpPr>
          <p:cNvPr id="18" name="Text 16"/>
          <p:cNvSpPr/>
          <p:nvPr/>
        </p:nvSpPr>
        <p:spPr>
          <a:xfrm>
            <a:off x="7678340" y="5479613"/>
            <a:ext cx="6205885" cy="747281"/>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個々の生活習慣やリズムを尊重したケアで、ストレスを軽減し回復を促します。</a:t>
            </a:r>
            <a:endParaRPr lang="en-US" sz="2400" dirty="0"/>
          </a:p>
        </p:txBody>
      </p:sp>
      <p:sp>
        <p:nvSpPr>
          <p:cNvPr id="19" name="Text 17"/>
          <p:cNvSpPr/>
          <p:nvPr/>
        </p:nvSpPr>
        <p:spPr>
          <a:xfrm>
            <a:off x="621029" y="6790987"/>
            <a:ext cx="13668385" cy="747281"/>
          </a:xfrm>
          <a:prstGeom prst="rect">
            <a:avLst/>
          </a:prstGeom>
          <a:noFill/>
          <a:ln/>
        </p:spPr>
        <p:txBody>
          <a:bodyPr wrap="squar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これらの要素を考慮することで、看護師は患者の尊厳を守り、自己管理能力の向上を促し、患者が望む「その人らしい」生活の実現に繋がる日常生活援助を提供します。</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70798" y="629007"/>
            <a:ext cx="5990034" cy="748665"/>
          </a:xfrm>
          <a:prstGeom prst="rect">
            <a:avLst/>
          </a:prstGeom>
          <a:noFill/>
          <a:ln/>
        </p:spPr>
        <p:txBody>
          <a:bodyPr wrap="none" lIns="0" tIns="0" rIns="0" bIns="0" rtlCol="0" anchor="t"/>
          <a:lstStyle/>
          <a:p>
            <a:pPr marL="0" indent="0" algn="l">
              <a:lnSpc>
                <a:spcPts val="5850"/>
              </a:lnSpc>
              <a:buNone/>
            </a:pPr>
            <a:r>
              <a:rPr lang="en-US" sz="4700" dirty="0">
                <a:solidFill>
                  <a:srgbClr val="1B1B27"/>
                </a:solidFill>
                <a:latin typeface="Inter Medium" pitchFamily="34" charset="0"/>
                <a:ea typeface="Inter Medium" pitchFamily="34" charset="-122"/>
                <a:cs typeface="Inter Medium" pitchFamily="34" charset="-120"/>
              </a:rPr>
              <a:t>看護倫理と援助技術</a:t>
            </a:r>
            <a:endParaRPr lang="en-US" sz="4700" dirty="0"/>
          </a:p>
        </p:txBody>
      </p:sp>
      <p:sp>
        <p:nvSpPr>
          <p:cNvPr id="3" name="Text 1"/>
          <p:cNvSpPr/>
          <p:nvPr/>
        </p:nvSpPr>
        <p:spPr>
          <a:xfrm>
            <a:off x="670798" y="1691283"/>
            <a:ext cx="13288804" cy="76652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看護倫理は、患者の尊厳を尊重し、質の高いケアを提供する基盤です。日常生活援助において、以下の3つの基本的な考え方を技術に統合することが不可欠です。</a:t>
            </a:r>
            <a:endParaRPr lang="en-US" sz="2800" dirty="0"/>
          </a:p>
        </p:txBody>
      </p:sp>
      <p:sp>
        <p:nvSpPr>
          <p:cNvPr id="4" name="Shape 2"/>
          <p:cNvSpPr/>
          <p:nvPr/>
        </p:nvSpPr>
        <p:spPr>
          <a:xfrm>
            <a:off x="670798" y="2727246"/>
            <a:ext cx="6603844" cy="2347674"/>
          </a:xfrm>
          <a:prstGeom prst="roundRect">
            <a:avLst>
              <a:gd name="adj" fmla="val 4558"/>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940832" y="2997280"/>
            <a:ext cx="2995017"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尊厳の保持</a:t>
            </a:r>
            <a:endParaRPr lang="en-US" sz="3600" b="1" dirty="0">
              <a:solidFill>
                <a:srgbClr val="FF0000"/>
              </a:solidFill>
            </a:endParaRPr>
          </a:p>
        </p:txBody>
      </p:sp>
      <p:sp>
        <p:nvSpPr>
          <p:cNvPr id="6" name="Text 4"/>
          <p:cNvSpPr/>
          <p:nvPr/>
        </p:nvSpPr>
        <p:spPr>
          <a:xfrm>
            <a:off x="940832" y="3515440"/>
            <a:ext cx="5984557" cy="1149787"/>
          </a:xfrm>
          <a:prstGeom prst="rect">
            <a:avLst/>
          </a:prstGeom>
          <a:noFill/>
          <a:ln/>
        </p:spPr>
        <p:txBody>
          <a:bodyPr wrap="square" lIns="0" tIns="0" rIns="0" bIns="0" rtlCol="0" anchor="t"/>
          <a:lstStyle/>
          <a:p>
            <a:pPr marL="0" indent="0" algn="l">
              <a:lnSpc>
                <a:spcPts val="30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患者の価値観や意思を尊重し、羞恥心に配慮したケアや丁寧な対応を通じて</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自身の生活に対するコントロール感を支援します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Shape 5"/>
          <p:cNvSpPr/>
          <p:nvPr/>
        </p:nvSpPr>
        <p:spPr>
          <a:xfrm>
            <a:off x="7434977" y="2727246"/>
            <a:ext cx="6603844" cy="2347674"/>
          </a:xfrm>
          <a:prstGeom prst="roundRect">
            <a:avLst>
              <a:gd name="adj" fmla="val 4558"/>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705011" y="2997280"/>
            <a:ext cx="2995017"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自立支援</a:t>
            </a:r>
            <a:endParaRPr lang="en-US" sz="3600" b="1" dirty="0">
              <a:solidFill>
                <a:srgbClr val="FF0000"/>
              </a:solidFill>
            </a:endParaRPr>
          </a:p>
        </p:txBody>
      </p:sp>
      <p:sp>
        <p:nvSpPr>
          <p:cNvPr id="9" name="Text 7"/>
          <p:cNvSpPr/>
          <p:nvPr/>
        </p:nvSpPr>
        <p:spPr>
          <a:xfrm>
            <a:off x="7705011" y="3515440"/>
            <a:ext cx="5984557" cy="1149787"/>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患者が可能な限り自身の力で生活できるよう、残存能力を最大限に引き出す支援を行います。過度な介助を避け、自己管理能力の育成を通じて自立を促します。</a:t>
            </a:r>
            <a:endParaRPr lang="en-US" sz="2400" dirty="0"/>
          </a:p>
        </p:txBody>
      </p:sp>
      <p:sp>
        <p:nvSpPr>
          <p:cNvPr id="10" name="Shape 8"/>
          <p:cNvSpPr/>
          <p:nvPr/>
        </p:nvSpPr>
        <p:spPr>
          <a:xfrm>
            <a:off x="670797" y="5174813"/>
            <a:ext cx="13450151" cy="1872597"/>
          </a:xfrm>
          <a:prstGeom prst="roundRect">
            <a:avLst>
              <a:gd name="adj" fmla="val 5515"/>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940832" y="5444847"/>
            <a:ext cx="2995017"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プライバシーの尊重</a:t>
            </a:r>
            <a:endParaRPr lang="en-US" sz="3600" b="1" dirty="0">
              <a:solidFill>
                <a:srgbClr val="FF0000"/>
              </a:solidFill>
            </a:endParaRPr>
          </a:p>
        </p:txBody>
      </p:sp>
      <p:sp>
        <p:nvSpPr>
          <p:cNvPr id="12" name="Text 10"/>
          <p:cNvSpPr/>
          <p:nvPr/>
        </p:nvSpPr>
        <p:spPr>
          <a:xfrm>
            <a:off x="940832" y="5963007"/>
            <a:ext cx="12748736" cy="766524"/>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患者の個人的な情報、空間、身体の秘密を守ることです。身体的ケア時の配慮や個人情報保護の徹底により、患者が安心して療養生活を送れる環境を提供します。</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94040" y="1136928"/>
            <a:ext cx="7983260"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尊厳の保持</a:t>
            </a:r>
            <a:endParaRPr lang="en-US" sz="6250" dirty="0"/>
          </a:p>
        </p:txBody>
      </p:sp>
      <p:sp>
        <p:nvSpPr>
          <p:cNvPr id="3" name="Text 1"/>
          <p:cNvSpPr/>
          <p:nvPr/>
        </p:nvSpPr>
        <p:spPr>
          <a:xfrm>
            <a:off x="894040" y="2413602"/>
            <a:ext cx="13028291" cy="1272068"/>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尊厳の保持とは、患者の人間としての価値を認め、あらゆる状況でその尊厳を尊重することです。看護師は敬意を持って接することが求められます。</a:t>
            </a:r>
            <a:endParaRPr lang="en-US" sz="2800" dirty="0"/>
          </a:p>
        </p:txBody>
      </p:sp>
      <p:sp>
        <p:nvSpPr>
          <p:cNvPr id="4" name="Shape 2"/>
          <p:cNvSpPr/>
          <p:nvPr/>
        </p:nvSpPr>
        <p:spPr>
          <a:xfrm>
            <a:off x="894040" y="3794608"/>
            <a:ext cx="6352171" cy="365775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51465" y="4152033"/>
            <a:ext cx="4049373" cy="621212"/>
          </a:xfrm>
          <a:prstGeom prst="rect">
            <a:avLst/>
          </a:prstGeom>
          <a:noFill/>
          <a:ln/>
        </p:spPr>
        <p:txBody>
          <a:bodyPr wrap="none" lIns="0" tIns="0" rIns="0" bIns="0" rtlCol="0" anchor="t"/>
          <a:lstStyle/>
          <a:p>
            <a:pPr marL="0" indent="0" algn="l">
              <a:lnSpc>
                <a:spcPts val="3900"/>
              </a:lnSpc>
              <a:buNone/>
            </a:pPr>
            <a:r>
              <a:rPr lang="en-US" sz="3600" b="1" dirty="0">
                <a:solidFill>
                  <a:srgbClr val="FF0000"/>
                </a:solidFill>
                <a:latin typeface="Inter Medium" pitchFamily="34" charset="0"/>
                <a:ea typeface="Inter Medium" pitchFamily="34" charset="-122"/>
                <a:cs typeface="Inter Medium" pitchFamily="34" charset="-120"/>
              </a:rPr>
              <a:t>自己決定権の尊重</a:t>
            </a:r>
            <a:endParaRPr lang="en-US" sz="3600" b="1" dirty="0">
              <a:solidFill>
                <a:srgbClr val="FF0000"/>
              </a:solidFill>
            </a:endParaRPr>
          </a:p>
        </p:txBody>
      </p:sp>
      <p:sp>
        <p:nvSpPr>
          <p:cNvPr id="6" name="Text 4"/>
          <p:cNvSpPr/>
          <p:nvPr/>
        </p:nvSpPr>
        <p:spPr>
          <a:xfrm>
            <a:off x="1251466" y="4842595"/>
            <a:ext cx="5626968" cy="1908103"/>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患者が自身の治療や生活に関して意思決定を行う権利を尊重し、可能な限りその希望を取り入れます。</a:t>
            </a:r>
            <a:endParaRPr lang="en-US" sz="2800" dirty="0"/>
          </a:p>
        </p:txBody>
      </p:sp>
      <p:sp>
        <p:nvSpPr>
          <p:cNvPr id="7" name="Shape 5"/>
          <p:cNvSpPr/>
          <p:nvPr/>
        </p:nvSpPr>
        <p:spPr>
          <a:xfrm>
            <a:off x="7474863" y="3794608"/>
            <a:ext cx="6352171" cy="365775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7832287" y="4152033"/>
            <a:ext cx="4049373" cy="621212"/>
          </a:xfrm>
          <a:prstGeom prst="rect">
            <a:avLst/>
          </a:prstGeom>
          <a:noFill/>
          <a:ln/>
        </p:spPr>
        <p:txBody>
          <a:bodyPr wrap="none" lIns="0" tIns="0" rIns="0" bIns="0" rtlCol="0" anchor="t"/>
          <a:lstStyle/>
          <a:p>
            <a:pPr marL="0" indent="0" algn="l">
              <a:lnSpc>
                <a:spcPts val="3900"/>
              </a:lnSpc>
              <a:buNone/>
            </a:pPr>
            <a:r>
              <a:rPr lang="en-US" sz="3600" b="1" dirty="0">
                <a:solidFill>
                  <a:srgbClr val="FF0000"/>
                </a:solidFill>
                <a:latin typeface="Inter Medium" pitchFamily="34" charset="0"/>
                <a:ea typeface="Inter Medium" pitchFamily="34" charset="-122"/>
                <a:cs typeface="Inter Medium" pitchFamily="34" charset="-120"/>
              </a:rPr>
              <a:t>敬意を持って対応</a:t>
            </a:r>
            <a:endParaRPr lang="en-US" sz="3600" b="1" dirty="0">
              <a:solidFill>
                <a:srgbClr val="FF0000"/>
              </a:solidFill>
            </a:endParaRPr>
          </a:p>
        </p:txBody>
      </p:sp>
      <p:sp>
        <p:nvSpPr>
          <p:cNvPr id="9" name="Text 7"/>
          <p:cNvSpPr/>
          <p:nvPr/>
        </p:nvSpPr>
        <p:spPr>
          <a:xfrm>
            <a:off x="7832288" y="4842595"/>
            <a:ext cx="5626968" cy="1908103"/>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患者の言動や価値観を尊重し、共感をもって接します。文化的背景や信念に配慮した援助を行います。</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09863" y="1046798"/>
            <a:ext cx="7231023" cy="903803"/>
          </a:xfrm>
          <a:prstGeom prst="rect">
            <a:avLst/>
          </a:prstGeom>
          <a:noFill/>
          <a:ln/>
        </p:spPr>
        <p:txBody>
          <a:bodyPr wrap="none" lIns="0" tIns="0" rIns="0" bIns="0" rtlCol="0" anchor="t"/>
          <a:lstStyle/>
          <a:p>
            <a:pPr marL="0" indent="0" algn="l">
              <a:lnSpc>
                <a:spcPts val="7100"/>
              </a:lnSpc>
              <a:buNone/>
            </a:pPr>
            <a:r>
              <a:rPr lang="en-US" sz="5650" dirty="0">
                <a:solidFill>
                  <a:srgbClr val="1B1B27"/>
                </a:solidFill>
                <a:latin typeface="Inter Medium" pitchFamily="34" charset="0"/>
                <a:ea typeface="Inter Medium" pitchFamily="34" charset="-122"/>
                <a:cs typeface="Inter Medium" pitchFamily="34" charset="-120"/>
              </a:rPr>
              <a:t>自立支援</a:t>
            </a:r>
            <a:endParaRPr lang="en-US" sz="5650" dirty="0"/>
          </a:p>
        </p:txBody>
      </p:sp>
      <p:sp>
        <p:nvSpPr>
          <p:cNvPr id="3" name="Text 1"/>
          <p:cNvSpPr/>
          <p:nvPr/>
        </p:nvSpPr>
        <p:spPr>
          <a:xfrm>
            <a:off x="809863" y="2012055"/>
            <a:ext cx="13010674" cy="925354"/>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自立支援とは、患者ができる限り自身の力で生活できるよう支援することです。これは患者の自己肯定感と精神的健康に不可欠であり、自信を回復し、回復意欲を高めます。</a:t>
            </a:r>
            <a:endParaRPr lang="en-US" sz="2800" dirty="0"/>
          </a:p>
        </p:txBody>
      </p:sp>
      <p:sp>
        <p:nvSpPr>
          <p:cNvPr id="4" name="Shape 2"/>
          <p:cNvSpPr/>
          <p:nvPr/>
        </p:nvSpPr>
        <p:spPr>
          <a:xfrm>
            <a:off x="809863" y="3484755"/>
            <a:ext cx="4300809" cy="4254988"/>
          </a:xfrm>
          <a:prstGeom prst="roundRect">
            <a:avLst>
              <a:gd name="adj" fmla="val 3424"/>
            </a:avLst>
          </a:prstGeom>
          <a:solidFill>
            <a:srgbClr val="E6E6E6"/>
          </a:solidFill>
          <a:ln w="15240">
            <a:solidFill>
              <a:srgbClr val="CCCCCC"/>
            </a:solidFill>
            <a:prstDash val="solid"/>
          </a:ln>
        </p:spPr>
        <p:txBody>
          <a:bodyPr/>
          <a:lstStyle/>
          <a:p>
            <a:endParaRPr lang="ja-JP" altLang="en-US" sz="2400"/>
          </a:p>
        </p:txBody>
      </p:sp>
      <p:sp>
        <p:nvSpPr>
          <p:cNvPr id="5" name="Text 3"/>
          <p:cNvSpPr/>
          <p:nvPr/>
        </p:nvSpPr>
        <p:spPr>
          <a:xfrm>
            <a:off x="1114305" y="3789198"/>
            <a:ext cx="3668897" cy="542066"/>
          </a:xfrm>
          <a:prstGeom prst="rect">
            <a:avLst/>
          </a:prstGeom>
          <a:noFill/>
          <a:ln/>
        </p:spPr>
        <p:txBody>
          <a:bodyPr wrap="none" lIns="0" tIns="0" rIns="0" bIns="0" rtlCol="0" anchor="t"/>
          <a:lstStyle/>
          <a:p>
            <a:pPr marL="0" indent="0" algn="l">
              <a:lnSpc>
                <a:spcPts val="3550"/>
              </a:lnSpc>
              <a:buNone/>
            </a:pPr>
            <a:r>
              <a:rPr lang="en-US" sz="4000" b="1" dirty="0">
                <a:solidFill>
                  <a:srgbClr val="FF0000"/>
                </a:solidFill>
                <a:latin typeface="Inter Medium" pitchFamily="34" charset="0"/>
                <a:ea typeface="Inter Medium" pitchFamily="34" charset="-122"/>
                <a:cs typeface="Inter Medium" pitchFamily="34" charset="-120"/>
              </a:rPr>
              <a:t>能力の最大化</a:t>
            </a:r>
            <a:endParaRPr lang="en-US" sz="4000" b="1" dirty="0">
              <a:solidFill>
                <a:srgbClr val="FF0000"/>
              </a:solidFill>
            </a:endParaRPr>
          </a:p>
        </p:txBody>
      </p:sp>
      <p:sp>
        <p:nvSpPr>
          <p:cNvPr id="6" name="Text 4"/>
          <p:cNvSpPr/>
          <p:nvPr/>
        </p:nvSpPr>
        <p:spPr>
          <a:xfrm>
            <a:off x="1114305" y="4414633"/>
            <a:ext cx="3668897" cy="2774588"/>
          </a:xfrm>
          <a:prstGeom prst="rect">
            <a:avLst/>
          </a:prstGeom>
          <a:noFill/>
          <a:ln/>
        </p:spPr>
        <p:txBody>
          <a:bodyPr wrap="square" lIns="0" tIns="0" rIns="0" bIns="0" rtlCol="0" anchor="t"/>
          <a:lstStyle/>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患者が持っている能力を最大限に引き出すために、援助を提供します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例えば、食事環境を整え、必要な道具を提供するなど</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Shape 5"/>
          <p:cNvSpPr/>
          <p:nvPr/>
        </p:nvSpPr>
        <p:spPr>
          <a:xfrm>
            <a:off x="5243155" y="3484755"/>
            <a:ext cx="4300809" cy="4254988"/>
          </a:xfrm>
          <a:prstGeom prst="roundRect">
            <a:avLst>
              <a:gd name="adj" fmla="val 3424"/>
            </a:avLst>
          </a:prstGeom>
          <a:solidFill>
            <a:srgbClr val="E6E6E6"/>
          </a:solidFill>
          <a:ln w="15240">
            <a:solidFill>
              <a:srgbClr val="CCCCCC"/>
            </a:solidFill>
            <a:prstDash val="solid"/>
          </a:ln>
        </p:spPr>
        <p:txBody>
          <a:bodyPr/>
          <a:lstStyle/>
          <a:p>
            <a:endParaRPr lang="ja-JP" altLang="en-US" sz="2400"/>
          </a:p>
        </p:txBody>
      </p:sp>
      <p:sp>
        <p:nvSpPr>
          <p:cNvPr id="8" name="Text 6"/>
          <p:cNvSpPr/>
          <p:nvPr/>
        </p:nvSpPr>
        <p:spPr>
          <a:xfrm>
            <a:off x="5547597" y="3789198"/>
            <a:ext cx="3668897" cy="542066"/>
          </a:xfrm>
          <a:prstGeom prst="rect">
            <a:avLst/>
          </a:prstGeom>
          <a:noFill/>
          <a:ln/>
        </p:spPr>
        <p:txBody>
          <a:bodyPr wrap="none" lIns="0" tIns="0" rIns="0" bIns="0" rtlCol="0" anchor="t"/>
          <a:lstStyle/>
          <a:p>
            <a:pPr marL="0" indent="0" algn="l">
              <a:lnSpc>
                <a:spcPts val="3550"/>
              </a:lnSpc>
              <a:buNone/>
            </a:pPr>
            <a:r>
              <a:rPr lang="en-US" sz="4000" b="1" dirty="0">
                <a:solidFill>
                  <a:srgbClr val="FF0000"/>
                </a:solidFill>
                <a:latin typeface="Inter Medium" pitchFamily="34" charset="0"/>
                <a:ea typeface="Inter Medium" pitchFamily="34" charset="-122"/>
                <a:cs typeface="Inter Medium" pitchFamily="34" charset="-120"/>
              </a:rPr>
              <a:t>段階的な支援</a:t>
            </a:r>
            <a:endParaRPr lang="en-US" sz="4000" b="1" dirty="0">
              <a:solidFill>
                <a:srgbClr val="FF0000"/>
              </a:solidFill>
            </a:endParaRPr>
          </a:p>
        </p:txBody>
      </p:sp>
      <p:sp>
        <p:nvSpPr>
          <p:cNvPr id="9" name="Text 7"/>
          <p:cNvSpPr/>
          <p:nvPr/>
        </p:nvSpPr>
        <p:spPr>
          <a:xfrm>
            <a:off x="5547597" y="4414633"/>
            <a:ext cx="3668897" cy="2774588"/>
          </a:xfrm>
          <a:prstGeom prst="rect">
            <a:avLst/>
          </a:prstGeom>
          <a:noFill/>
          <a:ln/>
        </p:spPr>
        <p:txBody>
          <a:bodyPr wrap="square" lIns="0" tIns="0" rIns="0" bIns="0" rtlCol="0" anchor="t"/>
          <a:lstStyle/>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患者の自立度に応じて支援のレベルを調整します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できることから始め、少しずつ患者が自分でできることを増やします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0" name="Shape 8"/>
          <p:cNvSpPr/>
          <p:nvPr/>
        </p:nvSpPr>
        <p:spPr>
          <a:xfrm>
            <a:off x="9676448" y="3484755"/>
            <a:ext cx="4300809" cy="4254988"/>
          </a:xfrm>
          <a:prstGeom prst="roundRect">
            <a:avLst>
              <a:gd name="adj" fmla="val 3424"/>
            </a:avLst>
          </a:prstGeom>
          <a:solidFill>
            <a:srgbClr val="E6E6E6"/>
          </a:solidFill>
          <a:ln w="15240">
            <a:solidFill>
              <a:srgbClr val="CCCCCC"/>
            </a:solidFill>
            <a:prstDash val="solid"/>
          </a:ln>
        </p:spPr>
        <p:txBody>
          <a:bodyPr/>
          <a:lstStyle/>
          <a:p>
            <a:endParaRPr lang="ja-JP" altLang="en-US" sz="2400"/>
          </a:p>
        </p:txBody>
      </p:sp>
      <p:sp>
        <p:nvSpPr>
          <p:cNvPr id="11" name="Text 9"/>
          <p:cNvSpPr/>
          <p:nvPr/>
        </p:nvSpPr>
        <p:spPr>
          <a:xfrm>
            <a:off x="9980889" y="3789198"/>
            <a:ext cx="3668897" cy="542066"/>
          </a:xfrm>
          <a:prstGeom prst="rect">
            <a:avLst/>
          </a:prstGeom>
          <a:noFill/>
          <a:ln/>
        </p:spPr>
        <p:txBody>
          <a:bodyPr wrap="none" lIns="0" tIns="0" rIns="0" bIns="0" rtlCol="0" anchor="t"/>
          <a:lstStyle/>
          <a:p>
            <a:pPr marL="0" indent="0" algn="l">
              <a:lnSpc>
                <a:spcPts val="3550"/>
              </a:lnSpc>
              <a:buNone/>
            </a:pPr>
            <a:r>
              <a:rPr lang="en-US" sz="4000" b="1" dirty="0">
                <a:solidFill>
                  <a:srgbClr val="FF0000"/>
                </a:solidFill>
                <a:latin typeface="Inter Medium" pitchFamily="34" charset="0"/>
                <a:ea typeface="Inter Medium" pitchFamily="34" charset="-122"/>
                <a:cs typeface="Inter Medium" pitchFamily="34" charset="-120"/>
              </a:rPr>
              <a:t>自信の構築</a:t>
            </a:r>
            <a:endParaRPr lang="en-US" sz="4000" b="1" dirty="0">
              <a:solidFill>
                <a:srgbClr val="FF0000"/>
              </a:solidFill>
            </a:endParaRPr>
          </a:p>
        </p:txBody>
      </p:sp>
      <p:sp>
        <p:nvSpPr>
          <p:cNvPr id="12" name="Text 10"/>
          <p:cNvSpPr/>
          <p:nvPr/>
        </p:nvSpPr>
        <p:spPr>
          <a:xfrm>
            <a:off x="9980889" y="4414633"/>
            <a:ext cx="3668897" cy="2219672"/>
          </a:xfrm>
          <a:prstGeom prst="rect">
            <a:avLst/>
          </a:prstGeom>
          <a:noFill/>
          <a:ln/>
        </p:spPr>
        <p:txBody>
          <a:bodyPr wrap="square" lIns="0" tIns="0" rIns="0" bIns="0" rtlCol="0" anchor="t"/>
          <a:lstStyle/>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小さな成功体験を積み重ね、患者の自信を育みます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適切な励ましと評価が重要です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96409" y="782241"/>
            <a:ext cx="7111246" cy="888921"/>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プライバシーの尊重</a:t>
            </a:r>
            <a:endParaRPr lang="en-US" sz="5550" dirty="0"/>
          </a:p>
        </p:txBody>
      </p:sp>
      <p:sp>
        <p:nvSpPr>
          <p:cNvPr id="3" name="Text 1"/>
          <p:cNvSpPr/>
          <p:nvPr/>
        </p:nvSpPr>
        <p:spPr>
          <a:xfrm>
            <a:off x="796409" y="1913471"/>
            <a:ext cx="13037582" cy="910114"/>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プライバシーの尊重は、患者の個人情報や身体的・精神的な状態が他者に知られず守られる権利です。看護師は、個人情報を保護し、必要最小限の情報共有に留めます。</a:t>
            </a:r>
            <a:endParaRPr lang="en-US" sz="2800" dirty="0"/>
          </a:p>
        </p:txBody>
      </p:sp>
      <p:sp>
        <p:nvSpPr>
          <p:cNvPr id="4" name="Shape 2"/>
          <p:cNvSpPr/>
          <p:nvPr/>
        </p:nvSpPr>
        <p:spPr>
          <a:xfrm>
            <a:off x="758308" y="3372105"/>
            <a:ext cx="4331069" cy="4341511"/>
          </a:xfrm>
          <a:prstGeom prst="roundRect">
            <a:avLst>
              <a:gd name="adj" fmla="val 4595"/>
            </a:avLst>
          </a:prstGeom>
          <a:solidFill>
            <a:srgbClr val="FFFFFF">
              <a:alpha val="95000"/>
            </a:srgbClr>
          </a:solidFill>
          <a:ln w="38100">
            <a:solidFill>
              <a:srgbClr val="CCCCCC"/>
            </a:solidFill>
            <a:prstDash val="solid"/>
          </a:ln>
        </p:spPr>
        <p:txBody>
          <a:bodyPr/>
          <a:lstStyle/>
          <a:p>
            <a:endParaRPr lang="ja-JP" altLang="en-US" sz="2400"/>
          </a:p>
        </p:txBody>
      </p:sp>
      <p:sp>
        <p:nvSpPr>
          <p:cNvPr id="5" name="Shape 3"/>
          <p:cNvSpPr/>
          <p:nvPr/>
        </p:nvSpPr>
        <p:spPr>
          <a:xfrm>
            <a:off x="720208" y="3372105"/>
            <a:ext cx="158811" cy="4341511"/>
          </a:xfrm>
          <a:prstGeom prst="roundRect">
            <a:avLst>
              <a:gd name="adj" fmla="val 78392"/>
            </a:avLst>
          </a:prstGeom>
          <a:solidFill>
            <a:srgbClr val="030303"/>
          </a:solidFill>
          <a:ln/>
        </p:spPr>
        <p:txBody>
          <a:bodyPr/>
          <a:lstStyle/>
          <a:p>
            <a:endParaRPr lang="ja-JP" altLang="en-US" sz="2400"/>
          </a:p>
        </p:txBody>
      </p:sp>
      <p:sp>
        <p:nvSpPr>
          <p:cNvPr id="6" name="Text 4"/>
          <p:cNvSpPr/>
          <p:nvPr/>
        </p:nvSpPr>
        <p:spPr>
          <a:xfrm>
            <a:off x="1195149" y="3694646"/>
            <a:ext cx="3539744" cy="484742"/>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情報の取り扱い</a:t>
            </a:r>
            <a:endParaRPr lang="en-US" sz="3200" b="1" dirty="0">
              <a:solidFill>
                <a:srgbClr val="FF0000"/>
              </a:solidFill>
            </a:endParaRPr>
          </a:p>
        </p:txBody>
      </p:sp>
      <p:sp>
        <p:nvSpPr>
          <p:cNvPr id="7" name="Text 5"/>
          <p:cNvSpPr/>
          <p:nvPr/>
        </p:nvSpPr>
        <p:spPr>
          <a:xfrm>
            <a:off x="1195149" y="4309604"/>
            <a:ext cx="3539744" cy="1985730"/>
          </a:xfrm>
          <a:prstGeom prst="rect">
            <a:avLst/>
          </a:prstGeom>
          <a:noFill/>
          <a:ln/>
        </p:spPr>
        <p:txBody>
          <a:bodyPr wrap="square" lIns="0" tIns="0" rIns="0" bIns="0" rtlCol="0" anchor="t"/>
          <a:lstStyle/>
          <a:p>
            <a:pPr marL="0" indent="0" algn="l">
              <a:lnSpc>
                <a:spcPts val="35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患者の健康情報は慎重に扱い、同意なく開示しません</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カルテや記録は適切に管理します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8" name="Shape 6"/>
          <p:cNvSpPr/>
          <p:nvPr/>
        </p:nvSpPr>
        <p:spPr>
          <a:xfrm>
            <a:off x="5198982" y="3372105"/>
            <a:ext cx="4331069" cy="4341511"/>
          </a:xfrm>
          <a:prstGeom prst="roundRect">
            <a:avLst>
              <a:gd name="adj" fmla="val 4595"/>
            </a:avLst>
          </a:prstGeom>
          <a:solidFill>
            <a:srgbClr val="FFFFFF">
              <a:alpha val="95000"/>
            </a:srgbClr>
          </a:solidFill>
          <a:ln w="38100">
            <a:solidFill>
              <a:srgbClr val="CCCCCC"/>
            </a:solidFill>
            <a:prstDash val="solid"/>
          </a:ln>
        </p:spPr>
        <p:txBody>
          <a:bodyPr/>
          <a:lstStyle/>
          <a:p>
            <a:endParaRPr lang="ja-JP" altLang="en-US" sz="2400"/>
          </a:p>
        </p:txBody>
      </p:sp>
      <p:sp>
        <p:nvSpPr>
          <p:cNvPr id="9" name="Shape 7"/>
          <p:cNvSpPr/>
          <p:nvPr/>
        </p:nvSpPr>
        <p:spPr>
          <a:xfrm>
            <a:off x="5160882" y="3372105"/>
            <a:ext cx="158811" cy="4341511"/>
          </a:xfrm>
          <a:prstGeom prst="roundRect">
            <a:avLst>
              <a:gd name="adj" fmla="val 78392"/>
            </a:avLst>
          </a:prstGeom>
          <a:solidFill>
            <a:srgbClr val="030303"/>
          </a:solidFill>
          <a:ln/>
        </p:spPr>
        <p:txBody>
          <a:bodyPr/>
          <a:lstStyle/>
          <a:p>
            <a:endParaRPr lang="ja-JP" altLang="en-US" sz="2400"/>
          </a:p>
        </p:txBody>
      </p:sp>
      <p:sp>
        <p:nvSpPr>
          <p:cNvPr id="10" name="Text 8"/>
          <p:cNvSpPr/>
          <p:nvPr/>
        </p:nvSpPr>
        <p:spPr>
          <a:xfrm>
            <a:off x="5635823" y="3694645"/>
            <a:ext cx="3539744" cy="969485"/>
          </a:xfrm>
          <a:prstGeom prst="rect">
            <a:avLst/>
          </a:prstGeom>
          <a:noFill/>
          <a:ln/>
        </p:spPr>
        <p:txBody>
          <a:bodyPr wrap="squar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身体的なプライバシー</a:t>
            </a:r>
            <a:endParaRPr lang="en-US" sz="3200" b="1" dirty="0">
              <a:solidFill>
                <a:srgbClr val="FF0000"/>
              </a:solidFill>
            </a:endParaRPr>
          </a:p>
        </p:txBody>
      </p:sp>
      <p:sp>
        <p:nvSpPr>
          <p:cNvPr id="11" name="Text 9"/>
          <p:cNvSpPr/>
          <p:nvPr/>
        </p:nvSpPr>
        <p:spPr>
          <a:xfrm>
            <a:off x="5635823" y="4753945"/>
            <a:ext cx="3539744" cy="2482162"/>
          </a:xfrm>
          <a:prstGeom prst="rect">
            <a:avLst/>
          </a:prstGeom>
          <a:noFill/>
          <a:ln/>
        </p:spPr>
        <p:txBody>
          <a:bodyPr wrap="square" lIns="0" tIns="0" rIns="0" bIns="0" rtlCol="0" anchor="t"/>
          <a:lstStyle/>
          <a:p>
            <a:pPr marL="0" indent="0" algn="l">
              <a:lnSpc>
                <a:spcPts val="35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身体的援助時は、羞恥心に配慮し、必要最小限の露出で処置を行います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カーテン等で環境を整えます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2" name="Shape 10"/>
          <p:cNvSpPr/>
          <p:nvPr/>
        </p:nvSpPr>
        <p:spPr>
          <a:xfrm>
            <a:off x="9639656" y="3372105"/>
            <a:ext cx="4331069" cy="4341511"/>
          </a:xfrm>
          <a:prstGeom prst="roundRect">
            <a:avLst>
              <a:gd name="adj" fmla="val 4595"/>
            </a:avLst>
          </a:prstGeom>
          <a:solidFill>
            <a:srgbClr val="FFFFFF">
              <a:alpha val="95000"/>
            </a:srgbClr>
          </a:solidFill>
          <a:ln w="38100">
            <a:solidFill>
              <a:srgbClr val="CCCCCC"/>
            </a:solidFill>
            <a:prstDash val="solid"/>
          </a:ln>
        </p:spPr>
        <p:txBody>
          <a:bodyPr/>
          <a:lstStyle/>
          <a:p>
            <a:endParaRPr lang="ja-JP" altLang="en-US" sz="2400"/>
          </a:p>
        </p:txBody>
      </p:sp>
      <p:sp>
        <p:nvSpPr>
          <p:cNvPr id="13" name="Shape 11"/>
          <p:cNvSpPr/>
          <p:nvPr/>
        </p:nvSpPr>
        <p:spPr>
          <a:xfrm>
            <a:off x="9601556" y="3372105"/>
            <a:ext cx="158811" cy="4341511"/>
          </a:xfrm>
          <a:prstGeom prst="roundRect">
            <a:avLst>
              <a:gd name="adj" fmla="val 78392"/>
            </a:avLst>
          </a:prstGeom>
          <a:solidFill>
            <a:srgbClr val="030303"/>
          </a:solidFill>
          <a:ln/>
        </p:spPr>
        <p:txBody>
          <a:bodyPr/>
          <a:lstStyle/>
          <a:p>
            <a:endParaRPr lang="ja-JP" altLang="en-US" sz="2400"/>
          </a:p>
        </p:txBody>
      </p:sp>
      <p:sp>
        <p:nvSpPr>
          <p:cNvPr id="14" name="Text 12"/>
          <p:cNvSpPr/>
          <p:nvPr/>
        </p:nvSpPr>
        <p:spPr>
          <a:xfrm>
            <a:off x="10076498" y="3694646"/>
            <a:ext cx="3539744" cy="484742"/>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会話の配慮</a:t>
            </a:r>
            <a:endParaRPr lang="en-US" sz="3200" b="1" dirty="0">
              <a:solidFill>
                <a:srgbClr val="FF0000"/>
              </a:solidFill>
            </a:endParaRPr>
          </a:p>
        </p:txBody>
      </p:sp>
      <p:sp>
        <p:nvSpPr>
          <p:cNvPr id="15" name="Text 13"/>
          <p:cNvSpPr/>
          <p:nvPr/>
        </p:nvSpPr>
        <p:spPr>
          <a:xfrm>
            <a:off x="10076498" y="4309604"/>
            <a:ext cx="3539744" cy="2482162"/>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患者との会話や情報共有は、他者に聞こえないよう配慮し、プライバシーが保たれる場所で行います。</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93564" y="963097"/>
            <a:ext cx="9574173" cy="997387"/>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看護倫理と援助技術の関係</a:t>
            </a:r>
            <a:endParaRPr lang="en-US" sz="6250" dirty="0"/>
          </a:p>
        </p:txBody>
      </p:sp>
      <p:sp>
        <p:nvSpPr>
          <p:cNvPr id="3" name="Text 1"/>
          <p:cNvSpPr/>
          <p:nvPr/>
        </p:nvSpPr>
        <p:spPr>
          <a:xfrm>
            <a:off x="893564" y="2123870"/>
            <a:ext cx="12843272" cy="1021318"/>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看護倫理は、看護師が患者に対してどのように援助を行うかを導く指針であり、援助技術を適切に実践するためには、この倫理的な考え方が重要です。</a:t>
            </a:r>
            <a:endParaRPr lang="en-US" sz="2800" dirty="0"/>
          </a:p>
        </p:txBody>
      </p:sp>
      <p:sp>
        <p:nvSpPr>
          <p:cNvPr id="4" name="Shape 2"/>
          <p:cNvSpPr/>
          <p:nvPr/>
        </p:nvSpPr>
        <p:spPr>
          <a:xfrm>
            <a:off x="893563" y="3525491"/>
            <a:ext cx="6339227" cy="4122812"/>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250751" y="3882678"/>
            <a:ext cx="4441617" cy="596378"/>
          </a:xfrm>
          <a:prstGeom prst="rect">
            <a:avLst/>
          </a:prstGeom>
          <a:noFill/>
          <a:ln/>
        </p:spPr>
        <p:txBody>
          <a:bodyPr wrap="none" lIns="0" tIns="0" rIns="0" bIns="0" rtlCol="0" anchor="t"/>
          <a:lstStyle/>
          <a:p>
            <a:pPr marL="0" indent="0" algn="l">
              <a:lnSpc>
                <a:spcPts val="3900"/>
              </a:lnSpc>
              <a:buNone/>
            </a:pPr>
            <a:r>
              <a:rPr lang="en-US" sz="3600" b="1" dirty="0">
                <a:solidFill>
                  <a:srgbClr val="FF0000"/>
                </a:solidFill>
                <a:latin typeface="Inter Medium" pitchFamily="34" charset="0"/>
                <a:ea typeface="Inter Medium" pitchFamily="34" charset="-122"/>
                <a:cs typeface="Inter Medium" pitchFamily="34" charset="-120"/>
              </a:rPr>
              <a:t>尊厳を保持した援助技術</a:t>
            </a:r>
            <a:endParaRPr lang="en-US" sz="3600" b="1" dirty="0">
              <a:solidFill>
                <a:srgbClr val="FF0000"/>
              </a:solidFill>
            </a:endParaRPr>
          </a:p>
        </p:txBody>
      </p:sp>
      <p:sp>
        <p:nvSpPr>
          <p:cNvPr id="6" name="Text 4"/>
          <p:cNvSpPr/>
          <p:nvPr/>
        </p:nvSpPr>
        <p:spPr>
          <a:xfrm>
            <a:off x="1250752" y="4572765"/>
            <a:ext cx="5616052" cy="244304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患者の尊厳を守りながら、援助を行うためには、患者の意向を尊重し、支援の過程で患者が自己決定できるようにサポートすることが求められます。</a:t>
            </a:r>
            <a:endParaRPr lang="en-US" sz="2800" dirty="0"/>
          </a:p>
        </p:txBody>
      </p:sp>
      <p:sp>
        <p:nvSpPr>
          <p:cNvPr id="7" name="Shape 5"/>
          <p:cNvSpPr/>
          <p:nvPr/>
        </p:nvSpPr>
        <p:spPr>
          <a:xfrm>
            <a:off x="7474743" y="3525491"/>
            <a:ext cx="6339227" cy="4122812"/>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7831931" y="3882678"/>
            <a:ext cx="4038568" cy="596378"/>
          </a:xfrm>
          <a:prstGeom prst="rect">
            <a:avLst/>
          </a:prstGeom>
          <a:noFill/>
          <a:ln/>
        </p:spPr>
        <p:txBody>
          <a:bodyPr wrap="none" lIns="0" tIns="0" rIns="0" bIns="0" rtlCol="0" anchor="t"/>
          <a:lstStyle/>
          <a:p>
            <a:pPr marL="0" indent="0" algn="l">
              <a:lnSpc>
                <a:spcPts val="3900"/>
              </a:lnSpc>
              <a:buNone/>
            </a:pPr>
            <a:r>
              <a:rPr lang="en-US" sz="3600" b="1" dirty="0">
                <a:solidFill>
                  <a:srgbClr val="FF0000"/>
                </a:solidFill>
                <a:latin typeface="Inter Medium" pitchFamily="34" charset="0"/>
                <a:ea typeface="Inter Medium" pitchFamily="34" charset="-122"/>
                <a:cs typeface="Inter Medium" pitchFamily="34" charset="-120"/>
              </a:rPr>
              <a:t>自立支援の実践</a:t>
            </a:r>
            <a:endParaRPr lang="en-US" sz="3600" b="1" dirty="0">
              <a:solidFill>
                <a:srgbClr val="FF0000"/>
              </a:solidFill>
            </a:endParaRPr>
          </a:p>
        </p:txBody>
      </p:sp>
      <p:sp>
        <p:nvSpPr>
          <p:cNvPr id="9" name="Text 7"/>
          <p:cNvSpPr/>
          <p:nvPr/>
        </p:nvSpPr>
        <p:spPr>
          <a:xfrm>
            <a:off x="7831931" y="4572765"/>
            <a:ext cx="5616052" cy="244304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患者が可能な限り自分でできることを促進するためには、身体的・精神的な支援技術を駆使し、患者の能力を最大限に引き出すことが必要です。</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87003" y="1139785"/>
            <a:ext cx="7027188" cy="878324"/>
          </a:xfrm>
          <a:prstGeom prst="rect">
            <a:avLst/>
          </a:prstGeom>
          <a:noFill/>
          <a:ln/>
        </p:spPr>
        <p:txBody>
          <a:bodyPr wrap="none" lIns="0" tIns="0" rIns="0" bIns="0" rtlCol="0" anchor="t"/>
          <a:lstStyle/>
          <a:p>
            <a:pPr marL="0" indent="0" algn="l">
              <a:lnSpc>
                <a:spcPts val="6900"/>
              </a:lnSpc>
              <a:buNone/>
            </a:pPr>
            <a:r>
              <a:rPr lang="en-US" sz="5500" dirty="0">
                <a:solidFill>
                  <a:srgbClr val="1B1B27"/>
                </a:solidFill>
                <a:latin typeface="Inter Medium" pitchFamily="34" charset="0"/>
                <a:ea typeface="Inter Medium" pitchFamily="34" charset="-122"/>
                <a:cs typeface="Inter Medium" pitchFamily="34" charset="-120"/>
              </a:rPr>
              <a:t>日常生活援助の定義</a:t>
            </a:r>
            <a:endParaRPr lang="en-US" sz="5500" dirty="0"/>
          </a:p>
        </p:txBody>
      </p:sp>
      <p:sp>
        <p:nvSpPr>
          <p:cNvPr id="3" name="Shape 1"/>
          <p:cNvSpPr/>
          <p:nvPr/>
        </p:nvSpPr>
        <p:spPr>
          <a:xfrm>
            <a:off x="787003" y="2580203"/>
            <a:ext cx="6387703" cy="3743682"/>
          </a:xfrm>
          <a:prstGeom prst="roundRect">
            <a:avLst>
              <a:gd name="adj" fmla="val 3154"/>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083231" y="2876431"/>
            <a:ext cx="3513534" cy="439102"/>
          </a:xfrm>
          <a:prstGeom prst="rect">
            <a:avLst/>
          </a:prstGeom>
          <a:noFill/>
          <a:ln/>
        </p:spPr>
        <p:txBody>
          <a:bodyPr wrap="none" lIns="0" tIns="0" rIns="0" bIns="0" rtlCol="0" anchor="t"/>
          <a:lstStyle/>
          <a:p>
            <a:pPr marL="0" indent="0" algn="l">
              <a:lnSpc>
                <a:spcPts val="3450"/>
              </a:lnSpc>
              <a:buNone/>
            </a:pPr>
            <a:r>
              <a:rPr lang="en-US" sz="3600" b="1" dirty="0">
                <a:solidFill>
                  <a:srgbClr val="FF0000"/>
                </a:solidFill>
                <a:latin typeface="Inter Medium" pitchFamily="34" charset="0"/>
                <a:ea typeface="Inter Medium" pitchFamily="34" charset="-122"/>
                <a:cs typeface="Inter Medium" pitchFamily="34" charset="-120"/>
              </a:rPr>
              <a:t>日常生活援助とは</a:t>
            </a:r>
            <a:endParaRPr lang="en-US" sz="3600" b="1" dirty="0">
              <a:solidFill>
                <a:srgbClr val="FF0000"/>
              </a:solidFill>
            </a:endParaRPr>
          </a:p>
        </p:txBody>
      </p:sp>
      <p:sp>
        <p:nvSpPr>
          <p:cNvPr id="5" name="Text 3"/>
          <p:cNvSpPr/>
          <p:nvPr/>
        </p:nvSpPr>
        <p:spPr>
          <a:xfrm>
            <a:off x="1083231" y="3484126"/>
            <a:ext cx="5795248" cy="1798796"/>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患者が日常生活を営むために必要な支援を提供する看護行為です。患者が自分自身で行うことが困難な生活全般の活動を補助することを意味します。</a:t>
            </a:r>
            <a:endParaRPr lang="en-US" sz="2400" dirty="0"/>
          </a:p>
        </p:txBody>
      </p:sp>
      <p:sp>
        <p:nvSpPr>
          <p:cNvPr id="6" name="Shape 4"/>
          <p:cNvSpPr/>
          <p:nvPr/>
        </p:nvSpPr>
        <p:spPr>
          <a:xfrm>
            <a:off x="7455694" y="2580203"/>
            <a:ext cx="6387703" cy="3743682"/>
          </a:xfrm>
          <a:prstGeom prst="roundRect">
            <a:avLst>
              <a:gd name="adj" fmla="val 3154"/>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7751921" y="2876431"/>
            <a:ext cx="3513534" cy="439102"/>
          </a:xfrm>
          <a:prstGeom prst="rect">
            <a:avLst/>
          </a:prstGeom>
          <a:noFill/>
          <a:ln/>
        </p:spPr>
        <p:txBody>
          <a:bodyPr wrap="none" lIns="0" tIns="0" rIns="0" bIns="0" rtlCol="0" anchor="t"/>
          <a:lstStyle/>
          <a:p>
            <a:pPr marL="0" indent="0" algn="l">
              <a:lnSpc>
                <a:spcPts val="3450"/>
              </a:lnSpc>
              <a:buNone/>
            </a:pPr>
            <a:r>
              <a:rPr lang="en-US" sz="3600" b="1" dirty="0">
                <a:solidFill>
                  <a:srgbClr val="FF0000"/>
                </a:solidFill>
                <a:latin typeface="Inter Medium" pitchFamily="34" charset="0"/>
                <a:ea typeface="Inter Medium" pitchFamily="34" charset="-122"/>
                <a:cs typeface="Inter Medium" pitchFamily="34" charset="-120"/>
              </a:rPr>
              <a:t>主な援助活動</a:t>
            </a:r>
            <a:endParaRPr lang="en-US" sz="3600" b="1" dirty="0">
              <a:solidFill>
                <a:srgbClr val="FF0000"/>
              </a:solidFill>
            </a:endParaRPr>
          </a:p>
        </p:txBody>
      </p:sp>
      <p:sp>
        <p:nvSpPr>
          <p:cNvPr id="8" name="Text 6"/>
          <p:cNvSpPr/>
          <p:nvPr/>
        </p:nvSpPr>
        <p:spPr>
          <a:xfrm>
            <a:off x="7751921" y="3484126"/>
            <a:ext cx="5795248" cy="44969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食事援助：食事の準備や摂取をサポート</a:t>
            </a:r>
            <a:endParaRPr lang="en-US" sz="2400" dirty="0"/>
          </a:p>
        </p:txBody>
      </p:sp>
      <p:sp>
        <p:nvSpPr>
          <p:cNvPr id="9" name="Text 7"/>
          <p:cNvSpPr/>
          <p:nvPr/>
        </p:nvSpPr>
        <p:spPr>
          <a:xfrm>
            <a:off x="7751921" y="4032171"/>
            <a:ext cx="5795248" cy="44969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排泄援助：適切な方法での排泄サポート</a:t>
            </a:r>
            <a:endParaRPr lang="en-US" sz="2400" dirty="0"/>
          </a:p>
        </p:txBody>
      </p:sp>
      <p:sp>
        <p:nvSpPr>
          <p:cNvPr id="10" name="Text 8"/>
          <p:cNvSpPr/>
          <p:nvPr/>
        </p:nvSpPr>
        <p:spPr>
          <a:xfrm>
            <a:off x="7751921" y="4580215"/>
            <a:ext cx="5795248" cy="899398"/>
          </a:xfrm>
          <a:prstGeom prst="rect">
            <a:avLst/>
          </a:prstGeom>
          <a:noFill/>
          <a:ln/>
        </p:spPr>
        <p:txBody>
          <a:bodyPr wrap="squar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移動・移乗援助：ベッドから車椅子への移乗や歩行支援</a:t>
            </a:r>
            <a:endParaRPr lang="en-US" sz="2400" dirty="0"/>
          </a:p>
        </p:txBody>
      </p:sp>
      <p:sp>
        <p:nvSpPr>
          <p:cNvPr id="11" name="Text 9"/>
          <p:cNvSpPr/>
          <p:nvPr/>
        </p:nvSpPr>
        <p:spPr>
          <a:xfrm>
            <a:off x="7751921" y="5577959"/>
            <a:ext cx="5795248" cy="44969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清潔援助：入浴や清拭、口腔ケアの実施</a:t>
            </a:r>
            <a:endParaRPr lang="en-US" sz="2400" dirty="0"/>
          </a:p>
        </p:txBody>
      </p:sp>
      <p:sp>
        <p:nvSpPr>
          <p:cNvPr id="12" name="Text 10"/>
          <p:cNvSpPr/>
          <p:nvPr/>
        </p:nvSpPr>
        <p:spPr>
          <a:xfrm>
            <a:off x="787003" y="6639997"/>
            <a:ext cx="13056394" cy="449699"/>
          </a:xfrm>
          <a:prstGeom prst="rect">
            <a:avLst/>
          </a:prstGeom>
          <a:noFill/>
          <a:ln/>
        </p:spPr>
        <p:txBody>
          <a:bodyPr wrap="non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看護師は患者の状態を適切に評価し、個々のニーズに合わせた援助を提供します。</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02588" y="725448"/>
            <a:ext cx="11917323" cy="784146"/>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まとめ：日常生活援助における看護の視点</a:t>
            </a:r>
            <a:endParaRPr lang="en-US" sz="4900" dirty="0"/>
          </a:p>
        </p:txBody>
      </p:sp>
      <p:sp>
        <p:nvSpPr>
          <p:cNvPr id="3" name="Shape 1"/>
          <p:cNvSpPr/>
          <p:nvPr/>
        </p:nvSpPr>
        <p:spPr>
          <a:xfrm>
            <a:off x="702588" y="1696854"/>
            <a:ext cx="6588815" cy="2381913"/>
          </a:xfrm>
          <a:prstGeom prst="roundRect">
            <a:avLst>
              <a:gd name="adj" fmla="val 4624"/>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968694" y="1962959"/>
            <a:ext cx="3822445" cy="409637"/>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日常生活援助の定義と意義</a:t>
            </a:r>
            <a:endParaRPr lang="en-US" sz="3200" b="1" dirty="0">
              <a:solidFill>
                <a:srgbClr val="FF0000"/>
              </a:solidFill>
            </a:endParaRPr>
          </a:p>
        </p:txBody>
      </p:sp>
      <p:sp>
        <p:nvSpPr>
          <p:cNvPr id="5" name="Text 3"/>
          <p:cNvSpPr/>
          <p:nvPr/>
        </p:nvSpPr>
        <p:spPr>
          <a:xfrm>
            <a:off x="968694" y="2505407"/>
            <a:ext cx="6048263" cy="125877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患者の日常生活を支援する看護行為であり、自立支援、QOL向上、社会的役割維持、専門的役割発揮という意義があります。</a:t>
            </a:r>
            <a:endParaRPr lang="en-US" sz="2400" dirty="0"/>
          </a:p>
        </p:txBody>
      </p:sp>
      <p:sp>
        <p:nvSpPr>
          <p:cNvPr id="6" name="Shape 4"/>
          <p:cNvSpPr/>
          <p:nvPr/>
        </p:nvSpPr>
        <p:spPr>
          <a:xfrm>
            <a:off x="7440574" y="1696854"/>
            <a:ext cx="6588936" cy="2381913"/>
          </a:xfrm>
          <a:prstGeom prst="roundRect">
            <a:avLst>
              <a:gd name="adj" fmla="val 4624"/>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7706679" y="1962959"/>
            <a:ext cx="3185754" cy="409637"/>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QOLとの関係</a:t>
            </a:r>
            <a:endParaRPr lang="en-US" sz="3200" b="1" dirty="0">
              <a:solidFill>
                <a:srgbClr val="FF0000"/>
              </a:solidFill>
            </a:endParaRPr>
          </a:p>
        </p:txBody>
      </p:sp>
      <p:sp>
        <p:nvSpPr>
          <p:cNvPr id="8" name="Text 6"/>
          <p:cNvSpPr/>
          <p:nvPr/>
        </p:nvSpPr>
        <p:spPr>
          <a:xfrm>
            <a:off x="7706679" y="2505407"/>
            <a:ext cx="6048384" cy="125877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生活機能のサポート、自立の促進、精神的・感情的な影響、家族との関係改善を通じて、患者のQOL向上に貢献します。</a:t>
            </a:r>
            <a:endParaRPr lang="en-US" sz="2400" dirty="0"/>
          </a:p>
        </p:txBody>
      </p:sp>
      <p:sp>
        <p:nvSpPr>
          <p:cNvPr id="9" name="Shape 7"/>
          <p:cNvSpPr/>
          <p:nvPr/>
        </p:nvSpPr>
        <p:spPr>
          <a:xfrm>
            <a:off x="702588" y="4226813"/>
            <a:ext cx="6588815" cy="2381913"/>
          </a:xfrm>
          <a:prstGeom prst="roundRect">
            <a:avLst>
              <a:gd name="adj" fmla="val 4624"/>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968694" y="4492918"/>
            <a:ext cx="3185754" cy="409637"/>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ICFの視点</a:t>
            </a:r>
            <a:endParaRPr lang="en-US" sz="3200" b="1" dirty="0">
              <a:solidFill>
                <a:srgbClr val="FF0000"/>
              </a:solidFill>
            </a:endParaRPr>
          </a:p>
        </p:txBody>
      </p:sp>
      <p:sp>
        <p:nvSpPr>
          <p:cNvPr id="11" name="Text 9"/>
          <p:cNvSpPr/>
          <p:nvPr/>
        </p:nvSpPr>
        <p:spPr>
          <a:xfrm>
            <a:off x="968694" y="5035366"/>
            <a:ext cx="6048263" cy="125877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患者の状態を多角的に評価し、総合的な評価、個別化された援助、環境因子の調整、患者中心の支援を実現します。</a:t>
            </a:r>
            <a:endParaRPr lang="en-US" sz="2400" dirty="0"/>
          </a:p>
        </p:txBody>
      </p:sp>
      <p:sp>
        <p:nvSpPr>
          <p:cNvPr id="12" name="Shape 10"/>
          <p:cNvSpPr/>
          <p:nvPr/>
        </p:nvSpPr>
        <p:spPr>
          <a:xfrm>
            <a:off x="7440574" y="4226813"/>
            <a:ext cx="6588936" cy="2381913"/>
          </a:xfrm>
          <a:prstGeom prst="roundRect">
            <a:avLst>
              <a:gd name="adj" fmla="val 4624"/>
            </a:avLst>
          </a:prstGeom>
          <a:solidFill>
            <a:srgbClr val="E6E6E6"/>
          </a:solidFill>
          <a:ln w="15240">
            <a:solidFill>
              <a:srgbClr val="CCCCCC"/>
            </a:solidFill>
            <a:prstDash val="solid"/>
          </a:ln>
        </p:spPr>
        <p:txBody>
          <a:bodyPr/>
          <a:lstStyle/>
          <a:p>
            <a:endParaRPr lang="ja-JP" altLang="en-US"/>
          </a:p>
        </p:txBody>
      </p:sp>
      <p:sp>
        <p:nvSpPr>
          <p:cNvPr id="13" name="Text 11"/>
          <p:cNvSpPr/>
          <p:nvPr/>
        </p:nvSpPr>
        <p:spPr>
          <a:xfrm>
            <a:off x="7706679" y="4492918"/>
            <a:ext cx="3185754" cy="409637"/>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看護倫理</a:t>
            </a:r>
            <a:endParaRPr lang="en-US" sz="3200" b="1" dirty="0">
              <a:solidFill>
                <a:srgbClr val="FF0000"/>
              </a:solidFill>
            </a:endParaRPr>
          </a:p>
        </p:txBody>
      </p:sp>
      <p:sp>
        <p:nvSpPr>
          <p:cNvPr id="14" name="Text 12"/>
          <p:cNvSpPr/>
          <p:nvPr/>
        </p:nvSpPr>
        <p:spPr>
          <a:xfrm>
            <a:off x="7706679" y="5035366"/>
            <a:ext cx="6048384" cy="83918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尊厳の保持、自立支援、プライバシーの尊重という倫理的原則に基づいて援助技術を実践します。</a:t>
            </a:r>
            <a:endParaRPr lang="en-US" sz="2400" dirty="0"/>
          </a:p>
        </p:txBody>
      </p:sp>
      <p:sp>
        <p:nvSpPr>
          <p:cNvPr id="15" name="Text 13"/>
          <p:cNvSpPr/>
          <p:nvPr/>
        </p:nvSpPr>
        <p:spPr>
          <a:xfrm>
            <a:off x="702589" y="6788086"/>
            <a:ext cx="13225224" cy="401479"/>
          </a:xfrm>
          <a:prstGeom prst="rect">
            <a:avLst/>
          </a:prstGeom>
          <a:noFill/>
          <a:ln/>
        </p:spPr>
        <p:txBody>
          <a:bodyPr wrap="none" lIns="0" tIns="0" rIns="0" bIns="0" rtlCol="0" anchor="t"/>
          <a:lstStyle/>
          <a:p>
            <a:pPr marL="0" indent="0" algn="l">
              <a:lnSpc>
                <a:spcPts val="31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日常生活援助は看護の基本であり</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1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患者の生活全体を支える重要な役割を担っています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0329" y="917615"/>
            <a:ext cx="6521529" cy="815102"/>
          </a:xfrm>
          <a:prstGeom prst="rect">
            <a:avLst/>
          </a:prstGeom>
          <a:noFill/>
          <a:ln/>
        </p:spPr>
        <p:txBody>
          <a:bodyPr wrap="none" lIns="0" tIns="0" rIns="0" bIns="0" rtlCol="0" anchor="t"/>
          <a:lstStyle/>
          <a:p>
            <a:pPr marL="0" indent="0" algn="l">
              <a:lnSpc>
                <a:spcPts val="6400"/>
              </a:lnSpc>
              <a:buNone/>
            </a:pPr>
            <a:r>
              <a:rPr lang="en-US" sz="5100" dirty="0">
                <a:solidFill>
                  <a:srgbClr val="1B1B27"/>
                </a:solidFill>
                <a:latin typeface="Inter Medium" pitchFamily="34" charset="0"/>
                <a:ea typeface="Inter Medium" pitchFamily="34" charset="-122"/>
                <a:cs typeface="Inter Medium" pitchFamily="34" charset="-120"/>
              </a:rPr>
              <a:t>日常生活援助の意義</a:t>
            </a:r>
            <a:endParaRPr lang="en-US" sz="5100" dirty="0"/>
          </a:p>
        </p:txBody>
      </p:sp>
      <p:sp>
        <p:nvSpPr>
          <p:cNvPr id="3" name="Shape 1"/>
          <p:cNvSpPr/>
          <p:nvPr/>
        </p:nvSpPr>
        <p:spPr>
          <a:xfrm>
            <a:off x="730329" y="2091043"/>
            <a:ext cx="4338908" cy="2959694"/>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sz="2000"/>
          </a:p>
        </p:txBody>
      </p:sp>
      <p:sp>
        <p:nvSpPr>
          <p:cNvPr id="4" name="Text 2"/>
          <p:cNvSpPr/>
          <p:nvPr/>
        </p:nvSpPr>
        <p:spPr>
          <a:xfrm>
            <a:off x="1021556" y="2382270"/>
            <a:ext cx="3355822" cy="428392"/>
          </a:xfrm>
          <a:prstGeom prst="rect">
            <a:avLst/>
          </a:prstGeom>
          <a:noFill/>
          <a:ln/>
        </p:spPr>
        <p:txBody>
          <a:bodyPr wrap="none" lIns="0" tIns="0" rIns="0" bIns="0" rtlCol="0" anchor="t"/>
          <a:lstStyle/>
          <a:p>
            <a:pPr marL="0" indent="0" algn="l">
              <a:lnSpc>
                <a:spcPts val="3200"/>
              </a:lnSpc>
              <a:buNone/>
            </a:pPr>
            <a:r>
              <a:rPr lang="en-US" sz="2800" b="1" dirty="0">
                <a:solidFill>
                  <a:srgbClr val="FF0000"/>
                </a:solidFill>
                <a:latin typeface="Inter Medium" pitchFamily="34" charset="0"/>
                <a:ea typeface="Inter Medium" pitchFamily="34" charset="-122"/>
                <a:cs typeface="Inter Medium" pitchFamily="34" charset="-120"/>
              </a:rPr>
              <a:t>自立支援</a:t>
            </a:r>
            <a:endParaRPr lang="en-US" sz="2800" b="1" dirty="0">
              <a:solidFill>
                <a:srgbClr val="FF0000"/>
              </a:solidFill>
            </a:endParaRPr>
          </a:p>
        </p:txBody>
      </p:sp>
      <p:sp>
        <p:nvSpPr>
          <p:cNvPr id="5" name="Text 3"/>
          <p:cNvSpPr/>
          <p:nvPr/>
        </p:nvSpPr>
        <p:spPr>
          <a:xfrm>
            <a:off x="1021556" y="2946268"/>
            <a:ext cx="3739474" cy="175461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患者が可能な限り自立した生活を送れるよう支援し、精神的健康と自己肯定感を高めます。</a:t>
            </a:r>
            <a:endParaRPr lang="en-US" sz="2400" dirty="0"/>
          </a:p>
        </p:txBody>
      </p:sp>
      <p:sp>
        <p:nvSpPr>
          <p:cNvPr id="6" name="Shape 4"/>
          <p:cNvSpPr/>
          <p:nvPr/>
        </p:nvSpPr>
        <p:spPr>
          <a:xfrm>
            <a:off x="5207078" y="2091043"/>
            <a:ext cx="4339030" cy="2959694"/>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sz="2000"/>
          </a:p>
        </p:txBody>
      </p:sp>
      <p:sp>
        <p:nvSpPr>
          <p:cNvPr id="7" name="Text 5"/>
          <p:cNvSpPr/>
          <p:nvPr/>
        </p:nvSpPr>
        <p:spPr>
          <a:xfrm>
            <a:off x="5498306" y="2382270"/>
            <a:ext cx="3724280" cy="428392"/>
          </a:xfrm>
          <a:prstGeom prst="rect">
            <a:avLst/>
          </a:prstGeom>
          <a:noFill/>
          <a:ln/>
        </p:spPr>
        <p:txBody>
          <a:bodyPr wrap="none" lIns="0" tIns="0" rIns="0" bIns="0" rtlCol="0" anchor="t"/>
          <a:lstStyle/>
          <a:p>
            <a:pPr marL="0" indent="0" algn="l">
              <a:lnSpc>
                <a:spcPts val="3200"/>
              </a:lnSpc>
              <a:buNone/>
            </a:pPr>
            <a:r>
              <a:rPr lang="en-US" sz="2400" b="1" dirty="0">
                <a:solidFill>
                  <a:srgbClr val="FF0000"/>
                </a:solidFill>
                <a:latin typeface="Inter Medium" pitchFamily="34" charset="0"/>
                <a:ea typeface="Inter Medium" pitchFamily="34" charset="-122"/>
                <a:cs typeface="Inter Medium" pitchFamily="34" charset="-120"/>
              </a:rPr>
              <a:t>生活の質（QOL）の向上</a:t>
            </a:r>
            <a:endParaRPr lang="en-US" sz="2400" b="1" dirty="0">
              <a:solidFill>
                <a:srgbClr val="FF0000"/>
              </a:solidFill>
            </a:endParaRPr>
          </a:p>
        </p:txBody>
      </p:sp>
      <p:sp>
        <p:nvSpPr>
          <p:cNvPr id="8" name="Text 6"/>
          <p:cNvSpPr/>
          <p:nvPr/>
        </p:nvSpPr>
        <p:spPr>
          <a:xfrm>
            <a:off x="5498305" y="2946268"/>
            <a:ext cx="3739596" cy="175461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身体的制約を軽減し、快適な生活を支援することで、患者の幸福感と満足度、すなわちQOLを向上させます。</a:t>
            </a:r>
            <a:endParaRPr lang="en-US" sz="2400" dirty="0"/>
          </a:p>
        </p:txBody>
      </p:sp>
      <p:sp>
        <p:nvSpPr>
          <p:cNvPr id="9" name="Shape 7"/>
          <p:cNvSpPr/>
          <p:nvPr/>
        </p:nvSpPr>
        <p:spPr>
          <a:xfrm>
            <a:off x="9683947" y="2091043"/>
            <a:ext cx="4339030" cy="2959694"/>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sz="2000"/>
          </a:p>
        </p:txBody>
      </p:sp>
      <p:sp>
        <p:nvSpPr>
          <p:cNvPr id="10" name="Text 8"/>
          <p:cNvSpPr/>
          <p:nvPr/>
        </p:nvSpPr>
        <p:spPr>
          <a:xfrm>
            <a:off x="9975175" y="2382270"/>
            <a:ext cx="3355822" cy="428392"/>
          </a:xfrm>
          <a:prstGeom prst="rect">
            <a:avLst/>
          </a:prstGeom>
          <a:noFill/>
          <a:ln/>
        </p:spPr>
        <p:txBody>
          <a:bodyPr wrap="none" lIns="0" tIns="0" rIns="0" bIns="0" rtlCol="0" anchor="t"/>
          <a:lstStyle/>
          <a:p>
            <a:pPr marL="0" indent="0" algn="l">
              <a:lnSpc>
                <a:spcPts val="3200"/>
              </a:lnSpc>
              <a:buNone/>
            </a:pPr>
            <a:r>
              <a:rPr lang="en-US" sz="2800" b="1" dirty="0">
                <a:solidFill>
                  <a:srgbClr val="FF0000"/>
                </a:solidFill>
                <a:latin typeface="Inter Medium" pitchFamily="34" charset="0"/>
                <a:ea typeface="Inter Medium" pitchFamily="34" charset="-122"/>
                <a:cs typeface="Inter Medium" pitchFamily="34" charset="-120"/>
              </a:rPr>
              <a:t>社会的役割の維持</a:t>
            </a:r>
            <a:endParaRPr lang="en-US" sz="2800" b="1" dirty="0">
              <a:solidFill>
                <a:srgbClr val="FF0000"/>
              </a:solidFill>
            </a:endParaRPr>
          </a:p>
        </p:txBody>
      </p:sp>
      <p:sp>
        <p:nvSpPr>
          <p:cNvPr id="11" name="Text 9"/>
          <p:cNvSpPr/>
          <p:nvPr/>
        </p:nvSpPr>
        <p:spPr>
          <a:xfrm>
            <a:off x="9975174" y="2946269"/>
            <a:ext cx="3739596" cy="1315962"/>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患者が社会との接点を保ち、社会的役割を果たせるよう支援し、孤立感を軽減します。</a:t>
            </a:r>
            <a:endParaRPr lang="en-US" sz="2400" dirty="0"/>
          </a:p>
        </p:txBody>
      </p:sp>
      <p:sp>
        <p:nvSpPr>
          <p:cNvPr id="12" name="Shape 10"/>
          <p:cNvSpPr/>
          <p:nvPr/>
        </p:nvSpPr>
        <p:spPr>
          <a:xfrm>
            <a:off x="730329" y="5330785"/>
            <a:ext cx="13292648" cy="2082386"/>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sz="2000"/>
          </a:p>
        </p:txBody>
      </p:sp>
      <p:sp>
        <p:nvSpPr>
          <p:cNvPr id="13" name="Text 11"/>
          <p:cNvSpPr/>
          <p:nvPr/>
        </p:nvSpPr>
        <p:spPr>
          <a:xfrm>
            <a:off x="1021556" y="5622012"/>
            <a:ext cx="3948546" cy="428392"/>
          </a:xfrm>
          <a:prstGeom prst="rect">
            <a:avLst/>
          </a:prstGeom>
          <a:noFill/>
          <a:ln/>
        </p:spPr>
        <p:txBody>
          <a:bodyPr wrap="none" lIns="0" tIns="0" rIns="0" bIns="0" rtlCol="0" anchor="t"/>
          <a:lstStyle/>
          <a:p>
            <a:pPr marL="0" indent="0" algn="l">
              <a:lnSpc>
                <a:spcPts val="3200"/>
              </a:lnSpc>
              <a:buNone/>
            </a:pPr>
            <a:r>
              <a:rPr lang="en-US" sz="2800" b="1" dirty="0">
                <a:solidFill>
                  <a:srgbClr val="FF0000"/>
                </a:solidFill>
                <a:latin typeface="Inter Medium" pitchFamily="34" charset="0"/>
                <a:ea typeface="Inter Medium" pitchFamily="34" charset="-122"/>
                <a:cs typeface="Inter Medium" pitchFamily="34" charset="-120"/>
              </a:rPr>
              <a:t>看護師の専門的役割の発揮</a:t>
            </a:r>
            <a:endParaRPr lang="en-US" sz="2800" b="1" dirty="0">
              <a:solidFill>
                <a:srgbClr val="FF0000"/>
              </a:solidFill>
            </a:endParaRPr>
          </a:p>
        </p:txBody>
      </p:sp>
      <p:sp>
        <p:nvSpPr>
          <p:cNvPr id="14" name="Text 12"/>
          <p:cNvSpPr/>
          <p:nvPr/>
        </p:nvSpPr>
        <p:spPr>
          <a:xfrm>
            <a:off x="1021555" y="6186011"/>
            <a:ext cx="12704759" cy="877308"/>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患者の状態を評価し、個々のニーズに合わせた最適な援助を提供することで、看護師の専門的知識と技術を発揮します。</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70917" y="658892"/>
            <a:ext cx="7248406" cy="748665"/>
          </a:xfrm>
          <a:prstGeom prst="rect">
            <a:avLst/>
          </a:prstGeom>
          <a:noFill/>
          <a:ln/>
        </p:spPr>
        <p:txBody>
          <a:bodyPr wrap="none" lIns="0" tIns="0" rIns="0" bIns="0" rtlCol="0" anchor="t"/>
          <a:lstStyle/>
          <a:p>
            <a:pPr marL="0" indent="0" algn="l">
              <a:lnSpc>
                <a:spcPts val="5850"/>
              </a:lnSpc>
              <a:buNone/>
            </a:pPr>
            <a:r>
              <a:rPr lang="en-US" sz="4700" dirty="0">
                <a:solidFill>
                  <a:srgbClr val="1B1B27"/>
                </a:solidFill>
                <a:latin typeface="Inter Medium" pitchFamily="34" charset="0"/>
                <a:ea typeface="Inter Medium" pitchFamily="34" charset="-122"/>
                <a:cs typeface="Inter Medium" pitchFamily="34" charset="-120"/>
              </a:rPr>
              <a:t>日常生活援助とQOLの関係</a:t>
            </a:r>
            <a:endParaRPr lang="en-US" sz="4700" dirty="0"/>
          </a:p>
        </p:txBody>
      </p:sp>
      <p:sp>
        <p:nvSpPr>
          <p:cNvPr id="3" name="Text 1"/>
          <p:cNvSpPr/>
          <p:nvPr/>
        </p:nvSpPr>
        <p:spPr>
          <a:xfrm>
            <a:off x="670917" y="1762686"/>
            <a:ext cx="13537610"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日常生活援助は、生活活動が困難な患者のQOL向上に不可欠であり、看護師の個別支援は身体的、精神的、社会的な側面からQOLを高めます。期待される貢献は以下の通りです。</a:t>
            </a:r>
            <a:endParaRPr lang="en-US" sz="2400" dirty="0"/>
          </a:p>
        </p:txBody>
      </p:sp>
      <p:sp>
        <p:nvSpPr>
          <p:cNvPr id="4" name="Shape 2"/>
          <p:cNvSpPr/>
          <p:nvPr/>
        </p:nvSpPr>
        <p:spPr>
          <a:xfrm>
            <a:off x="670916" y="2799006"/>
            <a:ext cx="6646783" cy="2208371"/>
          </a:xfrm>
          <a:prstGeom prst="roundRect">
            <a:avLst>
              <a:gd name="adj" fmla="val 4557"/>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940951" y="3069040"/>
            <a:ext cx="5207510" cy="374452"/>
          </a:xfrm>
          <a:prstGeom prst="rect">
            <a:avLst/>
          </a:prstGeom>
          <a:noFill/>
          <a:ln/>
        </p:spPr>
        <p:txBody>
          <a:bodyPr wrap="none" lIns="0" tIns="0" rIns="0" bIns="0" rtlCol="0" anchor="t"/>
          <a:lstStyle/>
          <a:p>
            <a:pPr marL="0" indent="0" algn="l">
              <a:lnSpc>
                <a:spcPts val="2900"/>
              </a:lnSpc>
              <a:buNone/>
            </a:pPr>
            <a:r>
              <a:rPr lang="en-US" sz="2800" b="1" dirty="0">
                <a:solidFill>
                  <a:srgbClr val="FF0000"/>
                </a:solidFill>
                <a:latin typeface="Inter Medium" pitchFamily="34" charset="0"/>
                <a:ea typeface="Inter Medium" pitchFamily="34" charset="-122"/>
                <a:cs typeface="Inter Medium" pitchFamily="34" charset="-120"/>
              </a:rPr>
              <a:t>生活機能のサポートによるQOLの向上</a:t>
            </a:r>
            <a:endParaRPr lang="en-US" sz="2800" b="1" dirty="0">
              <a:solidFill>
                <a:srgbClr val="FF0000"/>
              </a:solidFill>
            </a:endParaRPr>
          </a:p>
        </p:txBody>
      </p:sp>
      <p:sp>
        <p:nvSpPr>
          <p:cNvPr id="6" name="Text 4"/>
          <p:cNvSpPr/>
          <p:nvPr/>
        </p:nvSpPr>
        <p:spPr>
          <a:xfrm>
            <a:off x="940950" y="3587200"/>
            <a:ext cx="6096593"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基本的な生活活動の支援は、身体的苦痛を軽減し、快適で活動的な生活を促し、QOLを向上させます。</a:t>
            </a:r>
            <a:endParaRPr lang="en-US" sz="2400" dirty="0"/>
          </a:p>
        </p:txBody>
      </p:sp>
      <p:sp>
        <p:nvSpPr>
          <p:cNvPr id="7" name="Shape 5"/>
          <p:cNvSpPr/>
          <p:nvPr/>
        </p:nvSpPr>
        <p:spPr>
          <a:xfrm>
            <a:off x="7434976" y="2799006"/>
            <a:ext cx="6646783" cy="2208371"/>
          </a:xfrm>
          <a:prstGeom prst="roundRect">
            <a:avLst>
              <a:gd name="adj" fmla="val 4557"/>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705010" y="3069040"/>
            <a:ext cx="3965703" cy="374452"/>
          </a:xfrm>
          <a:prstGeom prst="rect">
            <a:avLst/>
          </a:prstGeom>
          <a:noFill/>
          <a:ln/>
        </p:spPr>
        <p:txBody>
          <a:bodyPr wrap="none" lIns="0" tIns="0" rIns="0" bIns="0" rtlCol="0" anchor="t"/>
          <a:lstStyle/>
          <a:p>
            <a:pPr marL="0" indent="0" algn="l">
              <a:lnSpc>
                <a:spcPts val="2900"/>
              </a:lnSpc>
              <a:buNone/>
            </a:pPr>
            <a:r>
              <a:rPr lang="en-US" sz="2800" b="1" dirty="0">
                <a:solidFill>
                  <a:srgbClr val="FF0000"/>
                </a:solidFill>
                <a:latin typeface="Inter Medium" pitchFamily="34" charset="0"/>
                <a:ea typeface="Inter Medium" pitchFamily="34" charset="-122"/>
                <a:cs typeface="Inter Medium" pitchFamily="34" charset="-120"/>
              </a:rPr>
              <a:t>自立の促進と社会参加の向上</a:t>
            </a:r>
            <a:endParaRPr lang="en-US" sz="2800" b="1" dirty="0">
              <a:solidFill>
                <a:srgbClr val="FF0000"/>
              </a:solidFill>
            </a:endParaRPr>
          </a:p>
        </p:txBody>
      </p:sp>
      <p:sp>
        <p:nvSpPr>
          <p:cNvPr id="9" name="Text 7"/>
          <p:cNvSpPr/>
          <p:nvPr/>
        </p:nvSpPr>
        <p:spPr>
          <a:xfrm>
            <a:off x="7705010" y="3587200"/>
            <a:ext cx="6096593" cy="1150144"/>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自立した生活を支援し、自己肯定感と尊厳を高めます。社会との接点を維持し、孤立を防ぎ、社会参加を促進します。</a:t>
            </a:r>
            <a:endParaRPr lang="en-US" sz="2400" dirty="0"/>
          </a:p>
        </p:txBody>
      </p:sp>
      <p:sp>
        <p:nvSpPr>
          <p:cNvPr id="10" name="Shape 8"/>
          <p:cNvSpPr/>
          <p:nvPr/>
        </p:nvSpPr>
        <p:spPr>
          <a:xfrm>
            <a:off x="670916" y="5246931"/>
            <a:ext cx="6646783" cy="2208371"/>
          </a:xfrm>
          <a:prstGeom prst="roundRect">
            <a:avLst>
              <a:gd name="adj" fmla="val 4557"/>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940951" y="5516965"/>
            <a:ext cx="3051268" cy="374452"/>
          </a:xfrm>
          <a:prstGeom prst="rect">
            <a:avLst/>
          </a:prstGeom>
          <a:noFill/>
          <a:ln/>
        </p:spPr>
        <p:txBody>
          <a:bodyPr wrap="none" lIns="0" tIns="0" rIns="0" bIns="0" rtlCol="0" anchor="t"/>
          <a:lstStyle/>
          <a:p>
            <a:pPr marL="0" indent="0" algn="l">
              <a:lnSpc>
                <a:spcPts val="2900"/>
              </a:lnSpc>
              <a:buNone/>
            </a:pPr>
            <a:r>
              <a:rPr lang="en-US" sz="3200" b="1" dirty="0">
                <a:solidFill>
                  <a:srgbClr val="FF0000"/>
                </a:solidFill>
                <a:latin typeface="Inter Medium" pitchFamily="34" charset="0"/>
                <a:ea typeface="Inter Medium" pitchFamily="34" charset="-122"/>
                <a:cs typeface="Inter Medium" pitchFamily="34" charset="-120"/>
              </a:rPr>
              <a:t>精神的・感情的な影響</a:t>
            </a:r>
            <a:endParaRPr lang="en-US" sz="3200" b="1" dirty="0">
              <a:solidFill>
                <a:srgbClr val="FF0000"/>
              </a:solidFill>
            </a:endParaRPr>
          </a:p>
        </p:txBody>
      </p:sp>
      <p:sp>
        <p:nvSpPr>
          <p:cNvPr id="12" name="Text 10"/>
          <p:cNvSpPr/>
          <p:nvPr/>
        </p:nvSpPr>
        <p:spPr>
          <a:xfrm>
            <a:off x="940950" y="6035125"/>
            <a:ext cx="6096593" cy="1150144"/>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身体的負担の軽減に加え、安心感や信頼感を提供し、抑うつや不安を軽減します。精神的な安定と心の健康に貢献します。</a:t>
            </a:r>
            <a:endParaRPr lang="en-US" sz="2400" dirty="0"/>
          </a:p>
        </p:txBody>
      </p:sp>
      <p:sp>
        <p:nvSpPr>
          <p:cNvPr id="13" name="Shape 11"/>
          <p:cNvSpPr/>
          <p:nvPr/>
        </p:nvSpPr>
        <p:spPr>
          <a:xfrm>
            <a:off x="7434976" y="5246931"/>
            <a:ext cx="6646783" cy="2208371"/>
          </a:xfrm>
          <a:prstGeom prst="roundRect">
            <a:avLst>
              <a:gd name="adj" fmla="val 4557"/>
            </a:avLst>
          </a:prstGeom>
          <a:solidFill>
            <a:srgbClr val="FFFFFF">
              <a:alpha val="95000"/>
            </a:srgbClr>
          </a:solidFill>
          <a:ln w="30480">
            <a:solidFill>
              <a:srgbClr val="CCCCCC"/>
            </a:solidFill>
            <a:prstDash val="solid"/>
          </a:ln>
        </p:spPr>
        <p:txBody>
          <a:bodyPr/>
          <a:lstStyle/>
          <a:p>
            <a:endParaRPr lang="ja-JP" altLang="en-US" sz="2400"/>
          </a:p>
        </p:txBody>
      </p:sp>
      <p:sp>
        <p:nvSpPr>
          <p:cNvPr id="14" name="Text 12"/>
          <p:cNvSpPr/>
          <p:nvPr/>
        </p:nvSpPr>
        <p:spPr>
          <a:xfrm>
            <a:off x="7705011" y="5516965"/>
            <a:ext cx="3051268" cy="374452"/>
          </a:xfrm>
          <a:prstGeom prst="rect">
            <a:avLst/>
          </a:prstGeom>
          <a:noFill/>
          <a:ln/>
        </p:spPr>
        <p:txBody>
          <a:bodyPr wrap="none" lIns="0" tIns="0" rIns="0" bIns="0" rtlCol="0" anchor="t"/>
          <a:lstStyle/>
          <a:p>
            <a:pPr marL="0" indent="0" algn="l">
              <a:lnSpc>
                <a:spcPts val="2900"/>
              </a:lnSpc>
              <a:buNone/>
            </a:pPr>
            <a:r>
              <a:rPr lang="en-US" sz="3200" b="1" dirty="0">
                <a:solidFill>
                  <a:srgbClr val="FF0000"/>
                </a:solidFill>
                <a:latin typeface="Inter Medium" pitchFamily="34" charset="0"/>
                <a:ea typeface="Inter Medium" pitchFamily="34" charset="-122"/>
                <a:cs typeface="Inter Medium" pitchFamily="34" charset="-120"/>
              </a:rPr>
              <a:t>家族との関係の改善</a:t>
            </a:r>
            <a:endParaRPr lang="en-US" sz="3200" b="1" dirty="0">
              <a:solidFill>
                <a:srgbClr val="FF0000"/>
              </a:solidFill>
            </a:endParaRPr>
          </a:p>
        </p:txBody>
      </p:sp>
      <p:sp>
        <p:nvSpPr>
          <p:cNvPr id="15" name="Text 13"/>
          <p:cNvSpPr/>
          <p:nvPr/>
        </p:nvSpPr>
        <p:spPr>
          <a:xfrm>
            <a:off x="7705010" y="6035125"/>
            <a:ext cx="6096593" cy="1150144"/>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看護師が援助を担うことで、家族の介護負担が軽減され、関係性を再構築しやすくなります。これにより、QOLが向上します。</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01053" y="1219438"/>
            <a:ext cx="12209145" cy="894159"/>
          </a:xfrm>
          <a:prstGeom prst="rect">
            <a:avLst/>
          </a:prstGeom>
          <a:noFill/>
          <a:ln/>
        </p:spPr>
        <p:txBody>
          <a:bodyPr wrap="none" lIns="0" tIns="0" rIns="0" bIns="0" rtlCol="0" anchor="t"/>
          <a:lstStyle/>
          <a:p>
            <a:pPr marL="0" indent="0" algn="l">
              <a:lnSpc>
                <a:spcPts val="7000"/>
              </a:lnSpc>
              <a:buNone/>
            </a:pPr>
            <a:r>
              <a:rPr lang="en-US" sz="5600" dirty="0">
                <a:solidFill>
                  <a:srgbClr val="1B1B27"/>
                </a:solidFill>
                <a:latin typeface="Inter Medium" pitchFamily="34" charset="0"/>
                <a:ea typeface="Inter Medium" pitchFamily="34" charset="-122"/>
                <a:cs typeface="Inter Medium" pitchFamily="34" charset="-120"/>
              </a:rPr>
              <a:t>生活機能のサポートによるQOLの向上</a:t>
            </a:r>
            <a:endParaRPr lang="en-US" sz="5600" dirty="0"/>
          </a:p>
        </p:txBody>
      </p:sp>
      <p:sp>
        <p:nvSpPr>
          <p:cNvPr id="3" name="Shape 1"/>
          <p:cNvSpPr/>
          <p:nvPr/>
        </p:nvSpPr>
        <p:spPr>
          <a:xfrm>
            <a:off x="801052" y="2685811"/>
            <a:ext cx="4299977" cy="3904399"/>
          </a:xfrm>
          <a:prstGeom prst="roundRect">
            <a:avLst>
              <a:gd name="adj" fmla="val 5159"/>
            </a:avLst>
          </a:prstGeom>
          <a:solidFill>
            <a:srgbClr val="FFFFFF">
              <a:alpha val="95000"/>
            </a:srgbClr>
          </a:solidFill>
          <a:ln w="38100">
            <a:solidFill>
              <a:srgbClr val="CCCCCC"/>
            </a:solidFill>
            <a:prstDash val="solid"/>
          </a:ln>
        </p:spPr>
        <p:txBody>
          <a:bodyPr/>
          <a:lstStyle/>
          <a:p>
            <a:endParaRPr lang="ja-JP" altLang="en-US" sz="2400"/>
          </a:p>
        </p:txBody>
      </p:sp>
      <p:sp>
        <p:nvSpPr>
          <p:cNvPr id="4" name="Shape 2"/>
          <p:cNvSpPr/>
          <p:nvPr/>
        </p:nvSpPr>
        <p:spPr>
          <a:xfrm>
            <a:off x="762952" y="2685811"/>
            <a:ext cx="157833" cy="3904399"/>
          </a:xfrm>
          <a:prstGeom prst="roundRect">
            <a:avLst>
              <a:gd name="adj" fmla="val 78853"/>
            </a:avLst>
          </a:prstGeom>
          <a:solidFill>
            <a:srgbClr val="030303"/>
          </a:solidFill>
          <a:ln/>
        </p:spPr>
        <p:txBody>
          <a:bodyPr/>
          <a:lstStyle/>
          <a:p>
            <a:endParaRPr lang="ja-JP" altLang="en-US" sz="2400"/>
          </a:p>
        </p:txBody>
      </p:sp>
      <p:sp>
        <p:nvSpPr>
          <p:cNvPr id="5" name="Text 3"/>
          <p:cNvSpPr/>
          <p:nvPr/>
        </p:nvSpPr>
        <p:spPr>
          <a:xfrm>
            <a:off x="1239560" y="3010018"/>
            <a:ext cx="3510069" cy="492427"/>
          </a:xfrm>
          <a:prstGeom prst="rect">
            <a:avLst/>
          </a:prstGeom>
          <a:noFill/>
          <a:ln/>
        </p:spPr>
        <p:txBody>
          <a:bodyPr wrap="none" lIns="0" tIns="0" rIns="0" bIns="0" rtlCol="0" anchor="t"/>
          <a:lstStyle/>
          <a:p>
            <a:pPr marL="0" indent="0" algn="l">
              <a:lnSpc>
                <a:spcPts val="3500"/>
              </a:lnSpc>
              <a:buNone/>
            </a:pPr>
            <a:r>
              <a:rPr lang="en-US" sz="3600" b="1" dirty="0">
                <a:solidFill>
                  <a:srgbClr val="FF0000"/>
                </a:solidFill>
                <a:latin typeface="Inter Medium" pitchFamily="34" charset="0"/>
                <a:ea typeface="Inter Medium" pitchFamily="34" charset="-122"/>
                <a:cs typeface="Inter Medium" pitchFamily="34" charset="-120"/>
              </a:rPr>
              <a:t>食事援助の効果</a:t>
            </a:r>
            <a:endParaRPr lang="en-US" sz="3600" b="1" dirty="0">
              <a:solidFill>
                <a:srgbClr val="FF0000"/>
              </a:solidFill>
            </a:endParaRPr>
          </a:p>
        </p:txBody>
      </p:sp>
      <p:sp>
        <p:nvSpPr>
          <p:cNvPr id="6" name="Text 4"/>
          <p:cNvSpPr/>
          <p:nvPr/>
        </p:nvSpPr>
        <p:spPr>
          <a:xfrm>
            <a:off x="1239560" y="3628668"/>
            <a:ext cx="3510069" cy="2016392"/>
          </a:xfrm>
          <a:prstGeom prst="rect">
            <a:avLst/>
          </a:prstGeom>
          <a:noFill/>
          <a:ln/>
        </p:spPr>
        <p:txBody>
          <a:bodyPr wrap="square" lIns="0" tIns="0" rIns="0" bIns="0" rtlCol="0" anchor="t"/>
          <a:lstStyle/>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食事援助は栄養摂取を安定させ</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患者の活力と健康状態の改善に貢献します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Shape 5"/>
          <p:cNvSpPr/>
          <p:nvPr/>
        </p:nvSpPr>
        <p:spPr>
          <a:xfrm>
            <a:off x="5239107" y="2685811"/>
            <a:ext cx="4300101" cy="3904399"/>
          </a:xfrm>
          <a:prstGeom prst="roundRect">
            <a:avLst>
              <a:gd name="adj" fmla="val 5159"/>
            </a:avLst>
          </a:prstGeom>
          <a:solidFill>
            <a:srgbClr val="FFFFFF">
              <a:alpha val="95000"/>
            </a:srgbClr>
          </a:solidFill>
          <a:ln w="38100">
            <a:solidFill>
              <a:srgbClr val="CCCCCC"/>
            </a:solidFill>
            <a:prstDash val="solid"/>
          </a:ln>
        </p:spPr>
        <p:txBody>
          <a:bodyPr/>
          <a:lstStyle/>
          <a:p>
            <a:endParaRPr lang="ja-JP" altLang="en-US" sz="2400"/>
          </a:p>
        </p:txBody>
      </p:sp>
      <p:sp>
        <p:nvSpPr>
          <p:cNvPr id="8" name="Shape 6"/>
          <p:cNvSpPr/>
          <p:nvPr/>
        </p:nvSpPr>
        <p:spPr>
          <a:xfrm>
            <a:off x="5201006" y="2685811"/>
            <a:ext cx="157833" cy="3904399"/>
          </a:xfrm>
          <a:prstGeom prst="roundRect">
            <a:avLst>
              <a:gd name="adj" fmla="val 78853"/>
            </a:avLst>
          </a:prstGeom>
          <a:solidFill>
            <a:srgbClr val="030303"/>
          </a:solidFill>
          <a:ln/>
        </p:spPr>
        <p:txBody>
          <a:bodyPr/>
          <a:lstStyle/>
          <a:p>
            <a:endParaRPr lang="ja-JP" altLang="en-US" sz="2400"/>
          </a:p>
        </p:txBody>
      </p:sp>
      <p:sp>
        <p:nvSpPr>
          <p:cNvPr id="9" name="Text 7"/>
          <p:cNvSpPr/>
          <p:nvPr/>
        </p:nvSpPr>
        <p:spPr>
          <a:xfrm>
            <a:off x="5677613" y="3010018"/>
            <a:ext cx="3510192" cy="492427"/>
          </a:xfrm>
          <a:prstGeom prst="rect">
            <a:avLst/>
          </a:prstGeom>
          <a:noFill/>
          <a:ln/>
        </p:spPr>
        <p:txBody>
          <a:bodyPr wrap="none" lIns="0" tIns="0" rIns="0" bIns="0" rtlCol="0" anchor="t"/>
          <a:lstStyle/>
          <a:p>
            <a:pPr marL="0" indent="0" algn="l">
              <a:lnSpc>
                <a:spcPts val="3500"/>
              </a:lnSpc>
              <a:buNone/>
            </a:pPr>
            <a:r>
              <a:rPr lang="en-US" sz="3600" b="1" dirty="0">
                <a:solidFill>
                  <a:srgbClr val="FF0000"/>
                </a:solidFill>
                <a:latin typeface="Inter Medium" pitchFamily="34" charset="0"/>
                <a:ea typeface="Inter Medium" pitchFamily="34" charset="-122"/>
                <a:cs typeface="Inter Medium" pitchFamily="34" charset="-120"/>
              </a:rPr>
              <a:t>排泄援助の効果</a:t>
            </a:r>
            <a:endParaRPr lang="en-US" sz="3600" b="1" dirty="0">
              <a:solidFill>
                <a:srgbClr val="FF0000"/>
              </a:solidFill>
            </a:endParaRPr>
          </a:p>
        </p:txBody>
      </p:sp>
      <p:sp>
        <p:nvSpPr>
          <p:cNvPr id="10" name="Text 8"/>
          <p:cNvSpPr/>
          <p:nvPr/>
        </p:nvSpPr>
        <p:spPr>
          <a:xfrm>
            <a:off x="5677613" y="3628668"/>
            <a:ext cx="3510192" cy="2016392"/>
          </a:xfrm>
          <a:prstGeom prst="rect">
            <a:avLst/>
          </a:prstGeom>
          <a:noFill/>
          <a:ln/>
        </p:spPr>
        <p:txBody>
          <a:bodyPr wrap="square" lIns="0" tIns="0" rIns="0" bIns="0" rtlCol="0" anchor="t"/>
          <a:lstStyle/>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排泄援助は不安・不快感を軽減し、患者の尊厳を保ち</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安心して生活できるよう支援します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1" name="Shape 9"/>
          <p:cNvSpPr/>
          <p:nvPr/>
        </p:nvSpPr>
        <p:spPr>
          <a:xfrm>
            <a:off x="9677280" y="2685811"/>
            <a:ext cx="4299977" cy="3904399"/>
          </a:xfrm>
          <a:prstGeom prst="roundRect">
            <a:avLst>
              <a:gd name="adj" fmla="val 5159"/>
            </a:avLst>
          </a:prstGeom>
          <a:solidFill>
            <a:srgbClr val="FFFFFF">
              <a:alpha val="95000"/>
            </a:srgbClr>
          </a:solidFill>
          <a:ln w="38100">
            <a:solidFill>
              <a:srgbClr val="CCCCCC"/>
            </a:solidFill>
            <a:prstDash val="solid"/>
          </a:ln>
        </p:spPr>
        <p:txBody>
          <a:bodyPr/>
          <a:lstStyle/>
          <a:p>
            <a:endParaRPr lang="ja-JP" altLang="en-US" sz="2400"/>
          </a:p>
        </p:txBody>
      </p:sp>
      <p:sp>
        <p:nvSpPr>
          <p:cNvPr id="12" name="Shape 10"/>
          <p:cNvSpPr/>
          <p:nvPr/>
        </p:nvSpPr>
        <p:spPr>
          <a:xfrm>
            <a:off x="9639180" y="2685811"/>
            <a:ext cx="157833" cy="3904399"/>
          </a:xfrm>
          <a:prstGeom prst="roundRect">
            <a:avLst>
              <a:gd name="adj" fmla="val 78853"/>
            </a:avLst>
          </a:prstGeom>
          <a:solidFill>
            <a:srgbClr val="030303"/>
          </a:solidFill>
          <a:ln/>
        </p:spPr>
        <p:txBody>
          <a:bodyPr/>
          <a:lstStyle/>
          <a:p>
            <a:endParaRPr lang="ja-JP" altLang="en-US" sz="2400"/>
          </a:p>
        </p:txBody>
      </p:sp>
      <p:sp>
        <p:nvSpPr>
          <p:cNvPr id="13" name="Text 11"/>
          <p:cNvSpPr/>
          <p:nvPr/>
        </p:nvSpPr>
        <p:spPr>
          <a:xfrm>
            <a:off x="10115788" y="3010019"/>
            <a:ext cx="3510069" cy="984853"/>
          </a:xfrm>
          <a:prstGeom prst="rect">
            <a:avLst/>
          </a:prstGeom>
          <a:noFill/>
          <a:ln/>
        </p:spPr>
        <p:txBody>
          <a:bodyPr wrap="square" lIns="0" tIns="0" rIns="0" bIns="0" rtlCol="0" anchor="t"/>
          <a:lstStyle/>
          <a:p>
            <a:pPr marL="0" indent="0" algn="l">
              <a:lnSpc>
                <a:spcPts val="3500"/>
              </a:lnSpc>
              <a:buNone/>
            </a:pPr>
            <a:r>
              <a:rPr lang="en-US" sz="3600" b="1" dirty="0">
                <a:solidFill>
                  <a:srgbClr val="FF0000"/>
                </a:solidFill>
                <a:latin typeface="Inter Medium" pitchFamily="34" charset="0"/>
                <a:ea typeface="Inter Medium" pitchFamily="34" charset="-122"/>
                <a:cs typeface="Inter Medium" pitchFamily="34" charset="-120"/>
              </a:rPr>
              <a:t>移動・移乗援助の効果</a:t>
            </a:r>
            <a:endParaRPr lang="en-US" sz="3600" b="1" dirty="0">
              <a:solidFill>
                <a:srgbClr val="FF0000"/>
              </a:solidFill>
            </a:endParaRPr>
          </a:p>
        </p:txBody>
      </p:sp>
      <p:sp>
        <p:nvSpPr>
          <p:cNvPr id="14" name="Text 12"/>
          <p:cNvSpPr/>
          <p:nvPr/>
        </p:nvSpPr>
        <p:spPr>
          <a:xfrm>
            <a:off x="10115788" y="4075748"/>
            <a:ext cx="3510069" cy="2016392"/>
          </a:xfrm>
          <a:prstGeom prst="rect">
            <a:avLst/>
          </a:prstGeom>
          <a:noFill/>
          <a:ln/>
        </p:spPr>
        <p:txBody>
          <a:bodyPr wrap="square" lIns="0" tIns="0" rIns="0" bIns="0" rtlCol="0" anchor="t"/>
          <a:lstStyle/>
          <a:p>
            <a:pPr marL="0" indent="0" algn="l">
              <a:lnSpc>
                <a:spcPts val="3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移動・移乗援助は移動の自由度を高め、生活の自立性を促進し、社会参加の機会を増やします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5" name="Text 13"/>
          <p:cNvSpPr/>
          <p:nvPr/>
        </p:nvSpPr>
        <p:spPr>
          <a:xfrm>
            <a:off x="801053" y="6885588"/>
            <a:ext cx="13492791" cy="477113"/>
          </a:xfrm>
          <a:prstGeom prst="rect">
            <a:avLst/>
          </a:prstGeom>
          <a:noFill/>
          <a:ln/>
        </p:spPr>
        <p:txBody>
          <a:bodyPr wrap="non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これらの援助は、患者の身体的負担を軽減し、生活満足度を高めます。</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3307" y="853797"/>
            <a:ext cx="8627626" cy="829628"/>
          </a:xfrm>
          <a:prstGeom prst="rect">
            <a:avLst/>
          </a:prstGeom>
          <a:noFill/>
          <a:ln/>
        </p:spPr>
        <p:txBody>
          <a:bodyPr wrap="none" lIns="0" tIns="0" rIns="0" bIns="0" rtlCol="0" anchor="t"/>
          <a:lstStyle/>
          <a:p>
            <a:pPr marL="0" indent="0" algn="l">
              <a:lnSpc>
                <a:spcPts val="6500"/>
              </a:lnSpc>
              <a:buNone/>
            </a:pPr>
            <a:r>
              <a:rPr lang="en-US" sz="5200" dirty="0">
                <a:solidFill>
                  <a:srgbClr val="1B1B27"/>
                </a:solidFill>
                <a:latin typeface="Inter Medium" pitchFamily="34" charset="0"/>
                <a:ea typeface="Inter Medium" pitchFamily="34" charset="-122"/>
                <a:cs typeface="Inter Medium" pitchFamily="34" charset="-120"/>
              </a:rPr>
              <a:t>自立の促進と社会参加の向上</a:t>
            </a:r>
            <a:endParaRPr lang="en-US" sz="5200" dirty="0"/>
          </a:p>
        </p:txBody>
      </p:sp>
      <p:sp>
        <p:nvSpPr>
          <p:cNvPr id="3" name="Text 1"/>
          <p:cNvSpPr/>
          <p:nvPr/>
        </p:nvSpPr>
        <p:spPr>
          <a:xfrm>
            <a:off x="743307" y="1933472"/>
            <a:ext cx="13629848" cy="1363063"/>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適切な日常生活援助は、患者の自立と生活の独立性を高め、外出や地域活動への積極的な参加を促します。これにより孤立感が減少し、自己管理能力の向上を通じてQOLが向上し、退院後の充実した社会生活の基盤を築きます。</a:t>
            </a:r>
            <a:endParaRPr lang="en-US" sz="2400" dirty="0"/>
          </a:p>
        </p:txBody>
      </p:sp>
      <p:sp>
        <p:nvSpPr>
          <p:cNvPr id="4" name="Shape 2"/>
          <p:cNvSpPr/>
          <p:nvPr/>
        </p:nvSpPr>
        <p:spPr>
          <a:xfrm>
            <a:off x="743307" y="3343240"/>
            <a:ext cx="4359813" cy="3064091"/>
          </a:xfrm>
          <a:prstGeom prst="roundRect">
            <a:avLst>
              <a:gd name="adj" fmla="val 3892"/>
            </a:avLst>
          </a:prstGeom>
          <a:solidFill>
            <a:srgbClr val="FFFFFF">
              <a:alpha val="95000"/>
            </a:srgbClr>
          </a:solidFill>
          <a:ln w="30480">
            <a:solidFill>
              <a:srgbClr val="CCCCCC"/>
            </a:solidFill>
            <a:prstDash val="solid"/>
          </a:ln>
        </p:spPr>
        <p:txBody>
          <a:bodyPr/>
          <a:lstStyle/>
          <a:p>
            <a:endParaRPr lang="ja-JP" altLang="en-US" sz="2000"/>
          </a:p>
        </p:txBody>
      </p:sp>
      <p:sp>
        <p:nvSpPr>
          <p:cNvPr id="5" name="Text 3"/>
          <p:cNvSpPr/>
          <p:nvPr/>
        </p:nvSpPr>
        <p:spPr>
          <a:xfrm>
            <a:off x="1039178" y="3639111"/>
            <a:ext cx="3441353" cy="443531"/>
          </a:xfrm>
          <a:prstGeom prst="rect">
            <a:avLst/>
          </a:prstGeom>
          <a:noFill/>
          <a:ln/>
        </p:spPr>
        <p:txBody>
          <a:bodyPr wrap="none" lIns="0" tIns="0" rIns="0" bIns="0" rtlCol="0" anchor="t"/>
          <a:lstStyle/>
          <a:p>
            <a:pPr marL="0" indent="0" algn="l">
              <a:lnSpc>
                <a:spcPts val="3250"/>
              </a:lnSpc>
              <a:buNone/>
            </a:pPr>
            <a:r>
              <a:rPr lang="en-US" sz="2800" b="1" dirty="0">
                <a:solidFill>
                  <a:srgbClr val="FF0000"/>
                </a:solidFill>
                <a:latin typeface="Inter Medium" pitchFamily="34" charset="0"/>
                <a:ea typeface="Inter Medium" pitchFamily="34" charset="-122"/>
                <a:cs typeface="Inter Medium" pitchFamily="34" charset="-120"/>
              </a:rPr>
              <a:t>自立支援の深化</a:t>
            </a:r>
            <a:endParaRPr lang="en-US" sz="2800" b="1" dirty="0">
              <a:solidFill>
                <a:srgbClr val="FF0000"/>
              </a:solidFill>
            </a:endParaRPr>
          </a:p>
        </p:txBody>
      </p:sp>
      <p:sp>
        <p:nvSpPr>
          <p:cNvPr id="6" name="Text 4"/>
          <p:cNvSpPr/>
          <p:nvPr/>
        </p:nvSpPr>
        <p:spPr>
          <a:xfrm>
            <a:off x="1039177" y="4212993"/>
            <a:ext cx="3746189" cy="1817418"/>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患者が自身の能力を最大限に活用し、日常生活で自ら選択・行動する機会を増やし、長期的な自立を促進します。</a:t>
            </a:r>
            <a:endParaRPr lang="en-US" sz="2400" dirty="0"/>
          </a:p>
        </p:txBody>
      </p:sp>
      <p:sp>
        <p:nvSpPr>
          <p:cNvPr id="7" name="Shape 5"/>
          <p:cNvSpPr/>
          <p:nvPr/>
        </p:nvSpPr>
        <p:spPr>
          <a:xfrm>
            <a:off x="5213032" y="3343240"/>
            <a:ext cx="4359813" cy="3064091"/>
          </a:xfrm>
          <a:prstGeom prst="roundRect">
            <a:avLst>
              <a:gd name="adj" fmla="val 3892"/>
            </a:avLst>
          </a:prstGeom>
          <a:solidFill>
            <a:srgbClr val="FFFFFF">
              <a:alpha val="95000"/>
            </a:srgbClr>
          </a:solidFill>
          <a:ln w="30480">
            <a:solidFill>
              <a:srgbClr val="CCCCCC"/>
            </a:solidFill>
            <a:prstDash val="solid"/>
          </a:ln>
        </p:spPr>
        <p:txBody>
          <a:bodyPr/>
          <a:lstStyle/>
          <a:p>
            <a:endParaRPr lang="ja-JP" altLang="en-US" sz="2000"/>
          </a:p>
        </p:txBody>
      </p:sp>
      <p:sp>
        <p:nvSpPr>
          <p:cNvPr id="8" name="Text 6"/>
          <p:cNvSpPr/>
          <p:nvPr/>
        </p:nvSpPr>
        <p:spPr>
          <a:xfrm>
            <a:off x="5508903" y="3639111"/>
            <a:ext cx="3441353" cy="443531"/>
          </a:xfrm>
          <a:prstGeom prst="rect">
            <a:avLst/>
          </a:prstGeom>
          <a:noFill/>
          <a:ln/>
        </p:spPr>
        <p:txBody>
          <a:bodyPr wrap="none" lIns="0" tIns="0" rIns="0" bIns="0" rtlCol="0" anchor="t"/>
          <a:lstStyle/>
          <a:p>
            <a:pPr marL="0" indent="0" algn="l">
              <a:lnSpc>
                <a:spcPts val="3250"/>
              </a:lnSpc>
              <a:buNone/>
            </a:pPr>
            <a:r>
              <a:rPr lang="en-US" sz="2800" b="1" dirty="0">
                <a:solidFill>
                  <a:srgbClr val="FF0000"/>
                </a:solidFill>
                <a:latin typeface="Inter Medium" pitchFamily="34" charset="0"/>
                <a:ea typeface="Inter Medium" pitchFamily="34" charset="-122"/>
                <a:cs typeface="Inter Medium" pitchFamily="34" charset="-120"/>
              </a:rPr>
              <a:t>自己管理能力の育成</a:t>
            </a:r>
            <a:endParaRPr lang="en-US" sz="2800" b="1" dirty="0">
              <a:solidFill>
                <a:srgbClr val="FF0000"/>
              </a:solidFill>
            </a:endParaRPr>
          </a:p>
        </p:txBody>
      </p:sp>
      <p:sp>
        <p:nvSpPr>
          <p:cNvPr id="9" name="Text 7"/>
          <p:cNvSpPr/>
          <p:nvPr/>
        </p:nvSpPr>
        <p:spPr>
          <a:xfrm>
            <a:off x="5508902" y="4212993"/>
            <a:ext cx="3746189" cy="1817418"/>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患者が服薬管理、食事選択、運動習慣などを主体的に管理する能力を向上させ、安定した生活基盤を築きます。</a:t>
            </a:r>
            <a:endParaRPr lang="en-US" sz="2400" dirty="0"/>
          </a:p>
        </p:txBody>
      </p:sp>
      <p:sp>
        <p:nvSpPr>
          <p:cNvPr id="10" name="Shape 8"/>
          <p:cNvSpPr/>
          <p:nvPr/>
        </p:nvSpPr>
        <p:spPr>
          <a:xfrm>
            <a:off x="9682758" y="3343240"/>
            <a:ext cx="4359813" cy="3064091"/>
          </a:xfrm>
          <a:prstGeom prst="roundRect">
            <a:avLst>
              <a:gd name="adj" fmla="val 3892"/>
            </a:avLst>
          </a:prstGeom>
          <a:solidFill>
            <a:srgbClr val="FFFFFF">
              <a:alpha val="95000"/>
            </a:srgbClr>
          </a:solidFill>
          <a:ln w="30480">
            <a:solidFill>
              <a:srgbClr val="CCCCCC"/>
            </a:solidFill>
            <a:prstDash val="solid"/>
          </a:ln>
        </p:spPr>
        <p:txBody>
          <a:bodyPr/>
          <a:lstStyle/>
          <a:p>
            <a:endParaRPr lang="ja-JP" altLang="en-US" sz="2000"/>
          </a:p>
        </p:txBody>
      </p:sp>
      <p:sp>
        <p:nvSpPr>
          <p:cNvPr id="11" name="Text 9"/>
          <p:cNvSpPr/>
          <p:nvPr/>
        </p:nvSpPr>
        <p:spPr>
          <a:xfrm>
            <a:off x="9978628" y="3639111"/>
            <a:ext cx="3441353" cy="443531"/>
          </a:xfrm>
          <a:prstGeom prst="rect">
            <a:avLst/>
          </a:prstGeom>
          <a:noFill/>
          <a:ln/>
        </p:spPr>
        <p:txBody>
          <a:bodyPr wrap="none" lIns="0" tIns="0" rIns="0" bIns="0" rtlCol="0" anchor="t"/>
          <a:lstStyle/>
          <a:p>
            <a:pPr marL="0" indent="0" algn="l">
              <a:lnSpc>
                <a:spcPts val="3250"/>
              </a:lnSpc>
              <a:buNone/>
            </a:pPr>
            <a:r>
              <a:rPr lang="en-US" sz="2800" b="1" dirty="0">
                <a:solidFill>
                  <a:srgbClr val="FF0000"/>
                </a:solidFill>
                <a:latin typeface="Inter Medium" pitchFamily="34" charset="0"/>
                <a:ea typeface="Inter Medium" pitchFamily="34" charset="-122"/>
                <a:cs typeface="Inter Medium" pitchFamily="34" charset="-120"/>
              </a:rPr>
              <a:t>社会参加の拡大と貢献</a:t>
            </a:r>
            <a:endParaRPr lang="en-US" sz="2800" b="1" dirty="0">
              <a:solidFill>
                <a:srgbClr val="FF0000"/>
              </a:solidFill>
            </a:endParaRPr>
          </a:p>
        </p:txBody>
      </p:sp>
      <p:sp>
        <p:nvSpPr>
          <p:cNvPr id="12" name="Text 10"/>
          <p:cNvSpPr/>
          <p:nvPr/>
        </p:nvSpPr>
        <p:spPr>
          <a:xfrm>
            <a:off x="9978627" y="4212993"/>
            <a:ext cx="3746189" cy="1817418"/>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自立回復と負担軽減により、社会活動への参加意欲が高まり、孤立を防ぎ、生活満足度と幸福感に貢献します。</a:t>
            </a:r>
            <a:endParaRPr lang="en-US" sz="2400" dirty="0"/>
          </a:p>
        </p:txBody>
      </p:sp>
      <p:sp>
        <p:nvSpPr>
          <p:cNvPr id="13" name="Text 11"/>
          <p:cNvSpPr/>
          <p:nvPr/>
        </p:nvSpPr>
        <p:spPr>
          <a:xfrm>
            <a:off x="743307" y="6670017"/>
            <a:ext cx="13629848" cy="454354"/>
          </a:xfrm>
          <a:prstGeom prst="rect">
            <a:avLst/>
          </a:prstGeom>
          <a:noFill/>
          <a:ln/>
        </p:spPr>
        <p:txBody>
          <a:bodyPr wrap="none" lIns="0" tIns="0" rIns="0" bIns="0" rtlCol="0" anchor="t"/>
          <a:lstStyle/>
          <a:p>
            <a:pPr marL="0" indent="0" algn="l">
              <a:lnSpc>
                <a:spcPts val="3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日常生活援助は、身体面だけでなく、精神的</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社会的側面からも患者らしい生活の実現をサポートします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01993" y="1098828"/>
            <a:ext cx="6268522" cy="783550"/>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精神的・感情的な影響</a:t>
            </a:r>
            <a:endParaRPr lang="en-US" sz="4900" dirty="0"/>
          </a:p>
        </p:txBody>
      </p:sp>
      <p:sp>
        <p:nvSpPr>
          <p:cNvPr id="3" name="Shape 1"/>
          <p:cNvSpPr/>
          <p:nvPr/>
        </p:nvSpPr>
        <p:spPr>
          <a:xfrm>
            <a:off x="701993" y="2115961"/>
            <a:ext cx="6615059" cy="2068881"/>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sz="2400"/>
          </a:p>
        </p:txBody>
      </p:sp>
      <p:sp>
        <p:nvSpPr>
          <p:cNvPr id="4" name="Text 2"/>
          <p:cNvSpPr/>
          <p:nvPr/>
        </p:nvSpPr>
        <p:spPr>
          <a:xfrm>
            <a:off x="983099" y="2397068"/>
            <a:ext cx="3195661" cy="42506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身体的健康の安定</a:t>
            </a:r>
            <a:endParaRPr lang="en-US" sz="3600" b="1" dirty="0">
              <a:solidFill>
                <a:srgbClr val="FF0000"/>
              </a:solidFill>
            </a:endParaRPr>
          </a:p>
        </p:txBody>
      </p:sp>
      <p:sp>
        <p:nvSpPr>
          <p:cNvPr id="5" name="Text 3"/>
          <p:cNvSpPr/>
          <p:nvPr/>
        </p:nvSpPr>
        <p:spPr>
          <a:xfrm>
            <a:off x="983098" y="2939160"/>
            <a:ext cx="6041821" cy="870550"/>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日常生活援助によって、患者の身体的な健康状態が安定します。</a:t>
            </a:r>
            <a:endParaRPr lang="en-US" sz="2400" dirty="0"/>
          </a:p>
        </p:txBody>
      </p:sp>
      <p:sp>
        <p:nvSpPr>
          <p:cNvPr id="6" name="Shape 4"/>
          <p:cNvSpPr/>
          <p:nvPr/>
        </p:nvSpPr>
        <p:spPr>
          <a:xfrm>
            <a:off x="7440454" y="2115961"/>
            <a:ext cx="6615180" cy="2068881"/>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sz="2400"/>
          </a:p>
        </p:txBody>
      </p:sp>
      <p:sp>
        <p:nvSpPr>
          <p:cNvPr id="7" name="Text 5"/>
          <p:cNvSpPr/>
          <p:nvPr/>
        </p:nvSpPr>
        <p:spPr>
          <a:xfrm>
            <a:off x="7721560" y="2397068"/>
            <a:ext cx="3195661" cy="42506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生活のスムーズ化</a:t>
            </a:r>
            <a:endParaRPr lang="en-US" sz="3600" b="1" dirty="0">
              <a:solidFill>
                <a:srgbClr val="FF0000"/>
              </a:solidFill>
            </a:endParaRPr>
          </a:p>
        </p:txBody>
      </p:sp>
      <p:sp>
        <p:nvSpPr>
          <p:cNvPr id="8" name="Text 6"/>
          <p:cNvSpPr/>
          <p:nvPr/>
        </p:nvSpPr>
        <p:spPr>
          <a:xfrm>
            <a:off x="7721560" y="2939160"/>
            <a:ext cx="6041942" cy="870550"/>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生活がスムーズに進むようになり、日常の負担が軽減されます。</a:t>
            </a:r>
            <a:endParaRPr lang="en-US" sz="2400" dirty="0"/>
          </a:p>
        </p:txBody>
      </p:sp>
      <p:sp>
        <p:nvSpPr>
          <p:cNvPr id="9" name="Shape 7"/>
          <p:cNvSpPr/>
          <p:nvPr/>
        </p:nvSpPr>
        <p:spPr>
          <a:xfrm>
            <a:off x="701993" y="4273136"/>
            <a:ext cx="6615059" cy="2068881"/>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sz="2400"/>
          </a:p>
        </p:txBody>
      </p:sp>
      <p:sp>
        <p:nvSpPr>
          <p:cNvPr id="10" name="Text 8"/>
          <p:cNvSpPr/>
          <p:nvPr/>
        </p:nvSpPr>
        <p:spPr>
          <a:xfrm>
            <a:off x="983099" y="4554242"/>
            <a:ext cx="3195661" cy="42506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精神的な安定</a:t>
            </a:r>
            <a:endParaRPr lang="en-US" sz="3600" b="1" dirty="0">
              <a:solidFill>
                <a:srgbClr val="FF0000"/>
              </a:solidFill>
            </a:endParaRPr>
          </a:p>
        </p:txBody>
      </p:sp>
      <p:sp>
        <p:nvSpPr>
          <p:cNvPr id="11" name="Text 9"/>
          <p:cNvSpPr/>
          <p:nvPr/>
        </p:nvSpPr>
        <p:spPr>
          <a:xfrm>
            <a:off x="983098" y="5096335"/>
            <a:ext cx="6041821" cy="870550"/>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自分の生活をコントロールできる感覚を得ることで、精神的な安定感や安心感が得られます。</a:t>
            </a:r>
            <a:endParaRPr lang="en-US" sz="2400" dirty="0"/>
          </a:p>
        </p:txBody>
      </p:sp>
      <p:sp>
        <p:nvSpPr>
          <p:cNvPr id="12" name="Shape 10"/>
          <p:cNvSpPr/>
          <p:nvPr/>
        </p:nvSpPr>
        <p:spPr>
          <a:xfrm>
            <a:off x="7440454" y="4273136"/>
            <a:ext cx="6615180" cy="2068881"/>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sz="2400"/>
          </a:p>
        </p:txBody>
      </p:sp>
      <p:sp>
        <p:nvSpPr>
          <p:cNvPr id="13" name="Text 11"/>
          <p:cNvSpPr/>
          <p:nvPr/>
        </p:nvSpPr>
        <p:spPr>
          <a:xfrm>
            <a:off x="7721560" y="4554242"/>
            <a:ext cx="3195661" cy="42506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自己肯定感の向上</a:t>
            </a:r>
            <a:endParaRPr lang="en-US" sz="3600" b="1" dirty="0">
              <a:solidFill>
                <a:srgbClr val="FF0000"/>
              </a:solidFill>
            </a:endParaRPr>
          </a:p>
        </p:txBody>
      </p:sp>
      <p:sp>
        <p:nvSpPr>
          <p:cNvPr id="14" name="Text 12"/>
          <p:cNvSpPr/>
          <p:nvPr/>
        </p:nvSpPr>
        <p:spPr>
          <a:xfrm>
            <a:off x="7721560" y="5096335"/>
            <a:ext cx="6041942" cy="870550"/>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自立が促進されることで、患者の自己肯定感が高まり、抑うつ症状の軽減が期待されます。</a:t>
            </a:r>
            <a:endParaRPr lang="en-US" sz="2400" dirty="0"/>
          </a:p>
        </p:txBody>
      </p:sp>
      <p:sp>
        <p:nvSpPr>
          <p:cNvPr id="15" name="Text 13"/>
          <p:cNvSpPr/>
          <p:nvPr/>
        </p:nvSpPr>
        <p:spPr>
          <a:xfrm>
            <a:off x="701993" y="6623123"/>
            <a:ext cx="13485779" cy="435276"/>
          </a:xfrm>
          <a:prstGeom prst="rect">
            <a:avLst/>
          </a:prstGeom>
          <a:noFill/>
          <a:ln/>
        </p:spPr>
        <p:txBody>
          <a:bodyPr wrap="none" lIns="0" tIns="0" rIns="0" bIns="0" rtlCol="0" anchor="t"/>
          <a:lstStyle/>
          <a:p>
            <a:pPr marL="0" indent="0" algn="l">
              <a:lnSpc>
                <a:spcPts val="31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適切な援助を受けることで、患者の感情的なストレスが軽減し</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1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前向きな気持ちを維持できるようになります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4613" y="842963"/>
            <a:ext cx="6380559" cy="797481"/>
          </a:xfrm>
          <a:prstGeom prst="rect">
            <a:avLst/>
          </a:prstGeom>
          <a:noFill/>
          <a:ln/>
        </p:spPr>
        <p:txBody>
          <a:bodyPr wrap="none" lIns="0" tIns="0" rIns="0" bIns="0" rtlCol="0" anchor="t"/>
          <a:lstStyle/>
          <a:p>
            <a:pPr marL="0" indent="0" algn="l">
              <a:lnSpc>
                <a:spcPts val="6250"/>
              </a:lnSpc>
              <a:buNone/>
            </a:pPr>
            <a:r>
              <a:rPr lang="en-US" sz="5000" dirty="0">
                <a:solidFill>
                  <a:srgbClr val="1B1B27"/>
                </a:solidFill>
                <a:latin typeface="Inter Medium" pitchFamily="34" charset="0"/>
                <a:ea typeface="Inter Medium" pitchFamily="34" charset="-122"/>
                <a:cs typeface="Inter Medium" pitchFamily="34" charset="-120"/>
              </a:rPr>
              <a:t>家族との関係の改善</a:t>
            </a:r>
            <a:endParaRPr lang="en-US" sz="5000" dirty="0"/>
          </a:p>
        </p:txBody>
      </p:sp>
      <p:sp>
        <p:nvSpPr>
          <p:cNvPr id="3" name="Text 1"/>
          <p:cNvSpPr/>
          <p:nvPr/>
        </p:nvSpPr>
        <p:spPr>
          <a:xfrm>
            <a:off x="714613" y="2023229"/>
            <a:ext cx="13201174" cy="816769"/>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日常生活援助により患者の自立度が高まることで、家族は介護負担から解放され、より健全な関係性を築き、共に喜びを分かち合うパートナーとしての関係へと質的な変化が促されます。</a:t>
            </a:r>
            <a:endParaRPr lang="en-US" sz="2400" dirty="0"/>
          </a:p>
        </p:txBody>
      </p:sp>
      <p:sp>
        <p:nvSpPr>
          <p:cNvPr id="4" name="Shape 2"/>
          <p:cNvSpPr/>
          <p:nvPr/>
        </p:nvSpPr>
        <p:spPr>
          <a:xfrm>
            <a:off x="714613" y="3127056"/>
            <a:ext cx="4337481" cy="3293337"/>
          </a:xfrm>
          <a:prstGeom prst="roundRect">
            <a:avLst>
              <a:gd name="adj" fmla="val 3397"/>
            </a:avLst>
          </a:prstGeom>
          <a:solidFill>
            <a:srgbClr val="FFFFFF">
              <a:alpha val="95000"/>
            </a:srgbClr>
          </a:solidFill>
          <a:ln w="30480">
            <a:solidFill>
              <a:srgbClr val="CCCCCC"/>
            </a:solidFill>
            <a:prstDash val="solid"/>
          </a:ln>
        </p:spPr>
        <p:txBody>
          <a:bodyPr/>
          <a:lstStyle/>
          <a:p>
            <a:endParaRPr lang="ja-JP" altLang="en-US" sz="2000"/>
          </a:p>
        </p:txBody>
      </p:sp>
      <p:sp>
        <p:nvSpPr>
          <p:cNvPr id="5" name="Text 3"/>
          <p:cNvSpPr/>
          <p:nvPr/>
        </p:nvSpPr>
        <p:spPr>
          <a:xfrm>
            <a:off x="1000244" y="3412688"/>
            <a:ext cx="3751744" cy="832530"/>
          </a:xfrm>
          <a:prstGeom prst="rect">
            <a:avLst/>
          </a:prstGeom>
          <a:noFill/>
          <a:ln/>
        </p:spPr>
        <p:txBody>
          <a:bodyPr wrap="square" lIns="0" tIns="0" rIns="0" bIns="0" rtlCol="0" anchor="t"/>
          <a:lstStyle/>
          <a:p>
            <a:pPr marL="0" indent="0" algn="l">
              <a:lnSpc>
                <a:spcPts val="3100"/>
              </a:lnSpc>
              <a:buNone/>
            </a:pPr>
            <a:r>
              <a:rPr lang="en-US" sz="2800" b="1" dirty="0">
                <a:solidFill>
                  <a:srgbClr val="FF0000"/>
                </a:solidFill>
                <a:latin typeface="Inter Medium" pitchFamily="34" charset="0"/>
                <a:ea typeface="Inter Medium" pitchFamily="34" charset="-122"/>
                <a:cs typeface="Inter Medium" pitchFamily="34" charset="-120"/>
              </a:rPr>
              <a:t>介護負担の軽減と精神的安定</a:t>
            </a:r>
            <a:endParaRPr lang="en-US" sz="2800" b="1" dirty="0">
              <a:solidFill>
                <a:srgbClr val="FF0000"/>
              </a:solidFill>
            </a:endParaRPr>
          </a:p>
        </p:txBody>
      </p:sp>
      <p:sp>
        <p:nvSpPr>
          <p:cNvPr id="6" name="Text 4"/>
          <p:cNvSpPr/>
          <p:nvPr/>
        </p:nvSpPr>
        <p:spPr>
          <a:xfrm>
            <a:off x="1000244" y="4363522"/>
            <a:ext cx="3751744" cy="1704822"/>
          </a:xfrm>
          <a:prstGeom prst="rect">
            <a:avLst/>
          </a:prstGeom>
          <a:noFill/>
          <a:ln/>
        </p:spPr>
        <p:txBody>
          <a:bodyPr wrap="square" lIns="0" tIns="0" rIns="0" bIns="0" rtlCol="0" anchor="t"/>
          <a:lstStyle/>
          <a:p>
            <a:pPr marL="0" indent="0" algn="l">
              <a:lnSpc>
                <a:spcPts val="32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専門的な日常生活援助は、家族の身体的・精神的介護負担を軽減し、心のゆとりを生み出します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Shape 5"/>
          <p:cNvSpPr/>
          <p:nvPr/>
        </p:nvSpPr>
        <p:spPr>
          <a:xfrm>
            <a:off x="5200055" y="3127056"/>
            <a:ext cx="4337481" cy="3293337"/>
          </a:xfrm>
          <a:prstGeom prst="roundRect">
            <a:avLst>
              <a:gd name="adj" fmla="val 3397"/>
            </a:avLst>
          </a:prstGeom>
          <a:solidFill>
            <a:srgbClr val="FFFFFF">
              <a:alpha val="95000"/>
            </a:srgbClr>
          </a:solidFill>
          <a:ln w="30480">
            <a:solidFill>
              <a:srgbClr val="CCCCCC"/>
            </a:solidFill>
            <a:prstDash val="solid"/>
          </a:ln>
        </p:spPr>
        <p:txBody>
          <a:bodyPr/>
          <a:lstStyle/>
          <a:p>
            <a:endParaRPr lang="ja-JP" altLang="en-US" sz="2000"/>
          </a:p>
        </p:txBody>
      </p:sp>
      <p:sp>
        <p:nvSpPr>
          <p:cNvPr id="8" name="Text 6"/>
          <p:cNvSpPr/>
          <p:nvPr/>
        </p:nvSpPr>
        <p:spPr>
          <a:xfrm>
            <a:off x="5485686" y="3412688"/>
            <a:ext cx="3751744" cy="832530"/>
          </a:xfrm>
          <a:prstGeom prst="rect">
            <a:avLst/>
          </a:prstGeom>
          <a:noFill/>
          <a:ln/>
        </p:spPr>
        <p:txBody>
          <a:bodyPr wrap="square" lIns="0" tIns="0" rIns="0" bIns="0" rtlCol="0" anchor="t"/>
          <a:lstStyle/>
          <a:p>
            <a:pPr marL="0" indent="0" algn="l">
              <a:lnSpc>
                <a:spcPts val="3100"/>
              </a:lnSpc>
              <a:buNone/>
            </a:pPr>
            <a:r>
              <a:rPr lang="en-US" sz="2800" b="1" dirty="0">
                <a:solidFill>
                  <a:srgbClr val="FF0000"/>
                </a:solidFill>
                <a:latin typeface="Inter Medium" pitchFamily="34" charset="0"/>
                <a:ea typeface="Inter Medium" pitchFamily="34" charset="-122"/>
                <a:cs typeface="Inter Medium" pitchFamily="34" charset="-120"/>
              </a:rPr>
              <a:t>関係性の再構築と質の向上</a:t>
            </a:r>
            <a:endParaRPr lang="en-US" sz="2800" b="1" dirty="0">
              <a:solidFill>
                <a:srgbClr val="FF0000"/>
              </a:solidFill>
            </a:endParaRPr>
          </a:p>
        </p:txBody>
      </p:sp>
      <p:sp>
        <p:nvSpPr>
          <p:cNvPr id="9" name="Text 7"/>
          <p:cNvSpPr/>
          <p:nvPr/>
        </p:nvSpPr>
        <p:spPr>
          <a:xfrm>
            <a:off x="5485686" y="4363522"/>
            <a:ext cx="3751744" cy="1704822"/>
          </a:xfrm>
          <a:prstGeom prst="rect">
            <a:avLst/>
          </a:prstGeom>
          <a:noFill/>
          <a:ln/>
        </p:spPr>
        <p:txBody>
          <a:bodyPr wrap="square" lIns="0" tIns="0" rIns="0" bIns="0" rtlCol="0" anchor="t"/>
          <a:lstStyle/>
          <a:p>
            <a:pPr marL="0" indent="0" algn="l">
              <a:lnSpc>
                <a:spcPts val="32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介護の重圧から解放されることで</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2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患者と家族のコミュニケーションが改善され、心理的な絆が深まります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0" name="Shape 8"/>
          <p:cNvSpPr/>
          <p:nvPr/>
        </p:nvSpPr>
        <p:spPr>
          <a:xfrm>
            <a:off x="9685496" y="3127056"/>
            <a:ext cx="4337481" cy="3293337"/>
          </a:xfrm>
          <a:prstGeom prst="roundRect">
            <a:avLst>
              <a:gd name="adj" fmla="val 3397"/>
            </a:avLst>
          </a:prstGeom>
          <a:solidFill>
            <a:srgbClr val="FFFFFF">
              <a:alpha val="95000"/>
            </a:srgbClr>
          </a:solidFill>
          <a:ln w="30480">
            <a:solidFill>
              <a:srgbClr val="CCCCCC"/>
            </a:solidFill>
            <a:prstDash val="solid"/>
          </a:ln>
        </p:spPr>
        <p:txBody>
          <a:bodyPr/>
          <a:lstStyle/>
          <a:p>
            <a:endParaRPr lang="ja-JP" altLang="en-US" sz="2000"/>
          </a:p>
        </p:txBody>
      </p:sp>
      <p:sp>
        <p:nvSpPr>
          <p:cNvPr id="11" name="Text 9"/>
          <p:cNvSpPr/>
          <p:nvPr/>
        </p:nvSpPr>
        <p:spPr>
          <a:xfrm>
            <a:off x="9971127" y="3412688"/>
            <a:ext cx="3751744" cy="832530"/>
          </a:xfrm>
          <a:prstGeom prst="rect">
            <a:avLst/>
          </a:prstGeom>
          <a:noFill/>
          <a:ln/>
        </p:spPr>
        <p:txBody>
          <a:bodyPr wrap="square" lIns="0" tIns="0" rIns="0" bIns="0" rtlCol="0" anchor="t"/>
          <a:lstStyle/>
          <a:p>
            <a:pPr marL="0" indent="0" algn="l">
              <a:lnSpc>
                <a:spcPts val="3100"/>
              </a:lnSpc>
              <a:buNone/>
            </a:pPr>
            <a:r>
              <a:rPr lang="en-US" sz="2800" b="1" dirty="0">
                <a:solidFill>
                  <a:srgbClr val="FF0000"/>
                </a:solidFill>
                <a:latin typeface="Inter Medium" pitchFamily="34" charset="0"/>
                <a:ea typeface="Inter Medium" pitchFamily="34" charset="-122"/>
                <a:cs typeface="Inter Medium" pitchFamily="34" charset="-120"/>
              </a:rPr>
              <a:t>家族自身の生活の充実とバーンアウト予防</a:t>
            </a:r>
            <a:endParaRPr lang="en-US" sz="2800" b="1" dirty="0">
              <a:solidFill>
                <a:srgbClr val="FF0000"/>
              </a:solidFill>
            </a:endParaRPr>
          </a:p>
        </p:txBody>
      </p:sp>
      <p:sp>
        <p:nvSpPr>
          <p:cNvPr id="12" name="Text 10"/>
          <p:cNvSpPr/>
          <p:nvPr/>
        </p:nvSpPr>
        <p:spPr>
          <a:xfrm>
            <a:off x="9971127" y="4363522"/>
            <a:ext cx="3751744" cy="1704822"/>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介護に費やす時間が減り、家族自身のQOLも向上し、長期的な介護におけるバーンアウトを防ぎます。</a:t>
            </a:r>
            <a:endParaRPr lang="en-US" sz="2400" dirty="0"/>
          </a:p>
        </p:txBody>
      </p:sp>
      <p:sp>
        <p:nvSpPr>
          <p:cNvPr id="13" name="Text 11"/>
          <p:cNvSpPr/>
          <p:nvPr/>
        </p:nvSpPr>
        <p:spPr>
          <a:xfrm>
            <a:off x="714613" y="6569750"/>
            <a:ext cx="13535674" cy="852411"/>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これらの変化は、患者の尊厳と自己肯定感を高めるだけでなく、家族全体が調和の取れた生活を送るための基盤を築きます。看護師の援助は、患者とその家族全体の幸福に貢献する多角的な意義を持ちます。</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25341" y="811173"/>
            <a:ext cx="10018038" cy="921187"/>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ICF（国際生活機能分類）とは</a:t>
            </a:r>
            <a:endParaRPr lang="en-US" sz="5800" dirty="0"/>
          </a:p>
        </p:txBody>
      </p:sp>
      <p:sp>
        <p:nvSpPr>
          <p:cNvPr id="3" name="Text 1"/>
          <p:cNvSpPr/>
          <p:nvPr/>
        </p:nvSpPr>
        <p:spPr>
          <a:xfrm>
            <a:off x="825341" y="2321956"/>
            <a:ext cx="13278654" cy="1476043"/>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ICF（International Classification of Functioning, Disability and Health）は、生活機能と障害を包括的に評価するための枠組みです。患者の健康状態、活動、社会参加、そして環境的・個人的要因を考慮し、個別化された支援に役立ちます。</a:t>
            </a:r>
            <a:endParaRPr lang="en-US" sz="2800" dirty="0"/>
          </a:p>
        </p:txBody>
      </p:sp>
      <p:sp>
        <p:nvSpPr>
          <p:cNvPr id="4" name="Shape 2"/>
          <p:cNvSpPr/>
          <p:nvPr/>
        </p:nvSpPr>
        <p:spPr>
          <a:xfrm>
            <a:off x="825341" y="4068366"/>
            <a:ext cx="6488532" cy="3495028"/>
          </a:xfrm>
          <a:prstGeom prst="roundRect">
            <a:avLst>
              <a:gd name="adj" fmla="val 3696"/>
            </a:avLst>
          </a:prstGeom>
          <a:solidFill>
            <a:srgbClr val="E6E6E6"/>
          </a:solidFill>
          <a:ln w="15240">
            <a:solidFill>
              <a:srgbClr val="CCCCCC"/>
            </a:solidFill>
            <a:prstDash val="solid"/>
          </a:ln>
        </p:spPr>
        <p:txBody>
          <a:bodyPr/>
          <a:lstStyle/>
          <a:p>
            <a:endParaRPr lang="ja-JP" altLang="en-US" sz="2400"/>
          </a:p>
        </p:txBody>
      </p:sp>
      <p:sp>
        <p:nvSpPr>
          <p:cNvPr id="5" name="Text 3"/>
          <p:cNvSpPr/>
          <p:nvPr/>
        </p:nvSpPr>
        <p:spPr>
          <a:xfrm>
            <a:off x="1135379" y="4378403"/>
            <a:ext cx="3769853" cy="480463"/>
          </a:xfrm>
          <a:prstGeom prst="rect">
            <a:avLst/>
          </a:prstGeom>
          <a:noFill/>
          <a:ln/>
        </p:spPr>
        <p:txBody>
          <a:bodyPr wrap="none" lIns="0" tIns="0" rIns="0" bIns="0" rtlCol="0" anchor="t"/>
          <a:lstStyle/>
          <a:p>
            <a:pPr marL="0" indent="0" algn="l">
              <a:lnSpc>
                <a:spcPts val="3600"/>
              </a:lnSpc>
              <a:buNone/>
            </a:pPr>
            <a:r>
              <a:rPr lang="en-US" sz="3600" b="1" dirty="0">
                <a:solidFill>
                  <a:srgbClr val="FF0000"/>
                </a:solidFill>
                <a:latin typeface="Inter Medium" pitchFamily="34" charset="0"/>
                <a:ea typeface="Inter Medium" pitchFamily="34" charset="-122"/>
                <a:cs typeface="Inter Medium" pitchFamily="34" charset="-120"/>
              </a:rPr>
              <a:t>主要な視点</a:t>
            </a:r>
            <a:endParaRPr lang="en-US" sz="3600" b="1" dirty="0">
              <a:solidFill>
                <a:srgbClr val="FF0000"/>
              </a:solidFill>
            </a:endParaRPr>
          </a:p>
        </p:txBody>
      </p:sp>
      <p:sp>
        <p:nvSpPr>
          <p:cNvPr id="6" name="Text 4"/>
          <p:cNvSpPr/>
          <p:nvPr/>
        </p:nvSpPr>
        <p:spPr>
          <a:xfrm>
            <a:off x="1135380" y="5015746"/>
            <a:ext cx="5854174" cy="984028"/>
          </a:xfrm>
          <a:prstGeom prst="rect">
            <a:avLst/>
          </a:prstGeom>
          <a:noFill/>
          <a:ln/>
        </p:spPr>
        <p:txBody>
          <a:bodyPr wrap="square" lIns="0" tIns="0" rIns="0" bIns="0" rtlCol="0" anchor="t"/>
          <a:lstStyle/>
          <a:p>
            <a:pPr marL="342900" indent="-342900" algn="l">
              <a:lnSpc>
                <a:spcPts val="3700"/>
              </a:lnSpc>
              <a:buSzPct val="100000"/>
              <a:buFont typeface="+mj-lt"/>
              <a:buAutoNum type="arabicPeriod"/>
            </a:pPr>
            <a:r>
              <a:rPr lang="en-US" sz="2800" dirty="0">
                <a:solidFill>
                  <a:srgbClr val="030303"/>
                </a:solidFill>
                <a:latin typeface="IBM Plex Sans Medium" pitchFamily="34" charset="0"/>
                <a:ea typeface="IBM Plex Sans Medium" pitchFamily="34" charset="-122"/>
                <a:cs typeface="IBM Plex Sans Medium" pitchFamily="34" charset="-120"/>
              </a:rPr>
              <a:t>機能と構造：身体的・精神的機能、身体構造</a:t>
            </a:r>
            <a:endParaRPr lang="en-US" sz="2800" dirty="0"/>
          </a:p>
        </p:txBody>
      </p:sp>
      <p:sp>
        <p:nvSpPr>
          <p:cNvPr id="7" name="Text 5"/>
          <p:cNvSpPr/>
          <p:nvPr/>
        </p:nvSpPr>
        <p:spPr>
          <a:xfrm>
            <a:off x="1135380" y="6062067"/>
            <a:ext cx="5854174" cy="492015"/>
          </a:xfrm>
          <a:prstGeom prst="rect">
            <a:avLst/>
          </a:prstGeom>
          <a:noFill/>
          <a:ln/>
        </p:spPr>
        <p:txBody>
          <a:bodyPr wrap="none" lIns="0" tIns="0" rIns="0" bIns="0" rtlCol="0" anchor="t"/>
          <a:lstStyle/>
          <a:p>
            <a:pPr marL="342900" indent="-342900" algn="l">
              <a:lnSpc>
                <a:spcPts val="3700"/>
              </a:lnSpc>
              <a:buSzPct val="100000"/>
              <a:buFont typeface="+mj-lt"/>
              <a:buAutoNum type="arabicPeriod" startAt="2"/>
            </a:pPr>
            <a:r>
              <a:rPr lang="en-US" sz="2800" dirty="0">
                <a:solidFill>
                  <a:srgbClr val="030303"/>
                </a:solidFill>
                <a:latin typeface="IBM Plex Sans Medium" pitchFamily="34" charset="0"/>
                <a:ea typeface="IBM Plex Sans Medium" pitchFamily="34" charset="-122"/>
                <a:cs typeface="IBM Plex Sans Medium" pitchFamily="34" charset="-120"/>
              </a:rPr>
              <a:t>活動：日常生活における活動</a:t>
            </a:r>
            <a:endParaRPr lang="en-US" sz="2800" dirty="0"/>
          </a:p>
        </p:txBody>
      </p:sp>
      <p:sp>
        <p:nvSpPr>
          <p:cNvPr id="8" name="Text 6"/>
          <p:cNvSpPr/>
          <p:nvPr/>
        </p:nvSpPr>
        <p:spPr>
          <a:xfrm>
            <a:off x="1135380" y="6636782"/>
            <a:ext cx="5854174" cy="492015"/>
          </a:xfrm>
          <a:prstGeom prst="rect">
            <a:avLst/>
          </a:prstGeom>
          <a:noFill/>
          <a:ln/>
        </p:spPr>
        <p:txBody>
          <a:bodyPr wrap="none" lIns="0" tIns="0" rIns="0" bIns="0" rtlCol="0" anchor="t"/>
          <a:lstStyle/>
          <a:p>
            <a:pPr marL="342900" indent="-342900" algn="l">
              <a:lnSpc>
                <a:spcPts val="3700"/>
              </a:lnSpc>
              <a:buSzPct val="100000"/>
              <a:buFont typeface="+mj-lt"/>
              <a:buAutoNum type="arabicPeriod" startAt="3"/>
            </a:pPr>
            <a:r>
              <a:rPr lang="en-US" sz="2800" dirty="0">
                <a:solidFill>
                  <a:srgbClr val="030303"/>
                </a:solidFill>
                <a:latin typeface="IBM Plex Sans Medium" pitchFamily="34" charset="0"/>
                <a:ea typeface="IBM Plex Sans Medium" pitchFamily="34" charset="-122"/>
                <a:cs typeface="IBM Plex Sans Medium" pitchFamily="34" charset="-120"/>
              </a:rPr>
              <a:t>参加：社会活動への参加度</a:t>
            </a:r>
            <a:endParaRPr lang="en-US" sz="2800" dirty="0"/>
          </a:p>
        </p:txBody>
      </p:sp>
      <p:sp>
        <p:nvSpPr>
          <p:cNvPr id="9" name="Shape 7"/>
          <p:cNvSpPr/>
          <p:nvPr/>
        </p:nvSpPr>
        <p:spPr>
          <a:xfrm>
            <a:off x="7462599" y="4068366"/>
            <a:ext cx="6488532" cy="3495028"/>
          </a:xfrm>
          <a:prstGeom prst="roundRect">
            <a:avLst>
              <a:gd name="adj" fmla="val 3696"/>
            </a:avLst>
          </a:prstGeom>
          <a:solidFill>
            <a:srgbClr val="E6E6E6"/>
          </a:solidFill>
          <a:ln w="15240">
            <a:solidFill>
              <a:srgbClr val="CCCCCC"/>
            </a:solidFill>
            <a:prstDash val="solid"/>
          </a:ln>
        </p:spPr>
        <p:txBody>
          <a:bodyPr/>
          <a:lstStyle/>
          <a:p>
            <a:endParaRPr lang="ja-JP" altLang="en-US" sz="2400"/>
          </a:p>
        </p:txBody>
      </p:sp>
      <p:sp>
        <p:nvSpPr>
          <p:cNvPr id="10" name="Text 8"/>
          <p:cNvSpPr/>
          <p:nvPr/>
        </p:nvSpPr>
        <p:spPr>
          <a:xfrm>
            <a:off x="7772637" y="4378403"/>
            <a:ext cx="3769853" cy="480463"/>
          </a:xfrm>
          <a:prstGeom prst="rect">
            <a:avLst/>
          </a:prstGeom>
          <a:noFill/>
          <a:ln/>
        </p:spPr>
        <p:txBody>
          <a:bodyPr wrap="none" lIns="0" tIns="0" rIns="0" bIns="0" rtlCol="0" anchor="t"/>
          <a:lstStyle/>
          <a:p>
            <a:pPr marL="0" indent="0" algn="l">
              <a:lnSpc>
                <a:spcPts val="3600"/>
              </a:lnSpc>
              <a:buNone/>
            </a:pPr>
            <a:r>
              <a:rPr lang="en-US" sz="3600" b="1" dirty="0">
                <a:solidFill>
                  <a:srgbClr val="FF0000"/>
                </a:solidFill>
                <a:latin typeface="Inter Medium" pitchFamily="34" charset="0"/>
                <a:ea typeface="Inter Medium" pitchFamily="34" charset="-122"/>
                <a:cs typeface="Inter Medium" pitchFamily="34" charset="-120"/>
              </a:rPr>
              <a:t>背景因子</a:t>
            </a:r>
            <a:endParaRPr lang="en-US" sz="3600" b="1" dirty="0">
              <a:solidFill>
                <a:srgbClr val="FF0000"/>
              </a:solidFill>
            </a:endParaRPr>
          </a:p>
        </p:txBody>
      </p:sp>
      <p:sp>
        <p:nvSpPr>
          <p:cNvPr id="11" name="Text 9"/>
          <p:cNvSpPr/>
          <p:nvPr/>
        </p:nvSpPr>
        <p:spPr>
          <a:xfrm>
            <a:off x="7772638" y="5015746"/>
            <a:ext cx="5854174" cy="984028"/>
          </a:xfrm>
          <a:prstGeom prst="rect">
            <a:avLst/>
          </a:prstGeom>
          <a:noFill/>
          <a:ln/>
        </p:spPr>
        <p:txBody>
          <a:bodyPr wrap="square" lIns="0" tIns="0" rIns="0" bIns="0" rtlCol="0" anchor="t"/>
          <a:lstStyle/>
          <a:p>
            <a:pPr marL="342900" indent="-342900" algn="l">
              <a:lnSpc>
                <a:spcPts val="3700"/>
              </a:lnSpc>
              <a:buSzPct val="100000"/>
              <a:buFont typeface="+mj-lt"/>
              <a:buAutoNum type="arabicPeriod"/>
            </a:pPr>
            <a:r>
              <a:rPr lang="en-US" sz="2800" dirty="0">
                <a:solidFill>
                  <a:srgbClr val="030303"/>
                </a:solidFill>
                <a:latin typeface="IBM Plex Sans Medium" pitchFamily="34" charset="0"/>
                <a:ea typeface="IBM Plex Sans Medium" pitchFamily="34" charset="-122"/>
                <a:cs typeface="IBM Plex Sans Medium" pitchFamily="34" charset="-120"/>
              </a:rPr>
              <a:t>環境因子：生活環境が機能に与える影響</a:t>
            </a:r>
            <a:endParaRPr lang="en-US" sz="2800" dirty="0"/>
          </a:p>
        </p:txBody>
      </p:sp>
      <p:sp>
        <p:nvSpPr>
          <p:cNvPr id="12" name="Text 10"/>
          <p:cNvSpPr/>
          <p:nvPr/>
        </p:nvSpPr>
        <p:spPr>
          <a:xfrm>
            <a:off x="7772638" y="6062067"/>
            <a:ext cx="5854174" cy="492015"/>
          </a:xfrm>
          <a:prstGeom prst="rect">
            <a:avLst/>
          </a:prstGeom>
          <a:noFill/>
          <a:ln/>
        </p:spPr>
        <p:txBody>
          <a:bodyPr wrap="none" lIns="0" tIns="0" rIns="0" bIns="0" rtlCol="0" anchor="t"/>
          <a:lstStyle/>
          <a:p>
            <a:pPr marL="342900" indent="-342900" algn="l">
              <a:lnSpc>
                <a:spcPts val="3700"/>
              </a:lnSpc>
              <a:buSzPct val="100000"/>
              <a:buFont typeface="+mj-lt"/>
              <a:buAutoNum type="arabicPeriod" startAt="2"/>
            </a:pPr>
            <a:r>
              <a:rPr lang="en-US" sz="2800" dirty="0">
                <a:solidFill>
                  <a:srgbClr val="030303"/>
                </a:solidFill>
                <a:latin typeface="IBM Plex Sans Medium" pitchFamily="34" charset="0"/>
                <a:ea typeface="IBM Plex Sans Medium" pitchFamily="34" charset="-122"/>
                <a:cs typeface="IBM Plex Sans Medium" pitchFamily="34" charset="-120"/>
              </a:rPr>
              <a:t>個人因子：年齢、教育、価値観など</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869</Words>
  <Application>Microsoft Office PowerPoint</Application>
  <PresentationFormat>ユーザー設定</PresentationFormat>
  <Paragraphs>210</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BIZ UDPゴシック</vt:lpstr>
      <vt:lpstr>Calibri Light</vt:lpstr>
      <vt:lpstr>Inter Medium</vt:lpstr>
      <vt:lpstr>Calibri</vt:lpstr>
      <vt:lpstr>Arial</vt:lpstr>
      <vt:lpstr>IBM Plex Sans Medium</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2025-08-19T03:43:06Z</dcterms:created>
  <dcterms:modified xsi:type="dcterms:W3CDTF">2025-08-19T06:03:07Z</dcterms:modified>
</cp:coreProperties>
</file>