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BIZ UDPゴシック" panose="020B0400000000000000" pitchFamily="50" charset="-128"/>
      <p:regular r:id="rId23"/>
      <p:bold r:id="rId24"/>
    </p:embeddedFont>
    <p:embeddedFont>
      <p:font typeface="IBM Plex Sans Medium" panose="020B0603050203000203" pitchFamily="34" charset="0"/>
      <p:regular r:id="rId25"/>
    </p:embeddedFont>
    <p:embeddedFont>
      <p:font typeface="Inter Medium" panose="020B060007020508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6965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76065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72648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740165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505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2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696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899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666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117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28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92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661160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30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25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762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972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775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97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837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907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36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99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386433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360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24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330524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67548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35082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1488025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29501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32175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8/26/2025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493001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53772" y="4087237"/>
            <a:ext cx="13322856" cy="373499"/>
          </a:xfrm>
          <a:prstGeom prst="rect">
            <a:avLst/>
          </a:prstGeom>
          <a:noFill/>
          <a:ln/>
        </p:spPr>
        <p:txBody>
          <a:bodyPr wrap="none" lIns="0" tIns="0" rIns="0" bIns="0" rtlCol="0" anchor="t"/>
          <a:lstStyle/>
          <a:p>
            <a:pPr marL="0" indent="0" algn="l">
              <a:lnSpc>
                <a:spcPts val="2900"/>
              </a:lnSpc>
              <a:buNone/>
            </a:pPr>
            <a:r>
              <a:rPr lang="en-US" sz="4000" dirty="0">
                <a:solidFill>
                  <a:srgbClr val="030303"/>
                </a:solidFill>
                <a:latin typeface="BIZ UDPゴシック" panose="020B0400000000000000" pitchFamily="50" charset="-128"/>
                <a:ea typeface="BIZ UDPゴシック" panose="020B0400000000000000" pitchFamily="50" charset="-128"/>
                <a:cs typeface="IBM Plex Sans Medium" pitchFamily="34" charset="-120"/>
              </a:rPr>
              <a:t>小児看護学概論　第１回</a:t>
            </a:r>
            <a:endParaRPr lang="en-US" sz="4000"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6349178" y="3857837"/>
            <a:ext cx="5837515" cy="729615"/>
          </a:xfrm>
          <a:prstGeom prst="rect">
            <a:avLst/>
          </a:prstGeom>
          <a:noFill/>
          <a:ln/>
        </p:spPr>
        <p:txBody>
          <a:bodyPr wrap="none" lIns="0" tIns="0" rIns="0" bIns="0" rtlCol="0" anchor="t"/>
          <a:lstStyle/>
          <a:p>
            <a:pPr marL="0" indent="0" algn="l">
              <a:lnSpc>
                <a:spcPts val="5700"/>
              </a:lnSpc>
              <a:buNone/>
            </a:pPr>
            <a:r>
              <a:rPr lang="en-US" sz="4000" dirty="0">
                <a:solidFill>
                  <a:srgbClr val="1B1B27"/>
                </a:solidFill>
                <a:latin typeface="BIZ UDPゴシック" panose="020B0400000000000000" pitchFamily="50" charset="-128"/>
                <a:ea typeface="BIZ UDPゴシック" panose="020B0400000000000000" pitchFamily="50" charset="-128"/>
                <a:cs typeface="Inter Medium" pitchFamily="34" charset="-120"/>
              </a:rPr>
              <a:t>小児看護の理念と対象</a:t>
            </a:r>
            <a:endParaRPr lang="en-US" sz="4000" dirty="0">
              <a:latin typeface="BIZ UDPゴシック" panose="020B0400000000000000" pitchFamily="50" charset="-128"/>
              <a:ea typeface="BIZ UDPゴシック" panose="020B0400000000000000" pitchFamily="50" charset="-128"/>
            </a:endParaRPr>
          </a:p>
        </p:txBody>
      </p:sp>
      <p:sp>
        <p:nvSpPr>
          <p:cNvPr id="5" name="Text 2"/>
          <p:cNvSpPr/>
          <p:nvPr/>
        </p:nvSpPr>
        <p:spPr>
          <a:xfrm>
            <a:off x="653772" y="4837935"/>
            <a:ext cx="13322856" cy="746998"/>
          </a:xfrm>
          <a:prstGeom prst="rect">
            <a:avLst/>
          </a:prstGeom>
          <a:noFill/>
          <a:ln/>
        </p:spPr>
        <p:txBody>
          <a:bodyPr wrap="square" lIns="0" tIns="0" rIns="0" bIns="0" rtlCol="0" anchor="t"/>
          <a:lstStyle/>
          <a:p>
            <a:pPr marL="0" indent="0" algn="l">
              <a:lnSpc>
                <a:spcPts val="2900"/>
              </a:lnSpc>
              <a:buNone/>
            </a:pPr>
            <a:r>
              <a:rPr lang="en-US" sz="2800" dirty="0">
                <a:solidFill>
                  <a:srgbClr val="030303"/>
                </a:solidFill>
                <a:latin typeface="IBM Plex Sans Medium" pitchFamily="34" charset="0"/>
                <a:ea typeface="IBM Plex Sans Medium" pitchFamily="34" charset="-122"/>
                <a:cs typeface="IBM Plex Sans Medium" pitchFamily="34" charset="-120"/>
              </a:rPr>
              <a:t>小児看護は、成長と発達の途中にある子どもとその家族を対象に行う看護です。子どもの健康を守り育てること、そして病気や障害を予防し、治療や回復を支えることを目的としています。</a:t>
            </a:r>
            <a:endParaRPr lang="en-US" sz="2800" dirty="0"/>
          </a:p>
        </p:txBody>
      </p:sp>
      <p:sp>
        <p:nvSpPr>
          <p:cNvPr id="6" name="Text 3"/>
          <p:cNvSpPr/>
          <p:nvPr/>
        </p:nvSpPr>
        <p:spPr>
          <a:xfrm>
            <a:off x="653772" y="6437183"/>
            <a:ext cx="13322856" cy="746998"/>
          </a:xfrm>
          <a:prstGeom prst="rect">
            <a:avLst/>
          </a:prstGeom>
          <a:noFill/>
          <a:ln/>
        </p:spPr>
        <p:txBody>
          <a:bodyPr wrap="square" lIns="0" tIns="0" rIns="0" bIns="0" rtlCol="0" anchor="t"/>
          <a:lstStyle/>
          <a:p>
            <a:pPr marL="0" indent="0" algn="l">
              <a:lnSpc>
                <a:spcPts val="290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の講義では、小児看護の基本的な考え方、子ども観の変遷、小児看護の理念、そして看護職としての専門性と責任について学びます。子どもの最善の利益を考え、家族と協力しながら、発達段階に応じた支援を行うことの重要性を理解しましょう。</a:t>
            </a:r>
            <a:endParaRPr lang="en-US" sz="2800" dirty="0"/>
          </a:p>
        </p:txBody>
      </p:sp>
      <p:pic>
        <p:nvPicPr>
          <p:cNvPr id="20" name="図 19" descr="波の形になった赤色とピンク色の紙でできたストライプ">
            <a:extLst>
              <a:ext uri="{FF2B5EF4-FFF2-40B4-BE49-F238E27FC236}">
                <a16:creationId xmlns:a16="http://schemas.microsoft.com/office/drawing/2014/main" id="{96793770-0931-9E88-52D2-96B178EAE6FF}"/>
              </a:ext>
            </a:extLst>
          </p:cNvPr>
          <p:cNvPicPr>
            <a:picLocks noChangeAspect="1"/>
          </p:cNvPicPr>
          <p:nvPr/>
        </p:nvPicPr>
        <p:blipFill>
          <a:blip r:embed="rId3"/>
          <a:stretch>
            <a:fillRect/>
          </a:stretch>
        </p:blipFill>
        <p:spPr>
          <a:xfrm>
            <a:off x="0" y="0"/>
            <a:ext cx="14630400" cy="36073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70811" y="1024652"/>
            <a:ext cx="12709922" cy="860346"/>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家族中心ケア（Family-Centered Care）</a:t>
            </a:r>
            <a:endParaRPr lang="en-US" sz="5400" dirty="0"/>
          </a:p>
        </p:txBody>
      </p:sp>
      <p:sp>
        <p:nvSpPr>
          <p:cNvPr id="3" name="Shape 1"/>
          <p:cNvSpPr/>
          <p:nvPr/>
        </p:nvSpPr>
        <p:spPr>
          <a:xfrm>
            <a:off x="770811" y="2122169"/>
            <a:ext cx="4290466" cy="3729991"/>
          </a:xfrm>
          <a:prstGeom prst="roundRect">
            <a:avLst>
              <a:gd name="adj" fmla="val 3231"/>
            </a:avLst>
          </a:prstGeom>
          <a:solidFill>
            <a:srgbClr val="FFFFFF">
              <a:alpha val="95000"/>
            </a:srgbClr>
          </a:solidFill>
          <a:ln w="38100">
            <a:solidFill>
              <a:srgbClr val="CCCCCC"/>
            </a:solidFill>
            <a:prstDash val="solid"/>
          </a:ln>
        </p:spPr>
        <p:txBody>
          <a:bodyPr/>
          <a:lstStyle/>
          <a:p>
            <a:endParaRPr lang="ja-JP" altLang="en-US" sz="2400"/>
          </a:p>
        </p:txBody>
      </p:sp>
      <p:sp>
        <p:nvSpPr>
          <p:cNvPr id="4" name="Text 2"/>
          <p:cNvSpPr/>
          <p:nvPr/>
        </p:nvSpPr>
        <p:spPr>
          <a:xfrm>
            <a:off x="1084183" y="2435540"/>
            <a:ext cx="3647055" cy="1037725"/>
          </a:xfrm>
          <a:prstGeom prst="rect">
            <a:avLst/>
          </a:prstGeom>
          <a:noFill/>
          <a:ln/>
        </p:spPr>
        <p:txBody>
          <a:bodyPr wrap="squar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保護者の考えや希望を尊重する</a:t>
            </a:r>
            <a:endParaRPr lang="en-US" sz="3200" b="1" dirty="0">
              <a:solidFill>
                <a:srgbClr val="FF0000"/>
              </a:solidFill>
            </a:endParaRPr>
          </a:p>
        </p:txBody>
      </p:sp>
      <p:sp>
        <p:nvSpPr>
          <p:cNvPr id="5" name="Text 3"/>
          <p:cNvSpPr/>
          <p:nvPr/>
        </p:nvSpPr>
        <p:spPr>
          <a:xfrm>
            <a:off x="1084183" y="3460787"/>
            <a:ext cx="3647055" cy="1062719"/>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家族の価値観や意思決定を尊重</a:t>
            </a:r>
            <a:endParaRPr lang="en-US" sz="2800" dirty="0"/>
          </a:p>
        </p:txBody>
      </p:sp>
      <p:sp>
        <p:nvSpPr>
          <p:cNvPr id="6" name="Text 4"/>
          <p:cNvSpPr/>
          <p:nvPr/>
        </p:nvSpPr>
        <p:spPr>
          <a:xfrm>
            <a:off x="1084183" y="4506751"/>
            <a:ext cx="3647055" cy="1062719"/>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家族の強みを認識し、活かす</a:t>
            </a:r>
            <a:endParaRPr lang="en-US" sz="2800" dirty="0"/>
          </a:p>
        </p:txBody>
      </p:sp>
      <p:sp>
        <p:nvSpPr>
          <p:cNvPr id="7" name="Shape 5"/>
          <p:cNvSpPr/>
          <p:nvPr/>
        </p:nvSpPr>
        <p:spPr>
          <a:xfrm>
            <a:off x="5225415" y="2122169"/>
            <a:ext cx="4290588" cy="3729991"/>
          </a:xfrm>
          <a:prstGeom prst="roundRect">
            <a:avLst>
              <a:gd name="adj" fmla="val 3231"/>
            </a:avLst>
          </a:prstGeom>
          <a:solidFill>
            <a:srgbClr val="FFFFFF">
              <a:alpha val="95000"/>
            </a:srgbClr>
          </a:solidFill>
          <a:ln w="38100">
            <a:solidFill>
              <a:srgbClr val="CCCCCC"/>
            </a:solidFill>
            <a:prstDash val="solid"/>
          </a:ln>
        </p:spPr>
        <p:txBody>
          <a:bodyPr/>
          <a:lstStyle/>
          <a:p>
            <a:endParaRPr lang="ja-JP" altLang="en-US" sz="2400"/>
          </a:p>
        </p:txBody>
      </p:sp>
      <p:sp>
        <p:nvSpPr>
          <p:cNvPr id="8" name="Text 6"/>
          <p:cNvSpPr/>
          <p:nvPr/>
        </p:nvSpPr>
        <p:spPr>
          <a:xfrm>
            <a:off x="5538786" y="2435540"/>
            <a:ext cx="3647177" cy="1037725"/>
          </a:xfrm>
          <a:prstGeom prst="rect">
            <a:avLst/>
          </a:prstGeom>
          <a:noFill/>
          <a:ln/>
        </p:spPr>
        <p:txBody>
          <a:bodyPr wrap="squar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子どものケアを保護者と一緒に行う</a:t>
            </a:r>
            <a:endParaRPr lang="en-US" sz="3200" b="1" dirty="0">
              <a:solidFill>
                <a:srgbClr val="FF0000"/>
              </a:solidFill>
            </a:endParaRPr>
          </a:p>
        </p:txBody>
      </p:sp>
      <p:sp>
        <p:nvSpPr>
          <p:cNvPr id="9" name="Text 7"/>
          <p:cNvSpPr/>
          <p:nvPr/>
        </p:nvSpPr>
        <p:spPr>
          <a:xfrm>
            <a:off x="5538786" y="3460788"/>
            <a:ext cx="3647177" cy="531360"/>
          </a:xfrm>
          <a:prstGeom prst="rect">
            <a:avLst/>
          </a:prstGeom>
          <a:noFill/>
          <a:ln/>
        </p:spPr>
        <p:txBody>
          <a:bodyPr wrap="non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家族の参加を促進</a:t>
            </a:r>
            <a:endParaRPr lang="en-US" sz="2800" dirty="0"/>
          </a:p>
        </p:txBody>
      </p:sp>
      <p:sp>
        <p:nvSpPr>
          <p:cNvPr id="10" name="Text 8"/>
          <p:cNvSpPr/>
          <p:nvPr/>
        </p:nvSpPr>
        <p:spPr>
          <a:xfrm>
            <a:off x="5538786" y="4066339"/>
            <a:ext cx="3647177" cy="1062719"/>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ケアの方法を共有し、協力関係を築く</a:t>
            </a:r>
            <a:endParaRPr lang="en-US" sz="2800" dirty="0"/>
          </a:p>
        </p:txBody>
      </p:sp>
      <p:sp>
        <p:nvSpPr>
          <p:cNvPr id="11" name="Shape 9"/>
          <p:cNvSpPr/>
          <p:nvPr/>
        </p:nvSpPr>
        <p:spPr>
          <a:xfrm>
            <a:off x="9680138" y="2122169"/>
            <a:ext cx="4290588" cy="3729991"/>
          </a:xfrm>
          <a:prstGeom prst="roundRect">
            <a:avLst>
              <a:gd name="adj" fmla="val 3231"/>
            </a:avLst>
          </a:prstGeom>
          <a:solidFill>
            <a:srgbClr val="FFFFFF">
              <a:alpha val="95000"/>
            </a:srgbClr>
          </a:solidFill>
          <a:ln w="38100">
            <a:solidFill>
              <a:srgbClr val="CCCCCC"/>
            </a:solidFill>
            <a:prstDash val="solid"/>
          </a:ln>
        </p:spPr>
        <p:txBody>
          <a:bodyPr/>
          <a:lstStyle/>
          <a:p>
            <a:endParaRPr lang="ja-JP" altLang="en-US" sz="2400"/>
          </a:p>
        </p:txBody>
      </p:sp>
      <p:sp>
        <p:nvSpPr>
          <p:cNvPr id="12" name="Text 10"/>
          <p:cNvSpPr/>
          <p:nvPr/>
        </p:nvSpPr>
        <p:spPr>
          <a:xfrm>
            <a:off x="9993510" y="2435540"/>
            <a:ext cx="3647177" cy="1037725"/>
          </a:xfrm>
          <a:prstGeom prst="rect">
            <a:avLst/>
          </a:prstGeom>
          <a:noFill/>
          <a:ln/>
        </p:spPr>
        <p:txBody>
          <a:bodyPr wrap="squar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家族の生活や文化的背景を理解する</a:t>
            </a:r>
            <a:endParaRPr lang="en-US" sz="3200" b="1" dirty="0">
              <a:solidFill>
                <a:srgbClr val="FF0000"/>
              </a:solidFill>
            </a:endParaRPr>
          </a:p>
        </p:txBody>
      </p:sp>
      <p:sp>
        <p:nvSpPr>
          <p:cNvPr id="13" name="Text 11"/>
          <p:cNvSpPr/>
          <p:nvPr/>
        </p:nvSpPr>
        <p:spPr>
          <a:xfrm>
            <a:off x="9993510" y="3460787"/>
            <a:ext cx="3647177" cy="1062719"/>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家族の生活リズムや習慣を考慮</a:t>
            </a:r>
            <a:endParaRPr lang="en-US" sz="2800" dirty="0"/>
          </a:p>
        </p:txBody>
      </p:sp>
      <p:sp>
        <p:nvSpPr>
          <p:cNvPr id="14" name="Text 12"/>
          <p:cNvSpPr/>
          <p:nvPr/>
        </p:nvSpPr>
        <p:spPr>
          <a:xfrm>
            <a:off x="9993510" y="4506751"/>
            <a:ext cx="3647177" cy="1062719"/>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文化的・宗教的背景に配慮したケア</a:t>
            </a:r>
            <a:endParaRPr lang="en-US" sz="2800" dirty="0"/>
          </a:p>
        </p:txBody>
      </p:sp>
      <p:sp>
        <p:nvSpPr>
          <p:cNvPr id="15" name="Text 13"/>
          <p:cNvSpPr/>
          <p:nvPr/>
        </p:nvSpPr>
        <p:spPr>
          <a:xfrm>
            <a:off x="770811" y="6324124"/>
            <a:ext cx="13088779" cy="880824"/>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子どもは家庭の中で育ち、家族とのつながりの中で安心感や自信を育んでいく存在です。家族と看護職が協力しながら子どもの成長や健康を支えていくことが、小児看護の基本的な考え方です。</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498209" y="663790"/>
            <a:ext cx="5518428" cy="628888"/>
          </a:xfrm>
          <a:prstGeom prst="rect">
            <a:avLst/>
          </a:prstGeom>
          <a:noFill/>
          <a:ln/>
        </p:spPr>
        <p:txBody>
          <a:bodyPr wrap="none" lIns="0" tIns="0" rIns="0" bIns="0" rtlCol="0" anchor="t"/>
          <a:lstStyle/>
          <a:p>
            <a:pPr marL="0" indent="0" algn="l">
              <a:lnSpc>
                <a:spcPts val="4950"/>
              </a:lnSpc>
              <a:buNone/>
            </a:pPr>
            <a:r>
              <a:rPr lang="en-US" sz="5400" dirty="0">
                <a:solidFill>
                  <a:srgbClr val="1B1B27"/>
                </a:solidFill>
                <a:latin typeface="Inter Medium" pitchFamily="34" charset="0"/>
                <a:ea typeface="Inter Medium" pitchFamily="34" charset="-122"/>
                <a:cs typeface="Inter Medium" pitchFamily="34" charset="-120"/>
              </a:rPr>
              <a:t>発達を支えるケアの視点</a:t>
            </a:r>
            <a:endParaRPr lang="en-US" sz="5400" dirty="0"/>
          </a:p>
        </p:txBody>
      </p:sp>
      <p:sp>
        <p:nvSpPr>
          <p:cNvPr id="3" name="Text 1"/>
          <p:cNvSpPr/>
          <p:nvPr/>
        </p:nvSpPr>
        <p:spPr>
          <a:xfrm>
            <a:off x="498209" y="1723872"/>
            <a:ext cx="2515791" cy="314444"/>
          </a:xfrm>
          <a:prstGeom prst="rect">
            <a:avLst/>
          </a:prstGeom>
          <a:noFill/>
          <a:ln/>
        </p:spPr>
        <p:txBody>
          <a:bodyPr wrap="none" lIns="0" tIns="0" rIns="0" bIns="0" rtlCol="0" anchor="t"/>
          <a:lstStyle/>
          <a:p>
            <a:pPr marL="0" indent="0" algn="l">
              <a:lnSpc>
                <a:spcPts val="2450"/>
              </a:lnSpc>
              <a:buNone/>
            </a:pPr>
            <a:r>
              <a:rPr lang="en-US" sz="3600" b="1" dirty="0">
                <a:solidFill>
                  <a:srgbClr val="FF0000"/>
                </a:solidFill>
                <a:latin typeface="Inter Medium" pitchFamily="34" charset="0"/>
                <a:ea typeface="Inter Medium" pitchFamily="34" charset="-122"/>
                <a:cs typeface="Inter Medium" pitchFamily="34" charset="-120"/>
              </a:rPr>
              <a:t>乳児期のケア</a:t>
            </a:r>
            <a:endParaRPr lang="en-US" sz="3600" b="1" dirty="0">
              <a:solidFill>
                <a:srgbClr val="FF0000"/>
              </a:solidFill>
            </a:endParaRPr>
          </a:p>
        </p:txBody>
      </p:sp>
      <p:sp>
        <p:nvSpPr>
          <p:cNvPr id="4" name="Text 2"/>
          <p:cNvSpPr/>
          <p:nvPr/>
        </p:nvSpPr>
        <p:spPr>
          <a:xfrm>
            <a:off x="498209" y="2239532"/>
            <a:ext cx="6506170" cy="321945"/>
          </a:xfrm>
          <a:prstGeom prst="rect">
            <a:avLst/>
          </a:prstGeom>
          <a:noFill/>
          <a:ln/>
        </p:spPr>
        <p:txBody>
          <a:bodyPr wrap="none" lIns="0" tIns="0" rIns="0" bIns="0" rtlCol="0" anchor="t"/>
          <a:lstStyle/>
          <a:p>
            <a:pPr marL="0" indent="0" algn="l">
              <a:lnSpc>
                <a:spcPts val="2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泣いたときに抱いてもらえるなど</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信頼関係を育てる関わり</a:t>
            </a:r>
            <a:endParaRPr lang="en-US" sz="2400" dirty="0"/>
          </a:p>
        </p:txBody>
      </p:sp>
      <p:sp>
        <p:nvSpPr>
          <p:cNvPr id="5" name="Text 3"/>
          <p:cNvSpPr/>
          <p:nvPr/>
        </p:nvSpPr>
        <p:spPr>
          <a:xfrm>
            <a:off x="498209" y="3180525"/>
            <a:ext cx="6506170"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スキンシップを通した安心感の提供</a:t>
            </a:r>
            <a:endParaRPr lang="en-US" sz="2400" dirty="0"/>
          </a:p>
        </p:txBody>
      </p:sp>
      <p:sp>
        <p:nvSpPr>
          <p:cNvPr id="6" name="Text 4"/>
          <p:cNvSpPr/>
          <p:nvPr/>
        </p:nvSpPr>
        <p:spPr>
          <a:xfrm>
            <a:off x="498209" y="3683564"/>
            <a:ext cx="6506170"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感覚刺激を通した発達の促進</a:t>
            </a:r>
            <a:endParaRPr lang="en-US" sz="2400" dirty="0"/>
          </a:p>
        </p:txBody>
      </p:sp>
      <p:sp>
        <p:nvSpPr>
          <p:cNvPr id="7" name="Text 5"/>
          <p:cNvSpPr/>
          <p:nvPr/>
        </p:nvSpPr>
        <p:spPr>
          <a:xfrm>
            <a:off x="7503013" y="1723872"/>
            <a:ext cx="2515791" cy="314444"/>
          </a:xfrm>
          <a:prstGeom prst="rect">
            <a:avLst/>
          </a:prstGeom>
          <a:noFill/>
          <a:ln/>
        </p:spPr>
        <p:txBody>
          <a:bodyPr wrap="none" lIns="0" tIns="0" rIns="0" bIns="0" rtlCol="0" anchor="t"/>
          <a:lstStyle/>
          <a:p>
            <a:pPr marL="0" indent="0" algn="l">
              <a:lnSpc>
                <a:spcPts val="2450"/>
              </a:lnSpc>
              <a:buNone/>
            </a:pPr>
            <a:r>
              <a:rPr lang="en-US" sz="3600" b="1" dirty="0">
                <a:solidFill>
                  <a:srgbClr val="FF0000"/>
                </a:solidFill>
                <a:latin typeface="Inter Medium" pitchFamily="34" charset="0"/>
                <a:ea typeface="Inter Medium" pitchFamily="34" charset="-122"/>
                <a:cs typeface="Inter Medium" pitchFamily="34" charset="-120"/>
              </a:rPr>
              <a:t>幼児期のケア</a:t>
            </a:r>
            <a:endParaRPr lang="en-US" sz="3600" b="1" dirty="0">
              <a:solidFill>
                <a:srgbClr val="FF0000"/>
              </a:solidFill>
            </a:endParaRPr>
          </a:p>
        </p:txBody>
      </p:sp>
      <p:sp>
        <p:nvSpPr>
          <p:cNvPr id="8" name="Text 6"/>
          <p:cNvSpPr/>
          <p:nvPr/>
        </p:nvSpPr>
        <p:spPr>
          <a:xfrm>
            <a:off x="7503013" y="2239532"/>
            <a:ext cx="6506170"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遊びを通して安心感を得られるような関わり</a:t>
            </a:r>
            <a:endParaRPr lang="en-US" sz="2400" dirty="0"/>
          </a:p>
        </p:txBody>
      </p:sp>
      <p:sp>
        <p:nvSpPr>
          <p:cNvPr id="9" name="Text 7"/>
          <p:cNvSpPr/>
          <p:nvPr/>
        </p:nvSpPr>
        <p:spPr>
          <a:xfrm>
            <a:off x="7503013" y="2742571"/>
            <a:ext cx="6506170"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自己表現を促す環境づくり</a:t>
            </a:r>
            <a:endParaRPr lang="en-US" sz="2400" dirty="0"/>
          </a:p>
        </p:txBody>
      </p:sp>
      <p:sp>
        <p:nvSpPr>
          <p:cNvPr id="10" name="Text 8"/>
          <p:cNvSpPr/>
          <p:nvPr/>
        </p:nvSpPr>
        <p:spPr>
          <a:xfrm>
            <a:off x="7503013" y="3245610"/>
            <a:ext cx="6506170"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基本的生活習慣の獲得を支援</a:t>
            </a:r>
            <a:endParaRPr lang="en-US" sz="2400" dirty="0"/>
          </a:p>
        </p:txBody>
      </p:sp>
      <p:sp>
        <p:nvSpPr>
          <p:cNvPr id="11" name="Text 9"/>
          <p:cNvSpPr/>
          <p:nvPr/>
        </p:nvSpPr>
        <p:spPr>
          <a:xfrm>
            <a:off x="498209" y="4609096"/>
            <a:ext cx="2515791" cy="314444"/>
          </a:xfrm>
          <a:prstGeom prst="rect">
            <a:avLst/>
          </a:prstGeom>
          <a:noFill/>
          <a:ln/>
        </p:spPr>
        <p:txBody>
          <a:bodyPr wrap="none" lIns="0" tIns="0" rIns="0" bIns="0" rtlCol="0" anchor="t"/>
          <a:lstStyle/>
          <a:p>
            <a:pPr marL="0" indent="0" algn="l">
              <a:lnSpc>
                <a:spcPts val="2450"/>
              </a:lnSpc>
              <a:buNone/>
            </a:pPr>
            <a:r>
              <a:rPr lang="en-US" sz="3600" b="1" dirty="0">
                <a:solidFill>
                  <a:srgbClr val="FF0000"/>
                </a:solidFill>
                <a:latin typeface="Inter Medium" pitchFamily="34" charset="0"/>
                <a:ea typeface="Inter Medium" pitchFamily="34" charset="-122"/>
                <a:cs typeface="Inter Medium" pitchFamily="34" charset="-120"/>
              </a:rPr>
              <a:t>学童期のケア</a:t>
            </a:r>
            <a:endParaRPr lang="en-US" sz="3600" b="1" dirty="0">
              <a:solidFill>
                <a:srgbClr val="FF0000"/>
              </a:solidFill>
            </a:endParaRPr>
          </a:p>
        </p:txBody>
      </p:sp>
      <p:sp>
        <p:nvSpPr>
          <p:cNvPr id="12" name="Text 10"/>
          <p:cNvSpPr/>
          <p:nvPr/>
        </p:nvSpPr>
        <p:spPr>
          <a:xfrm>
            <a:off x="498209" y="5124756"/>
            <a:ext cx="6506170" cy="321945"/>
          </a:xfrm>
          <a:prstGeom prst="rect">
            <a:avLst/>
          </a:prstGeom>
          <a:noFill/>
          <a:ln/>
        </p:spPr>
        <p:txBody>
          <a:bodyPr wrap="none" lIns="0" tIns="0" rIns="0" bIns="0" rtlCol="0" anchor="t"/>
          <a:lstStyle/>
          <a:p>
            <a:pPr marL="0" indent="0" algn="l">
              <a:lnSpc>
                <a:spcPts val="2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本人が理解し、自分でできることを</a:t>
            </a: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2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増やせるように促す関わり</a:t>
            </a:r>
            <a:endParaRPr lang="en-US" sz="2400" dirty="0"/>
          </a:p>
        </p:txBody>
      </p:sp>
      <p:sp>
        <p:nvSpPr>
          <p:cNvPr id="13" name="Text 11"/>
          <p:cNvSpPr/>
          <p:nvPr/>
        </p:nvSpPr>
        <p:spPr>
          <a:xfrm>
            <a:off x="490589" y="5949740"/>
            <a:ext cx="6506170"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学習の継続を支援</a:t>
            </a:r>
            <a:endParaRPr lang="en-US" sz="2400" dirty="0"/>
          </a:p>
        </p:txBody>
      </p:sp>
      <p:sp>
        <p:nvSpPr>
          <p:cNvPr id="14" name="Text 12"/>
          <p:cNvSpPr/>
          <p:nvPr/>
        </p:nvSpPr>
        <p:spPr>
          <a:xfrm>
            <a:off x="490589" y="6452779"/>
            <a:ext cx="6506170"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友人関係の維持を配慮</a:t>
            </a:r>
            <a:endParaRPr lang="en-US" sz="2400" dirty="0"/>
          </a:p>
        </p:txBody>
      </p:sp>
      <p:sp>
        <p:nvSpPr>
          <p:cNvPr id="15" name="Text 13"/>
          <p:cNvSpPr/>
          <p:nvPr/>
        </p:nvSpPr>
        <p:spPr>
          <a:xfrm>
            <a:off x="7503013" y="4609096"/>
            <a:ext cx="2515791" cy="314444"/>
          </a:xfrm>
          <a:prstGeom prst="rect">
            <a:avLst/>
          </a:prstGeom>
          <a:noFill/>
          <a:ln/>
        </p:spPr>
        <p:txBody>
          <a:bodyPr wrap="none" lIns="0" tIns="0" rIns="0" bIns="0" rtlCol="0" anchor="t"/>
          <a:lstStyle/>
          <a:p>
            <a:pPr marL="0" indent="0" algn="l">
              <a:lnSpc>
                <a:spcPts val="2450"/>
              </a:lnSpc>
              <a:buNone/>
            </a:pPr>
            <a:r>
              <a:rPr lang="en-US" sz="3600" b="1" dirty="0">
                <a:solidFill>
                  <a:srgbClr val="FF0000"/>
                </a:solidFill>
                <a:latin typeface="Inter Medium" pitchFamily="34" charset="0"/>
                <a:ea typeface="Inter Medium" pitchFamily="34" charset="-122"/>
                <a:cs typeface="Inter Medium" pitchFamily="34" charset="-120"/>
              </a:rPr>
              <a:t>思春期のケア</a:t>
            </a:r>
            <a:endParaRPr lang="en-US" sz="3600" b="1" dirty="0">
              <a:solidFill>
                <a:srgbClr val="FF0000"/>
              </a:solidFill>
            </a:endParaRPr>
          </a:p>
        </p:txBody>
      </p:sp>
      <p:sp>
        <p:nvSpPr>
          <p:cNvPr id="16" name="Text 14"/>
          <p:cNvSpPr/>
          <p:nvPr/>
        </p:nvSpPr>
        <p:spPr>
          <a:xfrm>
            <a:off x="7503013" y="5124756"/>
            <a:ext cx="6506170"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自立を尊重しつつ、不安や悩みに寄り添う関わり</a:t>
            </a:r>
            <a:endParaRPr lang="en-US" sz="2400" dirty="0"/>
          </a:p>
        </p:txBody>
      </p:sp>
      <p:sp>
        <p:nvSpPr>
          <p:cNvPr id="17" name="Text 15"/>
          <p:cNvSpPr/>
          <p:nvPr/>
        </p:nvSpPr>
        <p:spPr>
          <a:xfrm>
            <a:off x="7503013" y="5627795"/>
            <a:ext cx="6506170"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プライバシーへの配慮</a:t>
            </a:r>
            <a:endParaRPr lang="en-US" sz="2400" dirty="0"/>
          </a:p>
        </p:txBody>
      </p:sp>
      <p:sp>
        <p:nvSpPr>
          <p:cNvPr id="18" name="Text 16"/>
          <p:cNvSpPr/>
          <p:nvPr/>
        </p:nvSpPr>
        <p:spPr>
          <a:xfrm>
            <a:off x="7503013" y="6130834"/>
            <a:ext cx="6506170"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自己決定の機会を提供</a:t>
            </a:r>
            <a:endParaRPr lang="en-US" sz="2400" dirty="0"/>
          </a:p>
        </p:txBody>
      </p:sp>
      <p:sp>
        <p:nvSpPr>
          <p:cNvPr id="19" name="Text 17"/>
          <p:cNvSpPr/>
          <p:nvPr/>
        </p:nvSpPr>
        <p:spPr>
          <a:xfrm>
            <a:off x="490589" y="7252921"/>
            <a:ext cx="13503354" cy="321945"/>
          </a:xfrm>
          <a:prstGeom prst="rect">
            <a:avLst/>
          </a:prstGeom>
          <a:noFill/>
          <a:ln/>
        </p:spPr>
        <p:txBody>
          <a:bodyPr wrap="none" lIns="0" tIns="0" rIns="0" bIns="0" rtlCol="0" anchor="t"/>
          <a:lstStyle/>
          <a:p>
            <a:pPr marL="0" indent="0" algn="l">
              <a:lnSpc>
                <a:spcPts val="25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子どもは発達の途中にある存在です。看護師は、子どもの発達課題を理解し</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5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その達成を支援する視点でケアを行うことが重要です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40450" y="727234"/>
            <a:ext cx="11881009" cy="826413"/>
          </a:xfrm>
          <a:prstGeom prst="rect">
            <a:avLst/>
          </a:prstGeom>
          <a:noFill/>
          <a:ln/>
        </p:spPr>
        <p:txBody>
          <a:bodyPr wrap="none" lIns="0" tIns="0" rIns="0" bIns="0" rtlCol="0" anchor="t"/>
          <a:lstStyle/>
          <a:p>
            <a:pPr marL="0" indent="0" algn="l">
              <a:lnSpc>
                <a:spcPts val="6500"/>
              </a:lnSpc>
              <a:buNone/>
            </a:pPr>
            <a:r>
              <a:rPr lang="en-US" sz="5200" dirty="0">
                <a:solidFill>
                  <a:srgbClr val="1B1B27"/>
                </a:solidFill>
                <a:latin typeface="Inter Medium" pitchFamily="34" charset="0"/>
                <a:ea typeface="Inter Medium" pitchFamily="34" charset="-122"/>
                <a:cs typeface="Inter Medium" pitchFamily="34" charset="-120"/>
              </a:rPr>
              <a:t>看護職として小児に関わる専門性と責任</a:t>
            </a:r>
            <a:endParaRPr lang="en-US" sz="5200" dirty="0"/>
          </a:p>
        </p:txBody>
      </p:sp>
      <p:sp>
        <p:nvSpPr>
          <p:cNvPr id="3" name="Shape 1"/>
          <p:cNvSpPr/>
          <p:nvPr/>
        </p:nvSpPr>
        <p:spPr>
          <a:xfrm>
            <a:off x="740449" y="1786830"/>
            <a:ext cx="6568967" cy="2344858"/>
          </a:xfrm>
          <a:prstGeom prst="roundRect">
            <a:avLst>
              <a:gd name="adj" fmla="val 5533"/>
            </a:avLst>
          </a:prstGeom>
          <a:solidFill>
            <a:srgbClr val="FFFFFF">
              <a:alpha val="95000"/>
            </a:srgbClr>
          </a:solidFill>
          <a:ln w="30480">
            <a:solidFill>
              <a:srgbClr val="CCCCCC"/>
            </a:solidFill>
            <a:prstDash val="solid"/>
          </a:ln>
        </p:spPr>
        <p:txBody>
          <a:bodyPr/>
          <a:lstStyle/>
          <a:p>
            <a:endParaRPr lang="ja-JP" altLang="en-US" sz="2000"/>
          </a:p>
        </p:txBody>
      </p:sp>
      <p:sp>
        <p:nvSpPr>
          <p:cNvPr id="4" name="Text 2"/>
          <p:cNvSpPr/>
          <p:nvPr/>
        </p:nvSpPr>
        <p:spPr>
          <a:xfrm>
            <a:off x="1035367" y="2081747"/>
            <a:ext cx="5055227" cy="482654"/>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子ども固有の特徴への理解と対応</a:t>
            </a:r>
            <a:endParaRPr lang="en-US" sz="3200" b="1" dirty="0">
              <a:solidFill>
                <a:srgbClr val="FF0000"/>
              </a:solidFill>
            </a:endParaRPr>
          </a:p>
        </p:txBody>
      </p:sp>
      <p:sp>
        <p:nvSpPr>
          <p:cNvPr id="5" name="Text 3"/>
          <p:cNvSpPr/>
          <p:nvPr/>
        </p:nvSpPr>
        <p:spPr>
          <a:xfrm>
            <a:off x="1035368" y="2653605"/>
            <a:ext cx="5967550" cy="988114"/>
          </a:xfrm>
          <a:prstGeom prst="rect">
            <a:avLst/>
          </a:prstGeom>
          <a:noFill/>
          <a:ln/>
        </p:spPr>
        <p:txBody>
          <a:bodyPr wrap="squar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子どもの身体的・心理的特徴を理解し、適切なケアを提供する</a:t>
            </a:r>
            <a:endParaRPr lang="en-US" sz="2400" dirty="0"/>
          </a:p>
        </p:txBody>
      </p:sp>
      <p:sp>
        <p:nvSpPr>
          <p:cNvPr id="6" name="Shape 4"/>
          <p:cNvSpPr/>
          <p:nvPr/>
        </p:nvSpPr>
        <p:spPr>
          <a:xfrm>
            <a:off x="7447359" y="1786830"/>
            <a:ext cx="6569088" cy="2344858"/>
          </a:xfrm>
          <a:prstGeom prst="roundRect">
            <a:avLst>
              <a:gd name="adj" fmla="val 5533"/>
            </a:avLst>
          </a:prstGeom>
          <a:solidFill>
            <a:srgbClr val="FFFFFF">
              <a:alpha val="95000"/>
            </a:srgbClr>
          </a:solidFill>
          <a:ln w="30480">
            <a:solidFill>
              <a:srgbClr val="CCCCCC"/>
            </a:solidFill>
            <a:prstDash val="solid"/>
          </a:ln>
        </p:spPr>
        <p:txBody>
          <a:bodyPr/>
          <a:lstStyle/>
          <a:p>
            <a:endParaRPr lang="ja-JP" altLang="en-US" sz="2000"/>
          </a:p>
        </p:txBody>
      </p:sp>
      <p:sp>
        <p:nvSpPr>
          <p:cNvPr id="7" name="Text 5"/>
          <p:cNvSpPr/>
          <p:nvPr/>
        </p:nvSpPr>
        <p:spPr>
          <a:xfrm>
            <a:off x="7742277" y="2081747"/>
            <a:ext cx="4044206" cy="482654"/>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子どもの権利と倫理的配慮</a:t>
            </a:r>
            <a:endParaRPr lang="en-US" sz="3200" b="1" dirty="0">
              <a:solidFill>
                <a:srgbClr val="FF0000"/>
              </a:solidFill>
            </a:endParaRPr>
          </a:p>
        </p:txBody>
      </p:sp>
      <p:sp>
        <p:nvSpPr>
          <p:cNvPr id="8" name="Text 6"/>
          <p:cNvSpPr/>
          <p:nvPr/>
        </p:nvSpPr>
        <p:spPr>
          <a:xfrm>
            <a:off x="7742277" y="2653605"/>
            <a:ext cx="5967671" cy="988114"/>
          </a:xfrm>
          <a:prstGeom prst="rect">
            <a:avLst/>
          </a:prstGeom>
          <a:noFill/>
          <a:ln/>
        </p:spPr>
        <p:txBody>
          <a:bodyPr wrap="squar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子どもの声に耳を傾け、権利を尊重した看護を実践する</a:t>
            </a:r>
            <a:endParaRPr lang="en-US" sz="2400" dirty="0"/>
          </a:p>
        </p:txBody>
      </p:sp>
      <p:sp>
        <p:nvSpPr>
          <p:cNvPr id="9" name="Shape 7"/>
          <p:cNvSpPr/>
          <p:nvPr/>
        </p:nvSpPr>
        <p:spPr>
          <a:xfrm>
            <a:off x="740448" y="4235368"/>
            <a:ext cx="6568967" cy="2132775"/>
          </a:xfrm>
          <a:prstGeom prst="roundRect">
            <a:avLst>
              <a:gd name="adj" fmla="val 5533"/>
            </a:avLst>
          </a:prstGeom>
          <a:solidFill>
            <a:srgbClr val="FFFFFF">
              <a:alpha val="95000"/>
            </a:srgbClr>
          </a:solidFill>
          <a:ln w="30480">
            <a:solidFill>
              <a:srgbClr val="CCCCCC"/>
            </a:solidFill>
            <a:prstDash val="solid"/>
          </a:ln>
        </p:spPr>
        <p:txBody>
          <a:bodyPr/>
          <a:lstStyle/>
          <a:p>
            <a:endParaRPr lang="ja-JP" altLang="en-US" sz="2000"/>
          </a:p>
        </p:txBody>
      </p:sp>
      <p:sp>
        <p:nvSpPr>
          <p:cNvPr id="10" name="Text 8"/>
          <p:cNvSpPr/>
          <p:nvPr/>
        </p:nvSpPr>
        <p:spPr>
          <a:xfrm>
            <a:off x="1035367" y="4530286"/>
            <a:ext cx="3703800" cy="439000"/>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家族との信頼関係と協働</a:t>
            </a:r>
            <a:endParaRPr lang="en-US" sz="3200" b="1" dirty="0">
              <a:solidFill>
                <a:srgbClr val="FF0000"/>
              </a:solidFill>
            </a:endParaRPr>
          </a:p>
        </p:txBody>
      </p:sp>
      <p:sp>
        <p:nvSpPr>
          <p:cNvPr id="11" name="Text 9"/>
          <p:cNvSpPr/>
          <p:nvPr/>
        </p:nvSpPr>
        <p:spPr>
          <a:xfrm>
            <a:off x="1035367" y="5102143"/>
            <a:ext cx="5967550" cy="449371"/>
          </a:xfrm>
          <a:prstGeom prst="rect">
            <a:avLst/>
          </a:prstGeom>
          <a:noFill/>
          <a:ln/>
        </p:spPr>
        <p:txBody>
          <a:bodyPr wrap="non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家族の不安に寄り添い、協力してケアを行う</a:t>
            </a:r>
            <a:endParaRPr lang="en-US" sz="2400" dirty="0"/>
          </a:p>
        </p:txBody>
      </p:sp>
      <p:sp>
        <p:nvSpPr>
          <p:cNvPr id="12" name="Shape 10"/>
          <p:cNvSpPr/>
          <p:nvPr/>
        </p:nvSpPr>
        <p:spPr>
          <a:xfrm>
            <a:off x="7447358" y="4235368"/>
            <a:ext cx="6569088" cy="2132775"/>
          </a:xfrm>
          <a:prstGeom prst="roundRect">
            <a:avLst>
              <a:gd name="adj" fmla="val 5533"/>
            </a:avLst>
          </a:prstGeom>
          <a:solidFill>
            <a:srgbClr val="FFFFFF">
              <a:alpha val="95000"/>
            </a:srgbClr>
          </a:solidFill>
          <a:ln w="30480">
            <a:solidFill>
              <a:srgbClr val="CCCCCC"/>
            </a:solidFill>
            <a:prstDash val="solid"/>
          </a:ln>
        </p:spPr>
        <p:txBody>
          <a:bodyPr/>
          <a:lstStyle/>
          <a:p>
            <a:endParaRPr lang="ja-JP" altLang="en-US" sz="2000"/>
          </a:p>
        </p:txBody>
      </p:sp>
      <p:sp>
        <p:nvSpPr>
          <p:cNvPr id="13" name="Text 11"/>
          <p:cNvSpPr/>
          <p:nvPr/>
        </p:nvSpPr>
        <p:spPr>
          <a:xfrm>
            <a:off x="7742276" y="4530286"/>
            <a:ext cx="4037408" cy="439000"/>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安心できる療養環境の提供</a:t>
            </a:r>
            <a:endParaRPr lang="en-US" sz="3200" b="1" dirty="0">
              <a:solidFill>
                <a:srgbClr val="FF0000"/>
              </a:solidFill>
            </a:endParaRPr>
          </a:p>
        </p:txBody>
      </p:sp>
      <p:sp>
        <p:nvSpPr>
          <p:cNvPr id="14" name="Text 12"/>
          <p:cNvSpPr/>
          <p:nvPr/>
        </p:nvSpPr>
        <p:spPr>
          <a:xfrm>
            <a:off x="7742276" y="5102142"/>
            <a:ext cx="5967671" cy="898743"/>
          </a:xfrm>
          <a:prstGeom prst="rect">
            <a:avLst/>
          </a:prstGeom>
          <a:noFill/>
          <a:ln/>
        </p:spPr>
        <p:txBody>
          <a:bodyPr wrap="squar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子どもと家族が安心して療養生活を送れるように環境を整える</a:t>
            </a:r>
            <a:endParaRPr lang="en-US" sz="2400" dirty="0"/>
          </a:p>
        </p:txBody>
      </p:sp>
      <p:sp>
        <p:nvSpPr>
          <p:cNvPr id="15" name="Text 13"/>
          <p:cNvSpPr/>
          <p:nvPr/>
        </p:nvSpPr>
        <p:spPr>
          <a:xfrm>
            <a:off x="740449" y="6787217"/>
            <a:ext cx="13149501" cy="846058"/>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小児看護に関わる看護職には、子どもという存在の特性を深く理解し、それに応じた支援ができる専門性と責任が求められます。</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61800" y="559662"/>
            <a:ext cx="10349508" cy="862608"/>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子ども固有の特徴への理解と対応</a:t>
            </a:r>
            <a:endParaRPr lang="en-US" sz="5400" dirty="0"/>
          </a:p>
        </p:txBody>
      </p:sp>
      <p:sp>
        <p:nvSpPr>
          <p:cNvPr id="3" name="Text 1"/>
          <p:cNvSpPr/>
          <p:nvPr/>
        </p:nvSpPr>
        <p:spPr>
          <a:xfrm>
            <a:off x="661800" y="2112236"/>
            <a:ext cx="3450312" cy="431244"/>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子どもの身体的特徴</a:t>
            </a:r>
            <a:endParaRPr lang="en-US" sz="3600" b="1" dirty="0">
              <a:solidFill>
                <a:srgbClr val="FF0000"/>
              </a:solidFill>
            </a:endParaRPr>
          </a:p>
        </p:txBody>
      </p:sp>
      <p:sp>
        <p:nvSpPr>
          <p:cNvPr id="4" name="Text 2"/>
          <p:cNvSpPr/>
          <p:nvPr/>
        </p:nvSpPr>
        <p:spPr>
          <a:xfrm>
            <a:off x="661800" y="2819468"/>
            <a:ext cx="6205657" cy="441484"/>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体温の変動が大きい</a:t>
            </a:r>
            <a:endParaRPr lang="en-US" sz="2800" dirty="0"/>
          </a:p>
        </p:txBody>
      </p:sp>
      <p:sp>
        <p:nvSpPr>
          <p:cNvPr id="5" name="Text 3"/>
          <p:cNvSpPr/>
          <p:nvPr/>
        </p:nvSpPr>
        <p:spPr>
          <a:xfrm>
            <a:off x="661800" y="3357511"/>
            <a:ext cx="6205657" cy="441484"/>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体液量が少なく、脱水しやすい</a:t>
            </a:r>
            <a:endParaRPr lang="en-US" sz="2800" dirty="0"/>
          </a:p>
        </p:txBody>
      </p:sp>
      <p:sp>
        <p:nvSpPr>
          <p:cNvPr id="6" name="Text 4"/>
          <p:cNvSpPr/>
          <p:nvPr/>
        </p:nvSpPr>
        <p:spPr>
          <a:xfrm>
            <a:off x="661800" y="3895555"/>
            <a:ext cx="6205657" cy="441484"/>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呼吸・循環機能が未熟</a:t>
            </a:r>
            <a:endParaRPr lang="en-US" sz="2800" dirty="0"/>
          </a:p>
        </p:txBody>
      </p:sp>
      <p:sp>
        <p:nvSpPr>
          <p:cNvPr id="7" name="Text 5"/>
          <p:cNvSpPr/>
          <p:nvPr/>
        </p:nvSpPr>
        <p:spPr>
          <a:xfrm>
            <a:off x="661800" y="4433598"/>
            <a:ext cx="6205657" cy="441484"/>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病気の進行が早い</a:t>
            </a:r>
            <a:endParaRPr lang="en-US" sz="2800" dirty="0"/>
          </a:p>
        </p:txBody>
      </p:sp>
      <p:sp>
        <p:nvSpPr>
          <p:cNvPr id="8" name="Text 6"/>
          <p:cNvSpPr/>
          <p:nvPr/>
        </p:nvSpPr>
        <p:spPr>
          <a:xfrm>
            <a:off x="661800" y="4971642"/>
            <a:ext cx="6205657" cy="441484"/>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医療機器や薬剤の調整が必要</a:t>
            </a:r>
            <a:endParaRPr lang="en-US" sz="2800" dirty="0"/>
          </a:p>
        </p:txBody>
      </p:sp>
      <p:sp>
        <p:nvSpPr>
          <p:cNvPr id="9" name="Text 7"/>
          <p:cNvSpPr/>
          <p:nvPr/>
        </p:nvSpPr>
        <p:spPr>
          <a:xfrm>
            <a:off x="7548494" y="2112236"/>
            <a:ext cx="3794284" cy="431244"/>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求められる看護の専門性</a:t>
            </a:r>
            <a:endParaRPr lang="en-US" sz="3600" b="1" dirty="0">
              <a:solidFill>
                <a:srgbClr val="FF0000"/>
              </a:solidFill>
            </a:endParaRPr>
          </a:p>
        </p:txBody>
      </p:sp>
      <p:sp>
        <p:nvSpPr>
          <p:cNvPr id="10" name="Text 8"/>
          <p:cNvSpPr/>
          <p:nvPr/>
        </p:nvSpPr>
        <p:spPr>
          <a:xfrm>
            <a:off x="7548494" y="2819468"/>
            <a:ext cx="6205657" cy="441484"/>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変化を見逃さない観察力</a:t>
            </a:r>
            <a:endParaRPr lang="en-US" sz="2800" dirty="0"/>
          </a:p>
        </p:txBody>
      </p:sp>
      <p:sp>
        <p:nvSpPr>
          <p:cNvPr id="11" name="Text 9"/>
          <p:cNvSpPr/>
          <p:nvPr/>
        </p:nvSpPr>
        <p:spPr>
          <a:xfrm>
            <a:off x="7548494" y="3357511"/>
            <a:ext cx="6205657" cy="441484"/>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年齢や発達段階に応じたアセスメント</a:t>
            </a:r>
            <a:endParaRPr lang="en-US" sz="2800" dirty="0"/>
          </a:p>
        </p:txBody>
      </p:sp>
      <p:sp>
        <p:nvSpPr>
          <p:cNvPr id="12" name="Text 10"/>
          <p:cNvSpPr/>
          <p:nvPr/>
        </p:nvSpPr>
        <p:spPr>
          <a:xfrm>
            <a:off x="7548494" y="3895555"/>
            <a:ext cx="6205657" cy="441484"/>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子どもが安心できる関わり方</a:t>
            </a:r>
            <a:endParaRPr lang="en-US" sz="2800" dirty="0"/>
          </a:p>
        </p:txBody>
      </p:sp>
      <p:sp>
        <p:nvSpPr>
          <p:cNvPr id="13" name="Text 11"/>
          <p:cNvSpPr/>
          <p:nvPr/>
        </p:nvSpPr>
        <p:spPr>
          <a:xfrm>
            <a:off x="7548494" y="4433598"/>
            <a:ext cx="6205657" cy="441484"/>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専門的知識と技術の習得</a:t>
            </a:r>
            <a:endParaRPr lang="en-US" sz="2800" dirty="0"/>
          </a:p>
        </p:txBody>
      </p:sp>
      <p:sp>
        <p:nvSpPr>
          <p:cNvPr id="14" name="Text 12"/>
          <p:cNvSpPr/>
          <p:nvPr/>
        </p:nvSpPr>
        <p:spPr>
          <a:xfrm>
            <a:off x="7548494" y="4971642"/>
            <a:ext cx="6205657" cy="441484"/>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子どもの状態を適切に評価する能力</a:t>
            </a:r>
            <a:endParaRPr lang="en-US" sz="2800" dirty="0"/>
          </a:p>
        </p:txBody>
      </p:sp>
      <p:sp>
        <p:nvSpPr>
          <p:cNvPr id="15" name="Text 13"/>
          <p:cNvSpPr/>
          <p:nvPr/>
        </p:nvSpPr>
        <p:spPr>
          <a:xfrm>
            <a:off x="661800" y="6261684"/>
            <a:ext cx="13084731" cy="882968"/>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子どもは成長・発達の途中にあり、身体や心の状態が大人とは大きく異なります。看護師は子どもの特徴を理解し、適切なケアを提供することが求められます。</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91872" y="778839"/>
            <a:ext cx="7412474" cy="772239"/>
          </a:xfrm>
          <a:prstGeom prst="rect">
            <a:avLst/>
          </a:prstGeom>
          <a:noFill/>
          <a:ln/>
        </p:spPr>
        <p:txBody>
          <a:bodyPr wrap="none" lIns="0" tIns="0" rIns="0" bIns="0" rtlCol="0" anchor="t"/>
          <a:lstStyle/>
          <a:p>
            <a:pPr marL="0" indent="0" algn="l">
              <a:lnSpc>
                <a:spcPts val="6050"/>
              </a:lnSpc>
              <a:buNone/>
            </a:pPr>
            <a:r>
              <a:rPr lang="en-US" sz="4850" dirty="0">
                <a:solidFill>
                  <a:srgbClr val="1B1B27"/>
                </a:solidFill>
                <a:latin typeface="Inter Medium" pitchFamily="34" charset="0"/>
                <a:ea typeface="Inter Medium" pitchFamily="34" charset="-122"/>
                <a:cs typeface="Inter Medium" pitchFamily="34" charset="-120"/>
              </a:rPr>
              <a:t>子どもの権利と倫理的配慮</a:t>
            </a:r>
            <a:endParaRPr lang="en-US" sz="4850" dirty="0"/>
          </a:p>
        </p:txBody>
      </p:sp>
      <p:sp>
        <p:nvSpPr>
          <p:cNvPr id="3" name="Shape 1"/>
          <p:cNvSpPr/>
          <p:nvPr/>
        </p:nvSpPr>
        <p:spPr>
          <a:xfrm>
            <a:off x="691872" y="1692609"/>
            <a:ext cx="4250770" cy="4407745"/>
          </a:xfrm>
          <a:prstGeom prst="roundRect">
            <a:avLst>
              <a:gd name="adj" fmla="val 2769"/>
            </a:avLst>
          </a:prstGeom>
          <a:solidFill>
            <a:srgbClr val="FFFFFF">
              <a:alpha val="95000"/>
            </a:srgbClr>
          </a:solidFill>
          <a:ln w="30480">
            <a:solidFill>
              <a:srgbClr val="CCCCCC"/>
            </a:solidFill>
            <a:prstDash val="solid"/>
          </a:ln>
        </p:spPr>
        <p:txBody>
          <a:bodyPr/>
          <a:lstStyle/>
          <a:p>
            <a:endParaRPr lang="ja-JP" altLang="en-US" sz="2400"/>
          </a:p>
        </p:txBody>
      </p:sp>
      <p:sp>
        <p:nvSpPr>
          <p:cNvPr id="4" name="Shape 2"/>
          <p:cNvSpPr/>
          <p:nvPr/>
        </p:nvSpPr>
        <p:spPr>
          <a:xfrm>
            <a:off x="691872" y="1692609"/>
            <a:ext cx="60960" cy="4407745"/>
          </a:xfrm>
          <a:prstGeom prst="roundRect">
            <a:avLst>
              <a:gd name="adj" fmla="val 170261"/>
            </a:avLst>
          </a:prstGeom>
          <a:solidFill>
            <a:srgbClr val="030303"/>
          </a:solidFill>
          <a:ln/>
        </p:spPr>
        <p:txBody>
          <a:bodyPr/>
          <a:lstStyle/>
          <a:p>
            <a:endParaRPr lang="ja-JP" altLang="en-US" sz="2400"/>
          </a:p>
        </p:txBody>
      </p:sp>
      <p:sp>
        <p:nvSpPr>
          <p:cNvPr id="5" name="Text 3"/>
          <p:cNvSpPr/>
          <p:nvPr/>
        </p:nvSpPr>
        <p:spPr>
          <a:xfrm>
            <a:off x="1030366" y="1970145"/>
            <a:ext cx="3634741" cy="907699"/>
          </a:xfrm>
          <a:prstGeom prst="rect">
            <a:avLst/>
          </a:prstGeom>
          <a:noFill/>
          <a:ln/>
        </p:spPr>
        <p:txBody>
          <a:bodyPr wrap="square" lIns="0" tIns="0" rIns="0" bIns="0" rtlCol="0" anchor="t"/>
          <a:lstStyle/>
          <a:p>
            <a:pPr marL="0" indent="0" algn="l">
              <a:lnSpc>
                <a:spcPts val="3000"/>
              </a:lnSpc>
              <a:buNone/>
            </a:pPr>
            <a:r>
              <a:rPr lang="en-US" sz="3200" b="1" dirty="0">
                <a:solidFill>
                  <a:srgbClr val="FF0000"/>
                </a:solidFill>
                <a:latin typeface="Inter Medium" pitchFamily="34" charset="0"/>
                <a:ea typeface="Inter Medium" pitchFamily="34" charset="-122"/>
                <a:cs typeface="Inter Medium" pitchFamily="34" charset="-120"/>
              </a:rPr>
              <a:t>子どもの声に耳を傾ける姿勢</a:t>
            </a:r>
            <a:endParaRPr lang="en-US" sz="3200" b="1" dirty="0">
              <a:solidFill>
                <a:srgbClr val="FF0000"/>
              </a:solidFill>
            </a:endParaRPr>
          </a:p>
        </p:txBody>
      </p:sp>
      <p:sp>
        <p:nvSpPr>
          <p:cNvPr id="6" name="Text 4"/>
          <p:cNvSpPr/>
          <p:nvPr/>
        </p:nvSpPr>
        <p:spPr>
          <a:xfrm>
            <a:off x="1030366" y="2890379"/>
            <a:ext cx="3634741" cy="929818"/>
          </a:xfrm>
          <a:prstGeom prst="rect">
            <a:avLst/>
          </a:prstGeom>
          <a:noFill/>
          <a:ln/>
        </p:spPr>
        <p:txBody>
          <a:bodyPr wrap="square" lIns="0" tIns="0" rIns="0" bIns="0" rtlCol="0" anchor="t"/>
          <a:lstStyle/>
          <a:p>
            <a:pPr marL="0" indent="0" algn="l">
              <a:lnSpc>
                <a:spcPts val="31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子どもの言葉や表情、行動から気持ちを読み取る</a:t>
            </a:r>
            <a:endParaRPr lang="en-US" sz="2400" dirty="0"/>
          </a:p>
        </p:txBody>
      </p:sp>
      <p:sp>
        <p:nvSpPr>
          <p:cNvPr id="7" name="Text 5"/>
          <p:cNvSpPr/>
          <p:nvPr/>
        </p:nvSpPr>
        <p:spPr>
          <a:xfrm>
            <a:off x="1030366" y="3829425"/>
            <a:ext cx="3634741" cy="929818"/>
          </a:xfrm>
          <a:prstGeom prst="rect">
            <a:avLst/>
          </a:prstGeom>
          <a:noFill/>
          <a:ln/>
        </p:spPr>
        <p:txBody>
          <a:bodyPr wrap="square" lIns="0" tIns="0" rIns="0" bIns="0" rtlCol="0" anchor="t"/>
          <a:lstStyle/>
          <a:p>
            <a:pPr marL="0" indent="0" algn="l">
              <a:lnSpc>
                <a:spcPts val="31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子どもの意見を尊重し、意思決定に反映させる</a:t>
            </a:r>
            <a:endParaRPr lang="en-US" sz="2400" dirty="0"/>
          </a:p>
        </p:txBody>
      </p:sp>
      <p:sp>
        <p:nvSpPr>
          <p:cNvPr id="8" name="Shape 6"/>
          <p:cNvSpPr/>
          <p:nvPr/>
        </p:nvSpPr>
        <p:spPr>
          <a:xfrm>
            <a:off x="5189695" y="1692609"/>
            <a:ext cx="4250889" cy="4407745"/>
          </a:xfrm>
          <a:prstGeom prst="roundRect">
            <a:avLst>
              <a:gd name="adj" fmla="val 2769"/>
            </a:avLst>
          </a:prstGeom>
          <a:solidFill>
            <a:srgbClr val="FFFFFF">
              <a:alpha val="95000"/>
            </a:srgbClr>
          </a:solidFill>
          <a:ln w="30480">
            <a:solidFill>
              <a:srgbClr val="CCCCCC"/>
            </a:solidFill>
            <a:prstDash val="solid"/>
          </a:ln>
        </p:spPr>
        <p:txBody>
          <a:bodyPr/>
          <a:lstStyle/>
          <a:p>
            <a:endParaRPr lang="ja-JP" altLang="en-US" sz="2400"/>
          </a:p>
        </p:txBody>
      </p:sp>
      <p:sp>
        <p:nvSpPr>
          <p:cNvPr id="9" name="Shape 7"/>
          <p:cNvSpPr/>
          <p:nvPr/>
        </p:nvSpPr>
        <p:spPr>
          <a:xfrm>
            <a:off x="5189696" y="1692609"/>
            <a:ext cx="60960" cy="4407745"/>
          </a:xfrm>
          <a:prstGeom prst="roundRect">
            <a:avLst>
              <a:gd name="adj" fmla="val 170261"/>
            </a:avLst>
          </a:prstGeom>
          <a:solidFill>
            <a:srgbClr val="030303"/>
          </a:solidFill>
          <a:ln/>
        </p:spPr>
        <p:txBody>
          <a:bodyPr/>
          <a:lstStyle/>
          <a:p>
            <a:endParaRPr lang="ja-JP" altLang="en-US" sz="2400"/>
          </a:p>
        </p:txBody>
      </p:sp>
      <p:sp>
        <p:nvSpPr>
          <p:cNvPr id="10" name="Text 8"/>
          <p:cNvSpPr/>
          <p:nvPr/>
        </p:nvSpPr>
        <p:spPr>
          <a:xfrm>
            <a:off x="5528191" y="1970145"/>
            <a:ext cx="3396140" cy="453850"/>
          </a:xfrm>
          <a:prstGeom prst="rect">
            <a:avLst/>
          </a:prstGeom>
          <a:noFill/>
          <a:ln/>
        </p:spPr>
        <p:txBody>
          <a:bodyPr wrap="none" lIns="0" tIns="0" rIns="0" bIns="0" rtlCol="0" anchor="t"/>
          <a:lstStyle/>
          <a:p>
            <a:pPr marL="0" indent="0" algn="l">
              <a:lnSpc>
                <a:spcPts val="3000"/>
              </a:lnSpc>
              <a:buNone/>
            </a:pPr>
            <a:r>
              <a:rPr lang="en-US" sz="2400" b="1" dirty="0">
                <a:solidFill>
                  <a:srgbClr val="FF0000"/>
                </a:solidFill>
                <a:latin typeface="Inter Medium" pitchFamily="34" charset="0"/>
                <a:ea typeface="Inter Medium" pitchFamily="34" charset="-122"/>
                <a:cs typeface="Inter Medium" pitchFamily="34" charset="-120"/>
              </a:rPr>
              <a:t>子どもの理解を促す工夫</a:t>
            </a:r>
            <a:endParaRPr lang="en-US" sz="2400" b="1" dirty="0">
              <a:solidFill>
                <a:srgbClr val="FF0000"/>
              </a:solidFill>
            </a:endParaRPr>
          </a:p>
        </p:txBody>
      </p:sp>
      <p:sp>
        <p:nvSpPr>
          <p:cNvPr id="11" name="Text 9"/>
          <p:cNvSpPr/>
          <p:nvPr/>
        </p:nvSpPr>
        <p:spPr>
          <a:xfrm>
            <a:off x="5528191" y="2504378"/>
            <a:ext cx="3634860" cy="464909"/>
          </a:xfrm>
          <a:prstGeom prst="rect">
            <a:avLst/>
          </a:prstGeom>
          <a:noFill/>
          <a:ln/>
        </p:spPr>
        <p:txBody>
          <a:bodyPr wrap="none" lIns="0" tIns="0" rIns="0" bIns="0" rtlCol="0" anchor="t"/>
          <a:lstStyle/>
          <a:p>
            <a:pPr marL="0" indent="0" algn="l">
              <a:lnSpc>
                <a:spcPts val="31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本人の気持ちや理由を</a:t>
            </a: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1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聴く努力</a:t>
            </a:r>
            <a:endParaRPr lang="en-US" sz="2400" dirty="0"/>
          </a:p>
        </p:txBody>
      </p:sp>
      <p:sp>
        <p:nvSpPr>
          <p:cNvPr id="12" name="Text 10"/>
          <p:cNvSpPr/>
          <p:nvPr/>
        </p:nvSpPr>
        <p:spPr>
          <a:xfrm>
            <a:off x="5497710" y="3524619"/>
            <a:ext cx="3634860" cy="464909"/>
          </a:xfrm>
          <a:prstGeom prst="rect">
            <a:avLst/>
          </a:prstGeom>
          <a:noFill/>
          <a:ln/>
        </p:spPr>
        <p:txBody>
          <a:bodyPr wrap="none" lIns="0" tIns="0" rIns="0" bIns="0" rtlCol="0" anchor="t"/>
          <a:lstStyle/>
          <a:p>
            <a:pPr marL="0" indent="0" algn="l">
              <a:lnSpc>
                <a:spcPts val="31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納得しやすい説明を</a:t>
            </a: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1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工夫する</a:t>
            </a:r>
            <a:endParaRPr lang="en-US" sz="2400" dirty="0"/>
          </a:p>
        </p:txBody>
      </p:sp>
      <p:sp>
        <p:nvSpPr>
          <p:cNvPr id="13" name="Text 11"/>
          <p:cNvSpPr/>
          <p:nvPr/>
        </p:nvSpPr>
        <p:spPr>
          <a:xfrm>
            <a:off x="5497710" y="4534094"/>
            <a:ext cx="3634860" cy="929818"/>
          </a:xfrm>
          <a:prstGeom prst="rect">
            <a:avLst/>
          </a:prstGeom>
          <a:noFill/>
          <a:ln/>
        </p:spPr>
        <p:txBody>
          <a:bodyPr wrap="square" lIns="0" tIns="0" rIns="0" bIns="0" rtlCol="0" anchor="t"/>
          <a:lstStyle/>
          <a:p>
            <a:pPr marL="0" indent="0" algn="l">
              <a:lnSpc>
                <a:spcPts val="31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子どもの発達段階に合わせた説明方法を選ぶ</a:t>
            </a:r>
            <a:endParaRPr lang="en-US" sz="2400" dirty="0"/>
          </a:p>
        </p:txBody>
      </p:sp>
      <p:sp>
        <p:nvSpPr>
          <p:cNvPr id="14" name="Shape 12"/>
          <p:cNvSpPr/>
          <p:nvPr/>
        </p:nvSpPr>
        <p:spPr>
          <a:xfrm>
            <a:off x="9687638" y="1692609"/>
            <a:ext cx="4250889" cy="4407745"/>
          </a:xfrm>
          <a:prstGeom prst="roundRect">
            <a:avLst>
              <a:gd name="adj" fmla="val 2769"/>
            </a:avLst>
          </a:prstGeom>
          <a:solidFill>
            <a:srgbClr val="FFFFFF">
              <a:alpha val="95000"/>
            </a:srgbClr>
          </a:solidFill>
          <a:ln w="30480">
            <a:solidFill>
              <a:srgbClr val="CCCCCC"/>
            </a:solidFill>
            <a:prstDash val="solid"/>
          </a:ln>
        </p:spPr>
        <p:txBody>
          <a:bodyPr/>
          <a:lstStyle/>
          <a:p>
            <a:endParaRPr lang="ja-JP" altLang="en-US" sz="2400"/>
          </a:p>
        </p:txBody>
      </p:sp>
      <p:sp>
        <p:nvSpPr>
          <p:cNvPr id="15" name="Shape 13"/>
          <p:cNvSpPr/>
          <p:nvPr/>
        </p:nvSpPr>
        <p:spPr>
          <a:xfrm>
            <a:off x="9687639" y="1692609"/>
            <a:ext cx="60960" cy="4407745"/>
          </a:xfrm>
          <a:prstGeom prst="roundRect">
            <a:avLst>
              <a:gd name="adj" fmla="val 170261"/>
            </a:avLst>
          </a:prstGeom>
          <a:solidFill>
            <a:srgbClr val="030303"/>
          </a:solidFill>
          <a:ln/>
        </p:spPr>
        <p:txBody>
          <a:bodyPr/>
          <a:lstStyle/>
          <a:p>
            <a:endParaRPr lang="ja-JP" altLang="en-US" sz="2400"/>
          </a:p>
        </p:txBody>
      </p:sp>
      <p:sp>
        <p:nvSpPr>
          <p:cNvPr id="16" name="Text 14"/>
          <p:cNvSpPr/>
          <p:nvPr/>
        </p:nvSpPr>
        <p:spPr>
          <a:xfrm>
            <a:off x="10026134" y="1970145"/>
            <a:ext cx="3634860" cy="907699"/>
          </a:xfrm>
          <a:prstGeom prst="rect">
            <a:avLst/>
          </a:prstGeom>
          <a:noFill/>
          <a:ln/>
        </p:spPr>
        <p:txBody>
          <a:bodyPr wrap="square" lIns="0" tIns="0" rIns="0" bIns="0" rtlCol="0" anchor="t"/>
          <a:lstStyle/>
          <a:p>
            <a:pPr marL="0" indent="0" algn="l">
              <a:lnSpc>
                <a:spcPts val="3000"/>
              </a:lnSpc>
              <a:buNone/>
            </a:pPr>
            <a:r>
              <a:rPr lang="en-US" sz="3200" b="1" dirty="0">
                <a:solidFill>
                  <a:srgbClr val="FF0000"/>
                </a:solidFill>
                <a:latin typeface="Inter Medium" pitchFamily="34" charset="0"/>
                <a:ea typeface="Inter Medium" pitchFamily="34" charset="-122"/>
                <a:cs typeface="Inter Medium" pitchFamily="34" charset="-120"/>
              </a:rPr>
              <a:t>子どもの気持ちに寄り添う支援</a:t>
            </a:r>
            <a:endParaRPr lang="en-US" sz="3200" b="1" dirty="0">
              <a:solidFill>
                <a:srgbClr val="FF0000"/>
              </a:solidFill>
            </a:endParaRPr>
          </a:p>
        </p:txBody>
      </p:sp>
      <p:sp>
        <p:nvSpPr>
          <p:cNvPr id="17" name="Text 15"/>
          <p:cNvSpPr/>
          <p:nvPr/>
        </p:nvSpPr>
        <p:spPr>
          <a:xfrm>
            <a:off x="10026134" y="2890379"/>
            <a:ext cx="3634860" cy="464909"/>
          </a:xfrm>
          <a:prstGeom prst="rect">
            <a:avLst/>
          </a:prstGeom>
          <a:noFill/>
          <a:ln/>
        </p:spPr>
        <p:txBody>
          <a:bodyPr wrap="none" lIns="0" tIns="0" rIns="0" bIns="0" rtlCol="0" anchor="t"/>
          <a:lstStyle/>
          <a:p>
            <a:pPr marL="0" indent="0" algn="l">
              <a:lnSpc>
                <a:spcPts val="31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処置への不安や恐怖を</a:t>
            </a: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1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理解する</a:t>
            </a:r>
            <a:endParaRPr lang="en-US" sz="2400" dirty="0"/>
          </a:p>
        </p:txBody>
      </p:sp>
      <p:sp>
        <p:nvSpPr>
          <p:cNvPr id="18" name="Text 16"/>
          <p:cNvSpPr/>
          <p:nvPr/>
        </p:nvSpPr>
        <p:spPr>
          <a:xfrm>
            <a:off x="10026134" y="3820197"/>
            <a:ext cx="3634860" cy="929818"/>
          </a:xfrm>
          <a:prstGeom prst="rect">
            <a:avLst/>
          </a:prstGeom>
          <a:noFill/>
          <a:ln/>
        </p:spPr>
        <p:txBody>
          <a:bodyPr wrap="square" lIns="0" tIns="0" rIns="0" bIns="0" rtlCol="0" anchor="t"/>
          <a:lstStyle/>
          <a:p>
            <a:pPr marL="0" indent="0" algn="l">
              <a:lnSpc>
                <a:spcPts val="31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子どもの対処能力を引き出す支援</a:t>
            </a:r>
            <a:endParaRPr lang="en-US" sz="2400" dirty="0"/>
          </a:p>
        </p:txBody>
      </p:sp>
      <p:sp>
        <p:nvSpPr>
          <p:cNvPr id="19" name="Text 17"/>
          <p:cNvSpPr/>
          <p:nvPr/>
        </p:nvSpPr>
        <p:spPr>
          <a:xfrm>
            <a:off x="10026134" y="4759243"/>
            <a:ext cx="3634860" cy="929818"/>
          </a:xfrm>
          <a:prstGeom prst="rect">
            <a:avLst/>
          </a:prstGeom>
          <a:noFill/>
          <a:ln/>
        </p:spPr>
        <p:txBody>
          <a:bodyPr wrap="square" lIns="0" tIns="0" rIns="0" bIns="0" rtlCol="0" anchor="t"/>
          <a:lstStyle/>
          <a:p>
            <a:pPr marL="0" indent="0" algn="l">
              <a:lnSpc>
                <a:spcPts val="31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子どもが自分らしく過ごせる環境づくり</a:t>
            </a:r>
            <a:endParaRPr lang="en-US" sz="2400" dirty="0"/>
          </a:p>
        </p:txBody>
      </p:sp>
      <p:sp>
        <p:nvSpPr>
          <p:cNvPr id="20" name="Text 18"/>
          <p:cNvSpPr/>
          <p:nvPr/>
        </p:nvSpPr>
        <p:spPr>
          <a:xfrm>
            <a:off x="691872" y="6392041"/>
            <a:ext cx="13246656" cy="790813"/>
          </a:xfrm>
          <a:prstGeom prst="rect">
            <a:avLst/>
          </a:prstGeom>
          <a:noFill/>
          <a:ln/>
        </p:spPr>
        <p:txBody>
          <a:bodyPr wrap="square" lIns="0" tIns="0" rIns="0" bIns="0" rtlCol="0" anchor="t"/>
          <a:lstStyle/>
          <a:p>
            <a:pPr marL="0" indent="0" algn="l">
              <a:lnSpc>
                <a:spcPts val="3100"/>
              </a:lnSpc>
              <a:buNone/>
            </a:pPr>
            <a:r>
              <a:rPr lang="en-US" sz="2400" dirty="0">
                <a:solidFill>
                  <a:srgbClr val="030303"/>
                </a:solidFill>
                <a:latin typeface="IBM Plex Sans Medium" pitchFamily="34" charset="0"/>
                <a:ea typeface="IBM Plex Sans Medium" pitchFamily="34" charset="-122"/>
                <a:cs typeface="IBM Plex Sans Medium" pitchFamily="34" charset="-120"/>
              </a:rPr>
              <a:t>小児看護では、「子どもは権利の主体である」という考え方に基づいて、子どもの声に耳を傾ける姿勢が求められます。倫理的な配慮は、子どもが安心して医療を受け、自分らしく過ごせる環境づくりにもつながります。</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11505" y="600551"/>
            <a:ext cx="5999559" cy="682466"/>
          </a:xfrm>
          <a:prstGeom prst="rect">
            <a:avLst/>
          </a:prstGeom>
          <a:noFill/>
          <a:ln/>
        </p:spPr>
        <p:txBody>
          <a:bodyPr wrap="none" lIns="0" tIns="0" rIns="0" bIns="0" rtlCol="0" anchor="t"/>
          <a:lstStyle/>
          <a:p>
            <a:pPr marL="0" indent="0" algn="l">
              <a:lnSpc>
                <a:spcPts val="5350"/>
              </a:lnSpc>
              <a:buNone/>
            </a:pPr>
            <a:r>
              <a:rPr lang="en-US" sz="5400" dirty="0">
                <a:solidFill>
                  <a:srgbClr val="1B1B27"/>
                </a:solidFill>
                <a:latin typeface="Inter Medium" pitchFamily="34" charset="0"/>
                <a:ea typeface="Inter Medium" pitchFamily="34" charset="-122"/>
                <a:cs typeface="Inter Medium" pitchFamily="34" charset="-120"/>
              </a:rPr>
              <a:t>家族との信頼関係と協働</a:t>
            </a:r>
            <a:endParaRPr lang="en-US" sz="5400" dirty="0"/>
          </a:p>
        </p:txBody>
      </p:sp>
      <p:sp>
        <p:nvSpPr>
          <p:cNvPr id="3" name="Text 1"/>
          <p:cNvSpPr/>
          <p:nvPr/>
        </p:nvSpPr>
        <p:spPr>
          <a:xfrm>
            <a:off x="611505" y="1828919"/>
            <a:ext cx="2729865" cy="341233"/>
          </a:xfrm>
          <a:prstGeom prst="rect">
            <a:avLst/>
          </a:prstGeom>
          <a:noFill/>
          <a:ln/>
        </p:spPr>
        <p:txBody>
          <a:bodyPr wrap="none" lIns="0" tIns="0" rIns="0" bIns="0" rtlCol="0" anchor="t"/>
          <a:lstStyle/>
          <a:p>
            <a:pPr marL="0" indent="0" algn="l">
              <a:lnSpc>
                <a:spcPts val="2650"/>
              </a:lnSpc>
              <a:buNone/>
            </a:pPr>
            <a:r>
              <a:rPr lang="en-US" sz="3200" b="1" dirty="0">
                <a:solidFill>
                  <a:srgbClr val="FF0000"/>
                </a:solidFill>
                <a:latin typeface="Inter Medium" pitchFamily="34" charset="0"/>
                <a:ea typeface="Inter Medium" pitchFamily="34" charset="-122"/>
                <a:cs typeface="Inter Medium" pitchFamily="34" charset="-120"/>
              </a:rPr>
              <a:t>家族の不安に寄り添う</a:t>
            </a:r>
            <a:endParaRPr lang="en-US" sz="3200" b="1" dirty="0">
              <a:solidFill>
                <a:srgbClr val="FF0000"/>
              </a:solidFill>
            </a:endParaRPr>
          </a:p>
        </p:txBody>
      </p:sp>
      <p:sp>
        <p:nvSpPr>
          <p:cNvPr id="4" name="Text 2"/>
          <p:cNvSpPr/>
          <p:nvPr/>
        </p:nvSpPr>
        <p:spPr>
          <a:xfrm>
            <a:off x="611505" y="2388513"/>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子どもの病気や入院による家族の不安を理解</a:t>
            </a:r>
            <a:endParaRPr lang="en-US" sz="2400" dirty="0"/>
          </a:p>
        </p:txBody>
      </p:sp>
      <p:sp>
        <p:nvSpPr>
          <p:cNvPr id="5" name="Text 3"/>
          <p:cNvSpPr/>
          <p:nvPr/>
        </p:nvSpPr>
        <p:spPr>
          <a:xfrm>
            <a:off x="611505" y="2934295"/>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家族の気持ちを受け止め、共感的に関わる</a:t>
            </a:r>
            <a:endParaRPr lang="en-US" sz="2400" dirty="0"/>
          </a:p>
        </p:txBody>
      </p:sp>
      <p:sp>
        <p:nvSpPr>
          <p:cNvPr id="6" name="Text 4"/>
          <p:cNvSpPr/>
          <p:nvPr/>
        </p:nvSpPr>
        <p:spPr>
          <a:xfrm>
            <a:off x="611505" y="3480078"/>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家族の心理的負担を軽減するための支援</a:t>
            </a:r>
            <a:endParaRPr lang="en-US" sz="2400" dirty="0"/>
          </a:p>
        </p:txBody>
      </p:sp>
      <p:sp>
        <p:nvSpPr>
          <p:cNvPr id="7" name="Text 5"/>
          <p:cNvSpPr/>
          <p:nvPr/>
        </p:nvSpPr>
        <p:spPr>
          <a:xfrm>
            <a:off x="7589163" y="1828919"/>
            <a:ext cx="3001923" cy="341233"/>
          </a:xfrm>
          <a:prstGeom prst="rect">
            <a:avLst/>
          </a:prstGeom>
          <a:noFill/>
          <a:ln/>
        </p:spPr>
        <p:txBody>
          <a:bodyPr wrap="none" lIns="0" tIns="0" rIns="0" bIns="0" rtlCol="0" anchor="t"/>
          <a:lstStyle/>
          <a:p>
            <a:pPr marL="0" indent="0" algn="l">
              <a:lnSpc>
                <a:spcPts val="2650"/>
              </a:lnSpc>
              <a:buNone/>
            </a:pPr>
            <a:r>
              <a:rPr lang="en-US" sz="3200" b="1" dirty="0">
                <a:solidFill>
                  <a:srgbClr val="FF0000"/>
                </a:solidFill>
                <a:latin typeface="Inter Medium" pitchFamily="34" charset="0"/>
                <a:ea typeface="Inter Medium" pitchFamily="34" charset="-122"/>
                <a:cs typeface="Inter Medium" pitchFamily="34" charset="-120"/>
              </a:rPr>
              <a:t>情報共有と意思決定支援</a:t>
            </a:r>
            <a:endParaRPr lang="en-US" sz="3200" b="1" dirty="0">
              <a:solidFill>
                <a:srgbClr val="FF0000"/>
              </a:solidFill>
            </a:endParaRPr>
          </a:p>
        </p:txBody>
      </p:sp>
      <p:sp>
        <p:nvSpPr>
          <p:cNvPr id="8" name="Text 6"/>
          <p:cNvSpPr/>
          <p:nvPr/>
        </p:nvSpPr>
        <p:spPr>
          <a:xfrm>
            <a:off x="7589163" y="2388513"/>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子どもの状態や治療について丁寧に説明</a:t>
            </a:r>
            <a:endParaRPr lang="en-US" sz="2400" dirty="0"/>
          </a:p>
        </p:txBody>
      </p:sp>
      <p:sp>
        <p:nvSpPr>
          <p:cNvPr id="9" name="Text 7"/>
          <p:cNvSpPr/>
          <p:nvPr/>
        </p:nvSpPr>
        <p:spPr>
          <a:xfrm>
            <a:off x="7589163" y="2934295"/>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家族が理解し、意思決定できるように支援</a:t>
            </a:r>
            <a:endParaRPr lang="en-US" sz="2400" dirty="0"/>
          </a:p>
        </p:txBody>
      </p:sp>
      <p:sp>
        <p:nvSpPr>
          <p:cNvPr id="10" name="Text 8"/>
          <p:cNvSpPr/>
          <p:nvPr/>
        </p:nvSpPr>
        <p:spPr>
          <a:xfrm>
            <a:off x="7589163" y="3480078"/>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家族の希望や考えを尊重した計画立案</a:t>
            </a:r>
            <a:endParaRPr lang="en-US" sz="2400" dirty="0"/>
          </a:p>
        </p:txBody>
      </p:sp>
      <p:sp>
        <p:nvSpPr>
          <p:cNvPr id="11" name="Text 9"/>
          <p:cNvSpPr/>
          <p:nvPr/>
        </p:nvSpPr>
        <p:spPr>
          <a:xfrm>
            <a:off x="611505" y="4489847"/>
            <a:ext cx="2729865" cy="341233"/>
          </a:xfrm>
          <a:prstGeom prst="rect">
            <a:avLst/>
          </a:prstGeom>
          <a:noFill/>
          <a:ln/>
        </p:spPr>
        <p:txBody>
          <a:bodyPr wrap="none" lIns="0" tIns="0" rIns="0" bIns="0" rtlCol="0" anchor="t"/>
          <a:lstStyle/>
          <a:p>
            <a:pPr marL="0" indent="0" algn="l">
              <a:lnSpc>
                <a:spcPts val="2650"/>
              </a:lnSpc>
              <a:buNone/>
            </a:pPr>
            <a:r>
              <a:rPr lang="en-US" sz="3200" b="1" dirty="0">
                <a:solidFill>
                  <a:srgbClr val="FF0000"/>
                </a:solidFill>
                <a:latin typeface="Inter Medium" pitchFamily="34" charset="0"/>
                <a:ea typeface="Inter Medium" pitchFamily="34" charset="-122"/>
                <a:cs typeface="Inter Medium" pitchFamily="34" charset="-120"/>
              </a:rPr>
              <a:t>家庭でのケア支援</a:t>
            </a:r>
            <a:endParaRPr lang="en-US" sz="3200" b="1" dirty="0">
              <a:solidFill>
                <a:srgbClr val="FF0000"/>
              </a:solidFill>
            </a:endParaRPr>
          </a:p>
        </p:txBody>
      </p:sp>
      <p:sp>
        <p:nvSpPr>
          <p:cNvPr id="12" name="Text 10"/>
          <p:cNvSpPr/>
          <p:nvPr/>
        </p:nvSpPr>
        <p:spPr>
          <a:xfrm>
            <a:off x="611505" y="5049441"/>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退院後の生活を見据えた指導</a:t>
            </a:r>
            <a:endParaRPr lang="en-US" sz="2400" dirty="0"/>
          </a:p>
        </p:txBody>
      </p:sp>
      <p:sp>
        <p:nvSpPr>
          <p:cNvPr id="13" name="Text 11"/>
          <p:cNvSpPr/>
          <p:nvPr/>
        </p:nvSpPr>
        <p:spPr>
          <a:xfrm>
            <a:off x="611505" y="5595223"/>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家庭での医療的ケアの方法を伝える</a:t>
            </a:r>
            <a:endParaRPr lang="en-US" sz="2400" dirty="0"/>
          </a:p>
        </p:txBody>
      </p:sp>
      <p:sp>
        <p:nvSpPr>
          <p:cNvPr id="14" name="Text 12"/>
          <p:cNvSpPr/>
          <p:nvPr/>
        </p:nvSpPr>
        <p:spPr>
          <a:xfrm>
            <a:off x="611505" y="6141006"/>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育児や日常生活の相談に対応</a:t>
            </a:r>
            <a:endParaRPr lang="en-US" sz="2400" dirty="0"/>
          </a:p>
        </p:txBody>
      </p:sp>
      <p:sp>
        <p:nvSpPr>
          <p:cNvPr id="15" name="Text 13"/>
          <p:cNvSpPr/>
          <p:nvPr/>
        </p:nvSpPr>
        <p:spPr>
          <a:xfrm>
            <a:off x="7589163" y="4489847"/>
            <a:ext cx="3274814" cy="341233"/>
          </a:xfrm>
          <a:prstGeom prst="rect">
            <a:avLst/>
          </a:prstGeom>
          <a:noFill/>
          <a:ln/>
        </p:spPr>
        <p:txBody>
          <a:bodyPr wrap="none" lIns="0" tIns="0" rIns="0" bIns="0" rtlCol="0" anchor="t"/>
          <a:lstStyle/>
          <a:p>
            <a:pPr marL="0" indent="0" algn="l">
              <a:lnSpc>
                <a:spcPts val="2650"/>
              </a:lnSpc>
              <a:buNone/>
            </a:pPr>
            <a:r>
              <a:rPr lang="en-US" sz="3200" b="1" dirty="0">
                <a:solidFill>
                  <a:srgbClr val="FF0000"/>
                </a:solidFill>
                <a:latin typeface="Inter Medium" pitchFamily="34" charset="0"/>
                <a:ea typeface="Inter Medium" pitchFamily="34" charset="-122"/>
                <a:cs typeface="Inter Medium" pitchFamily="34" charset="-120"/>
              </a:rPr>
              <a:t>家族の力を引き出す関わり</a:t>
            </a:r>
            <a:endParaRPr lang="en-US" sz="3200" b="1" dirty="0">
              <a:solidFill>
                <a:srgbClr val="FF0000"/>
              </a:solidFill>
            </a:endParaRPr>
          </a:p>
        </p:txBody>
      </p:sp>
      <p:sp>
        <p:nvSpPr>
          <p:cNvPr id="16" name="Text 14"/>
          <p:cNvSpPr/>
          <p:nvPr/>
        </p:nvSpPr>
        <p:spPr>
          <a:xfrm>
            <a:off x="7589163" y="5049441"/>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家族の強みを見出し、エンパワメント</a:t>
            </a:r>
            <a:endParaRPr lang="en-US" sz="2400" dirty="0"/>
          </a:p>
        </p:txBody>
      </p:sp>
      <p:sp>
        <p:nvSpPr>
          <p:cNvPr id="17" name="Text 15"/>
          <p:cNvSpPr/>
          <p:nvPr/>
        </p:nvSpPr>
        <p:spPr>
          <a:xfrm>
            <a:off x="7589163" y="5595223"/>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家族同士の交流や支え合いを促進</a:t>
            </a:r>
            <a:endParaRPr lang="en-US" sz="2400" dirty="0"/>
          </a:p>
        </p:txBody>
      </p:sp>
      <p:sp>
        <p:nvSpPr>
          <p:cNvPr id="18" name="Text 16"/>
          <p:cNvSpPr/>
          <p:nvPr/>
        </p:nvSpPr>
        <p:spPr>
          <a:xfrm>
            <a:off x="7589163" y="6141006"/>
            <a:ext cx="6437352" cy="349329"/>
          </a:xfrm>
          <a:prstGeom prst="rect">
            <a:avLst/>
          </a:prstGeom>
          <a:noFill/>
          <a:ln/>
        </p:spPr>
        <p:txBody>
          <a:bodyPr wrap="non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社会資源の活用を支援</a:t>
            </a:r>
            <a:endParaRPr lang="en-US" sz="2400" dirty="0"/>
          </a:p>
        </p:txBody>
      </p:sp>
      <p:sp>
        <p:nvSpPr>
          <p:cNvPr id="19" name="Text 17"/>
          <p:cNvSpPr/>
          <p:nvPr/>
        </p:nvSpPr>
        <p:spPr>
          <a:xfrm>
            <a:off x="611505" y="6752103"/>
            <a:ext cx="13407390" cy="698659"/>
          </a:xfrm>
          <a:prstGeom prst="rect">
            <a:avLst/>
          </a:prstGeom>
          <a:noFill/>
          <a:ln/>
        </p:spPr>
        <p:txBody>
          <a:bodyPr wrap="squar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看護職は、家族と信頼関係を築きながら協働していく姿勢が求められます。子どもだけでなく、その家族もまた不安やストレスを抱えている場合が多いため、家族全体を支援することが重要です。</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638040" y="620996"/>
            <a:ext cx="8221623" cy="857964"/>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安心できる療養環境の提供</a:t>
            </a:r>
            <a:endParaRPr lang="en-US" sz="5400" dirty="0"/>
          </a:p>
        </p:txBody>
      </p:sp>
      <p:sp>
        <p:nvSpPr>
          <p:cNvPr id="3" name="Shape 1"/>
          <p:cNvSpPr/>
          <p:nvPr/>
        </p:nvSpPr>
        <p:spPr>
          <a:xfrm>
            <a:off x="638040" y="1881757"/>
            <a:ext cx="4283814" cy="4287933"/>
          </a:xfrm>
          <a:prstGeom prst="roundRect">
            <a:avLst>
              <a:gd name="adj" fmla="val 17866"/>
            </a:avLst>
          </a:prstGeom>
          <a:solidFill>
            <a:srgbClr val="E6E6E6"/>
          </a:solidFill>
          <a:ln w="15240">
            <a:solidFill>
              <a:srgbClr val="CCCCCC"/>
            </a:solidFill>
            <a:prstDash val="solid"/>
          </a:ln>
        </p:spPr>
        <p:txBody>
          <a:bodyPr/>
          <a:lstStyle/>
          <a:p>
            <a:endParaRPr lang="ja-JP" altLang="en-US" sz="2000"/>
          </a:p>
        </p:txBody>
      </p:sp>
      <p:sp>
        <p:nvSpPr>
          <p:cNvPr id="4" name="Text 2"/>
          <p:cNvSpPr/>
          <p:nvPr/>
        </p:nvSpPr>
        <p:spPr>
          <a:xfrm>
            <a:off x="927719" y="2171436"/>
            <a:ext cx="3690260" cy="997264"/>
          </a:xfrm>
          <a:prstGeom prst="rect">
            <a:avLst/>
          </a:prstGeom>
          <a:noFill/>
          <a:ln/>
        </p:spPr>
        <p:txBody>
          <a:bodyPr wrap="square" lIns="0" tIns="0" rIns="0" bIns="0" rtlCol="0" anchor="t"/>
          <a:lstStyle/>
          <a:p>
            <a:pPr marL="0" indent="0" algn="l">
              <a:lnSpc>
                <a:spcPts val="3350"/>
              </a:lnSpc>
              <a:buNone/>
            </a:pPr>
            <a:r>
              <a:rPr lang="en-US" sz="2800" b="1" dirty="0">
                <a:solidFill>
                  <a:srgbClr val="FF0000"/>
                </a:solidFill>
                <a:latin typeface="Inter Medium" pitchFamily="34" charset="0"/>
                <a:ea typeface="Inter Medium" pitchFamily="34" charset="-122"/>
                <a:cs typeface="Inter Medium" pitchFamily="34" charset="-120"/>
              </a:rPr>
              <a:t>入院中の不安を和らげる環境づくり</a:t>
            </a:r>
            <a:endParaRPr lang="en-US" sz="2800" b="1" dirty="0">
              <a:solidFill>
                <a:srgbClr val="FF0000"/>
              </a:solidFill>
            </a:endParaRPr>
          </a:p>
        </p:txBody>
      </p:sp>
      <p:sp>
        <p:nvSpPr>
          <p:cNvPr id="5" name="Text 3"/>
          <p:cNvSpPr/>
          <p:nvPr/>
        </p:nvSpPr>
        <p:spPr>
          <a:xfrm>
            <a:off x="927719" y="3193825"/>
            <a:ext cx="3690260" cy="1021352"/>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子どもが安心できる雰囲気の病室</a:t>
            </a:r>
            <a:endParaRPr lang="en-US" sz="2400" dirty="0"/>
          </a:p>
        </p:txBody>
      </p:sp>
      <p:sp>
        <p:nvSpPr>
          <p:cNvPr id="6" name="Text 4"/>
          <p:cNvSpPr/>
          <p:nvPr/>
        </p:nvSpPr>
        <p:spPr>
          <a:xfrm>
            <a:off x="927719" y="4236932"/>
            <a:ext cx="3690260" cy="510676"/>
          </a:xfrm>
          <a:prstGeom prst="rect">
            <a:avLst/>
          </a:prstGeom>
          <a:noFill/>
          <a:ln/>
        </p:spPr>
        <p:txBody>
          <a:bodyPr wrap="non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家族が付き添える環境の整備</a:t>
            </a:r>
            <a:endParaRPr lang="en-US" sz="2400" dirty="0"/>
          </a:p>
        </p:txBody>
      </p:sp>
      <p:sp>
        <p:nvSpPr>
          <p:cNvPr id="7" name="Text 5"/>
          <p:cNvSpPr/>
          <p:nvPr/>
        </p:nvSpPr>
        <p:spPr>
          <a:xfrm>
            <a:off x="927719" y="4840817"/>
            <a:ext cx="3690260" cy="510676"/>
          </a:xfrm>
          <a:prstGeom prst="rect">
            <a:avLst/>
          </a:prstGeom>
          <a:noFill/>
          <a:ln/>
        </p:spPr>
        <p:txBody>
          <a:bodyPr wrap="non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プライバシーへの配慮</a:t>
            </a:r>
            <a:endParaRPr lang="en-US" sz="2400" dirty="0"/>
          </a:p>
        </p:txBody>
      </p:sp>
      <p:sp>
        <p:nvSpPr>
          <p:cNvPr id="8" name="Shape 6"/>
          <p:cNvSpPr/>
          <p:nvPr/>
        </p:nvSpPr>
        <p:spPr>
          <a:xfrm>
            <a:off x="5093834" y="1881757"/>
            <a:ext cx="4283814" cy="4287933"/>
          </a:xfrm>
          <a:prstGeom prst="roundRect">
            <a:avLst>
              <a:gd name="adj" fmla="val 17866"/>
            </a:avLst>
          </a:prstGeom>
          <a:solidFill>
            <a:srgbClr val="E6E6E6"/>
          </a:solidFill>
          <a:ln w="15240">
            <a:solidFill>
              <a:srgbClr val="CCCCCC"/>
            </a:solidFill>
            <a:prstDash val="solid"/>
          </a:ln>
        </p:spPr>
        <p:txBody>
          <a:bodyPr/>
          <a:lstStyle/>
          <a:p>
            <a:endParaRPr lang="ja-JP" altLang="en-US" sz="2000"/>
          </a:p>
        </p:txBody>
      </p:sp>
      <p:sp>
        <p:nvSpPr>
          <p:cNvPr id="9" name="Text 7"/>
          <p:cNvSpPr/>
          <p:nvPr/>
        </p:nvSpPr>
        <p:spPr>
          <a:xfrm>
            <a:off x="5383514" y="2171436"/>
            <a:ext cx="3690260" cy="997264"/>
          </a:xfrm>
          <a:prstGeom prst="rect">
            <a:avLst/>
          </a:prstGeom>
          <a:noFill/>
          <a:ln/>
        </p:spPr>
        <p:txBody>
          <a:bodyPr wrap="square" lIns="0" tIns="0" rIns="0" bIns="0" rtlCol="0" anchor="t"/>
          <a:lstStyle/>
          <a:p>
            <a:pPr marL="0" indent="0" algn="l">
              <a:lnSpc>
                <a:spcPts val="3350"/>
              </a:lnSpc>
              <a:buNone/>
            </a:pPr>
            <a:r>
              <a:rPr lang="en-US" sz="2800" b="1" dirty="0">
                <a:solidFill>
                  <a:srgbClr val="FF0000"/>
                </a:solidFill>
                <a:latin typeface="Inter Medium" pitchFamily="34" charset="0"/>
                <a:ea typeface="Inter Medium" pitchFamily="34" charset="-122"/>
                <a:cs typeface="Inter Medium" pitchFamily="34" charset="-120"/>
              </a:rPr>
              <a:t>子どもの遊びや学びを支える工夫</a:t>
            </a:r>
            <a:endParaRPr lang="en-US" sz="2800" b="1" dirty="0">
              <a:solidFill>
                <a:srgbClr val="FF0000"/>
              </a:solidFill>
            </a:endParaRPr>
          </a:p>
        </p:txBody>
      </p:sp>
      <p:sp>
        <p:nvSpPr>
          <p:cNvPr id="10" name="Text 8"/>
          <p:cNvSpPr/>
          <p:nvPr/>
        </p:nvSpPr>
        <p:spPr>
          <a:xfrm>
            <a:off x="5383514" y="3193825"/>
            <a:ext cx="3690260" cy="510676"/>
          </a:xfrm>
          <a:prstGeom prst="rect">
            <a:avLst/>
          </a:prstGeom>
          <a:noFill/>
          <a:ln/>
        </p:spPr>
        <p:txBody>
          <a:bodyPr wrap="non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年齢に応じた遊びの提供</a:t>
            </a:r>
            <a:endParaRPr lang="en-US" sz="2400" dirty="0"/>
          </a:p>
        </p:txBody>
      </p:sp>
      <p:sp>
        <p:nvSpPr>
          <p:cNvPr id="11" name="Text 9"/>
          <p:cNvSpPr/>
          <p:nvPr/>
        </p:nvSpPr>
        <p:spPr>
          <a:xfrm>
            <a:off x="5383514" y="3797710"/>
            <a:ext cx="3690260" cy="510676"/>
          </a:xfrm>
          <a:prstGeom prst="rect">
            <a:avLst/>
          </a:prstGeom>
          <a:noFill/>
          <a:ln/>
        </p:spPr>
        <p:txBody>
          <a:bodyPr wrap="non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院内学級や学習支援</a:t>
            </a:r>
            <a:endParaRPr lang="en-US" sz="2400" dirty="0"/>
          </a:p>
        </p:txBody>
      </p:sp>
      <p:sp>
        <p:nvSpPr>
          <p:cNvPr id="12" name="Text 10"/>
          <p:cNvSpPr/>
          <p:nvPr/>
        </p:nvSpPr>
        <p:spPr>
          <a:xfrm>
            <a:off x="5383514" y="4401595"/>
            <a:ext cx="3690260" cy="510676"/>
          </a:xfrm>
          <a:prstGeom prst="rect">
            <a:avLst/>
          </a:prstGeom>
          <a:noFill/>
          <a:ln/>
        </p:spPr>
        <p:txBody>
          <a:bodyPr wrap="non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発達を促す活動の機会</a:t>
            </a:r>
            <a:endParaRPr lang="en-US" sz="2400" dirty="0"/>
          </a:p>
        </p:txBody>
      </p:sp>
      <p:sp>
        <p:nvSpPr>
          <p:cNvPr id="13" name="Shape 11"/>
          <p:cNvSpPr/>
          <p:nvPr/>
        </p:nvSpPr>
        <p:spPr>
          <a:xfrm>
            <a:off x="9549630" y="1881757"/>
            <a:ext cx="4283936" cy="4287933"/>
          </a:xfrm>
          <a:prstGeom prst="roundRect">
            <a:avLst>
              <a:gd name="adj" fmla="val 17866"/>
            </a:avLst>
          </a:prstGeom>
          <a:solidFill>
            <a:srgbClr val="E6E6E6"/>
          </a:solidFill>
          <a:ln w="15240">
            <a:solidFill>
              <a:srgbClr val="CCCCCC"/>
            </a:solidFill>
            <a:prstDash val="solid"/>
          </a:ln>
        </p:spPr>
        <p:txBody>
          <a:bodyPr/>
          <a:lstStyle/>
          <a:p>
            <a:endParaRPr lang="ja-JP" altLang="en-US" sz="2000"/>
          </a:p>
        </p:txBody>
      </p:sp>
      <p:sp>
        <p:nvSpPr>
          <p:cNvPr id="14" name="Text 12"/>
          <p:cNvSpPr/>
          <p:nvPr/>
        </p:nvSpPr>
        <p:spPr>
          <a:xfrm>
            <a:off x="9839309" y="2171436"/>
            <a:ext cx="3515828" cy="498632"/>
          </a:xfrm>
          <a:prstGeom prst="rect">
            <a:avLst/>
          </a:prstGeom>
          <a:noFill/>
          <a:ln/>
        </p:spPr>
        <p:txBody>
          <a:bodyPr wrap="none" lIns="0" tIns="0" rIns="0" bIns="0" rtlCol="0" anchor="t"/>
          <a:lstStyle/>
          <a:p>
            <a:pPr marL="0" indent="0" algn="l">
              <a:lnSpc>
                <a:spcPts val="3350"/>
              </a:lnSpc>
              <a:buNone/>
            </a:pPr>
            <a:r>
              <a:rPr lang="en-US" sz="2800" b="1" dirty="0">
                <a:solidFill>
                  <a:srgbClr val="FF0000"/>
                </a:solidFill>
                <a:latin typeface="Inter Medium" pitchFamily="34" charset="0"/>
                <a:ea typeface="Inter Medium" pitchFamily="34" charset="-122"/>
                <a:cs typeface="Inter Medium" pitchFamily="34" charset="-120"/>
              </a:rPr>
              <a:t>医療処置の際の配慮</a:t>
            </a:r>
            <a:endParaRPr lang="en-US" sz="2800" b="1" dirty="0">
              <a:solidFill>
                <a:srgbClr val="FF0000"/>
              </a:solidFill>
            </a:endParaRPr>
          </a:p>
        </p:txBody>
      </p:sp>
      <p:sp>
        <p:nvSpPr>
          <p:cNvPr id="15" name="Text 13"/>
          <p:cNvSpPr/>
          <p:nvPr/>
        </p:nvSpPr>
        <p:spPr>
          <a:xfrm>
            <a:off x="9839309" y="2764962"/>
            <a:ext cx="3690382" cy="510676"/>
          </a:xfrm>
          <a:prstGeom prst="rect">
            <a:avLst/>
          </a:prstGeom>
          <a:noFill/>
          <a:ln/>
        </p:spPr>
        <p:txBody>
          <a:bodyPr wrap="non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痛みの軽減のための工夫</a:t>
            </a:r>
            <a:endParaRPr lang="en-US" sz="2400" dirty="0"/>
          </a:p>
        </p:txBody>
      </p:sp>
      <p:sp>
        <p:nvSpPr>
          <p:cNvPr id="16" name="Text 14"/>
          <p:cNvSpPr/>
          <p:nvPr/>
        </p:nvSpPr>
        <p:spPr>
          <a:xfrm>
            <a:off x="9839309" y="3368847"/>
            <a:ext cx="3690382" cy="510676"/>
          </a:xfrm>
          <a:prstGeom prst="rect">
            <a:avLst/>
          </a:prstGeom>
          <a:noFill/>
          <a:ln/>
        </p:spPr>
        <p:txBody>
          <a:bodyPr wrap="non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処置前のプレパレーション</a:t>
            </a:r>
            <a:endParaRPr lang="en-US" sz="2400" dirty="0"/>
          </a:p>
        </p:txBody>
      </p:sp>
      <p:sp>
        <p:nvSpPr>
          <p:cNvPr id="17" name="Text 15"/>
          <p:cNvSpPr/>
          <p:nvPr/>
        </p:nvSpPr>
        <p:spPr>
          <a:xfrm>
            <a:off x="9839309" y="3972732"/>
            <a:ext cx="3690382" cy="1021352"/>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安心できる声かけやタッチング</a:t>
            </a:r>
            <a:endParaRPr lang="en-US" sz="2400" dirty="0"/>
          </a:p>
        </p:txBody>
      </p:sp>
      <p:sp>
        <p:nvSpPr>
          <p:cNvPr id="18" name="Text 16"/>
          <p:cNvSpPr/>
          <p:nvPr/>
        </p:nvSpPr>
        <p:spPr>
          <a:xfrm>
            <a:off x="638040" y="6599124"/>
            <a:ext cx="13093065" cy="878443"/>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看護職には、子どもと家族が安心して療養生活を送れるように支援する責任があります。身体的・心理的な安心感を提供することも小児看護の専門性の一部です。</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23913" y="890707"/>
            <a:ext cx="9562386" cy="919520"/>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小児看護における遊びの意義</a:t>
            </a:r>
            <a:endParaRPr lang="en-US" sz="5750" dirty="0"/>
          </a:p>
        </p:txBody>
      </p:sp>
      <p:sp>
        <p:nvSpPr>
          <p:cNvPr id="3" name="Text 1"/>
          <p:cNvSpPr/>
          <p:nvPr/>
        </p:nvSpPr>
        <p:spPr>
          <a:xfrm>
            <a:off x="895758" y="2288561"/>
            <a:ext cx="3678317" cy="459700"/>
          </a:xfrm>
          <a:prstGeom prst="rect">
            <a:avLst/>
          </a:prstGeom>
          <a:noFill/>
          <a:ln/>
        </p:spPr>
        <p:txBody>
          <a:bodyPr wrap="none" lIns="0" tIns="0" rIns="0" bIns="0" rtlCol="0" anchor="t"/>
          <a:lstStyle/>
          <a:p>
            <a:pPr marL="0" indent="0" algn="l">
              <a:lnSpc>
                <a:spcPts val="3600"/>
              </a:lnSpc>
              <a:buNone/>
            </a:pPr>
            <a:r>
              <a:rPr lang="en-US" sz="3600" b="1" dirty="0">
                <a:solidFill>
                  <a:srgbClr val="FF0000"/>
                </a:solidFill>
                <a:latin typeface="Inter Medium" pitchFamily="34" charset="0"/>
                <a:ea typeface="Inter Medium" pitchFamily="34" charset="-122"/>
                <a:cs typeface="Inter Medium" pitchFamily="34" charset="-120"/>
              </a:rPr>
              <a:t>遊びの治療的意義</a:t>
            </a:r>
            <a:endParaRPr lang="en-US" sz="3600" b="1" dirty="0">
              <a:solidFill>
                <a:srgbClr val="FF0000"/>
              </a:solidFill>
            </a:endParaRPr>
          </a:p>
        </p:txBody>
      </p:sp>
      <p:sp>
        <p:nvSpPr>
          <p:cNvPr id="4" name="Text 2"/>
          <p:cNvSpPr/>
          <p:nvPr/>
        </p:nvSpPr>
        <p:spPr>
          <a:xfrm>
            <a:off x="895758" y="3042465"/>
            <a:ext cx="6132314" cy="470892"/>
          </a:xfrm>
          <a:prstGeom prst="rect">
            <a:avLst/>
          </a:prstGeom>
          <a:noFill/>
          <a:ln/>
        </p:spPr>
        <p:txBody>
          <a:bodyPr wrap="none" lIns="0" tIns="0" rIns="0" bIns="0" rtlCol="0" anchor="t"/>
          <a:lstStyle/>
          <a:p>
            <a:pPr marL="342900" indent="-342900" algn="l">
              <a:lnSpc>
                <a:spcPts val="37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ストレスや不安の発散</a:t>
            </a:r>
            <a:endParaRPr lang="en-US" sz="2400" dirty="0"/>
          </a:p>
        </p:txBody>
      </p:sp>
      <p:sp>
        <p:nvSpPr>
          <p:cNvPr id="5" name="Text 3"/>
          <p:cNvSpPr/>
          <p:nvPr/>
        </p:nvSpPr>
        <p:spPr>
          <a:xfrm>
            <a:off x="895758" y="3616346"/>
            <a:ext cx="6132314" cy="470892"/>
          </a:xfrm>
          <a:prstGeom prst="rect">
            <a:avLst/>
          </a:prstGeom>
          <a:noFill/>
          <a:ln/>
        </p:spPr>
        <p:txBody>
          <a:bodyPr wrap="none" lIns="0" tIns="0" rIns="0" bIns="0" rtlCol="0" anchor="t"/>
          <a:lstStyle/>
          <a:p>
            <a:pPr marL="342900" indent="-342900" algn="l">
              <a:lnSpc>
                <a:spcPts val="37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病気や入院による制限の中での自己表現</a:t>
            </a:r>
            <a:endParaRPr lang="en-US" sz="2400" dirty="0"/>
          </a:p>
        </p:txBody>
      </p:sp>
      <p:sp>
        <p:nvSpPr>
          <p:cNvPr id="6" name="Text 4"/>
          <p:cNvSpPr/>
          <p:nvPr/>
        </p:nvSpPr>
        <p:spPr>
          <a:xfrm>
            <a:off x="895758" y="4190228"/>
            <a:ext cx="6132314" cy="470892"/>
          </a:xfrm>
          <a:prstGeom prst="rect">
            <a:avLst/>
          </a:prstGeom>
          <a:noFill/>
          <a:ln/>
        </p:spPr>
        <p:txBody>
          <a:bodyPr wrap="none" lIns="0" tIns="0" rIns="0" bIns="0" rtlCol="0" anchor="t"/>
          <a:lstStyle/>
          <a:p>
            <a:pPr marL="342900" indent="-342900" algn="l">
              <a:lnSpc>
                <a:spcPts val="37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達成感や自信の獲得</a:t>
            </a:r>
            <a:endParaRPr lang="en-US" sz="2400" dirty="0"/>
          </a:p>
        </p:txBody>
      </p:sp>
      <p:sp>
        <p:nvSpPr>
          <p:cNvPr id="7" name="Text 5"/>
          <p:cNvSpPr/>
          <p:nvPr/>
        </p:nvSpPr>
        <p:spPr>
          <a:xfrm>
            <a:off x="895758" y="4764109"/>
            <a:ext cx="6132314" cy="470892"/>
          </a:xfrm>
          <a:prstGeom prst="rect">
            <a:avLst/>
          </a:prstGeom>
          <a:noFill/>
          <a:ln/>
        </p:spPr>
        <p:txBody>
          <a:bodyPr wrap="none" lIns="0" tIns="0" rIns="0" bIns="0" rtlCol="0" anchor="t"/>
          <a:lstStyle/>
          <a:p>
            <a:pPr marL="342900" indent="-342900" algn="l">
              <a:lnSpc>
                <a:spcPts val="37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痛みや不快感からの気分転換</a:t>
            </a:r>
            <a:endParaRPr lang="en-US" sz="2400" dirty="0"/>
          </a:p>
        </p:txBody>
      </p:sp>
      <p:sp>
        <p:nvSpPr>
          <p:cNvPr id="8" name="Text 6"/>
          <p:cNvSpPr/>
          <p:nvPr/>
        </p:nvSpPr>
        <p:spPr>
          <a:xfrm>
            <a:off x="7753638" y="2288561"/>
            <a:ext cx="3678317" cy="459700"/>
          </a:xfrm>
          <a:prstGeom prst="rect">
            <a:avLst/>
          </a:prstGeom>
          <a:noFill/>
          <a:ln/>
        </p:spPr>
        <p:txBody>
          <a:bodyPr wrap="none" lIns="0" tIns="0" rIns="0" bIns="0" rtlCol="0" anchor="t"/>
          <a:lstStyle/>
          <a:p>
            <a:pPr marL="0" indent="0" algn="l">
              <a:lnSpc>
                <a:spcPts val="3600"/>
              </a:lnSpc>
              <a:buNone/>
            </a:pPr>
            <a:r>
              <a:rPr lang="en-US" sz="3600" b="1" dirty="0">
                <a:solidFill>
                  <a:srgbClr val="FF0000"/>
                </a:solidFill>
                <a:latin typeface="Inter Medium" pitchFamily="34" charset="0"/>
                <a:ea typeface="Inter Medium" pitchFamily="34" charset="-122"/>
                <a:cs typeface="Inter Medium" pitchFamily="34" charset="-120"/>
              </a:rPr>
              <a:t>遊びを通した発達支援</a:t>
            </a:r>
            <a:endParaRPr lang="en-US" sz="3600" b="1" dirty="0">
              <a:solidFill>
                <a:srgbClr val="FF0000"/>
              </a:solidFill>
            </a:endParaRPr>
          </a:p>
        </p:txBody>
      </p:sp>
      <p:sp>
        <p:nvSpPr>
          <p:cNvPr id="9" name="Text 7"/>
          <p:cNvSpPr/>
          <p:nvPr/>
        </p:nvSpPr>
        <p:spPr>
          <a:xfrm>
            <a:off x="7753638" y="3042465"/>
            <a:ext cx="6132314" cy="470892"/>
          </a:xfrm>
          <a:prstGeom prst="rect">
            <a:avLst/>
          </a:prstGeom>
          <a:noFill/>
          <a:ln/>
        </p:spPr>
        <p:txBody>
          <a:bodyPr wrap="none" lIns="0" tIns="0" rIns="0" bIns="0" rtlCol="0" anchor="t"/>
          <a:lstStyle/>
          <a:p>
            <a:pPr marL="342900" indent="-342900" algn="l">
              <a:lnSpc>
                <a:spcPts val="37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認知・運動・社会性の発達促進</a:t>
            </a:r>
            <a:endParaRPr lang="en-US" sz="2400" dirty="0"/>
          </a:p>
        </p:txBody>
      </p:sp>
      <p:sp>
        <p:nvSpPr>
          <p:cNvPr id="10" name="Text 8"/>
          <p:cNvSpPr/>
          <p:nvPr/>
        </p:nvSpPr>
        <p:spPr>
          <a:xfrm>
            <a:off x="7753638" y="3616346"/>
            <a:ext cx="6132314" cy="470892"/>
          </a:xfrm>
          <a:prstGeom prst="rect">
            <a:avLst/>
          </a:prstGeom>
          <a:noFill/>
          <a:ln/>
        </p:spPr>
        <p:txBody>
          <a:bodyPr wrap="none" lIns="0" tIns="0" rIns="0" bIns="0" rtlCol="0" anchor="t"/>
          <a:lstStyle/>
          <a:p>
            <a:pPr marL="342900" indent="-342900" algn="l">
              <a:lnSpc>
                <a:spcPts val="37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入院中も継続的な発達を保障</a:t>
            </a:r>
            <a:endParaRPr lang="en-US" sz="2400" dirty="0"/>
          </a:p>
        </p:txBody>
      </p:sp>
      <p:sp>
        <p:nvSpPr>
          <p:cNvPr id="11" name="Text 9"/>
          <p:cNvSpPr/>
          <p:nvPr/>
        </p:nvSpPr>
        <p:spPr>
          <a:xfrm>
            <a:off x="7753638" y="4190228"/>
            <a:ext cx="6132314" cy="470892"/>
          </a:xfrm>
          <a:prstGeom prst="rect">
            <a:avLst/>
          </a:prstGeom>
          <a:noFill/>
          <a:ln/>
        </p:spPr>
        <p:txBody>
          <a:bodyPr wrap="none" lIns="0" tIns="0" rIns="0" bIns="0" rtlCol="0" anchor="t"/>
          <a:lstStyle/>
          <a:p>
            <a:pPr marL="342900" indent="-342900" algn="l">
              <a:lnSpc>
                <a:spcPts val="37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年齢に応じた発達課題の達成</a:t>
            </a:r>
            <a:endParaRPr lang="en-US" sz="2400" dirty="0"/>
          </a:p>
        </p:txBody>
      </p:sp>
      <p:sp>
        <p:nvSpPr>
          <p:cNvPr id="12" name="Text 10"/>
          <p:cNvSpPr/>
          <p:nvPr/>
        </p:nvSpPr>
        <p:spPr>
          <a:xfrm>
            <a:off x="7753638" y="4764109"/>
            <a:ext cx="6132314" cy="470892"/>
          </a:xfrm>
          <a:prstGeom prst="rect">
            <a:avLst/>
          </a:prstGeom>
          <a:noFill/>
          <a:ln/>
        </p:spPr>
        <p:txBody>
          <a:bodyPr wrap="none" lIns="0" tIns="0" rIns="0" bIns="0" rtlCol="0" anchor="t"/>
          <a:lstStyle/>
          <a:p>
            <a:pPr marL="342900" indent="-342900" algn="l">
              <a:lnSpc>
                <a:spcPts val="37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日常生活の感覚を維持</a:t>
            </a:r>
            <a:endParaRPr lang="en-US" sz="2400" dirty="0"/>
          </a:p>
        </p:txBody>
      </p:sp>
      <p:sp>
        <p:nvSpPr>
          <p:cNvPr id="13" name="Text 11"/>
          <p:cNvSpPr/>
          <p:nvPr/>
        </p:nvSpPr>
        <p:spPr>
          <a:xfrm>
            <a:off x="895758" y="5736807"/>
            <a:ext cx="12982575" cy="1412677"/>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遊びは子どもにとって生活そのものであり、発達を促す重要な活動です。入院中であっても、子どもの遊びを支援することは、小児看護の重要な役割の一つです。看護師は、子どもの状態や発達段階に合わせた遊びを提供し、子どもの成長を支えます。</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379537" y="439289"/>
            <a:ext cx="5846088" cy="562094"/>
          </a:xfrm>
          <a:prstGeom prst="rect">
            <a:avLst/>
          </a:prstGeom>
          <a:noFill/>
          <a:ln/>
        </p:spPr>
        <p:txBody>
          <a:bodyPr wrap="none" lIns="0" tIns="0" rIns="0" bIns="0" rtlCol="0" anchor="t"/>
          <a:lstStyle/>
          <a:p>
            <a:pPr marL="0" indent="0" algn="l">
              <a:lnSpc>
                <a:spcPts val="4400"/>
              </a:lnSpc>
              <a:buNone/>
            </a:pPr>
            <a:r>
              <a:rPr lang="en-US" sz="5400" dirty="0">
                <a:solidFill>
                  <a:srgbClr val="1B1B27"/>
                </a:solidFill>
                <a:latin typeface="Inter Medium" pitchFamily="34" charset="0"/>
                <a:ea typeface="Inter Medium" pitchFamily="34" charset="-122"/>
                <a:cs typeface="Inter Medium" pitchFamily="34" charset="-120"/>
              </a:rPr>
              <a:t>小児看護における多職種連携</a:t>
            </a:r>
            <a:endParaRPr lang="en-US" sz="5400" dirty="0"/>
          </a:p>
        </p:txBody>
      </p:sp>
      <p:sp>
        <p:nvSpPr>
          <p:cNvPr id="3" name="Text 1"/>
          <p:cNvSpPr/>
          <p:nvPr/>
        </p:nvSpPr>
        <p:spPr>
          <a:xfrm>
            <a:off x="379537" y="1225799"/>
            <a:ext cx="13623131" cy="575548"/>
          </a:xfrm>
          <a:prstGeom prst="rect">
            <a:avLst/>
          </a:prstGeom>
          <a:noFill/>
          <a:ln/>
        </p:spPr>
        <p:txBody>
          <a:bodyPr wrap="square" lIns="0" tIns="0" rIns="0" bIns="0" rtlCol="0" anchor="t"/>
          <a:lstStyle/>
          <a:p>
            <a:pPr marL="0" indent="0" algn="l">
              <a:lnSpc>
                <a:spcPts val="2250"/>
              </a:lnSpc>
              <a:buNone/>
            </a:pPr>
            <a:r>
              <a:rPr lang="en-US" sz="2400" dirty="0">
                <a:solidFill>
                  <a:srgbClr val="030303"/>
                </a:solidFill>
                <a:latin typeface="IBM Plex Sans Medium" pitchFamily="34" charset="0"/>
                <a:ea typeface="IBM Plex Sans Medium" pitchFamily="34" charset="-122"/>
                <a:cs typeface="IBM Plex Sans Medium" pitchFamily="34" charset="-120"/>
              </a:rPr>
              <a:t>小児看護では、子どもとその家族を中心に、様々な専門職が密接に連携し、総合的なケアを提供します。看護師は各専門職の役割を理解し、協働することで、子どもと家族に専門的で包括的な支援が可能になります。</a:t>
            </a:r>
            <a:endParaRPr lang="en-US" sz="2400" dirty="0"/>
          </a:p>
        </p:txBody>
      </p:sp>
      <p:sp>
        <p:nvSpPr>
          <p:cNvPr id="4" name="Shape 2"/>
          <p:cNvSpPr/>
          <p:nvPr/>
        </p:nvSpPr>
        <p:spPr>
          <a:xfrm>
            <a:off x="379537" y="2283849"/>
            <a:ext cx="6767223" cy="1633172"/>
          </a:xfrm>
          <a:prstGeom prst="roundRect">
            <a:avLst>
              <a:gd name="adj" fmla="val 5516"/>
            </a:avLst>
          </a:prstGeom>
          <a:solidFill>
            <a:srgbClr val="FFFFFF">
              <a:alpha val="95000"/>
            </a:srgbClr>
          </a:solidFill>
          <a:ln w="22860">
            <a:solidFill>
              <a:srgbClr val="CCCCCC"/>
            </a:solidFill>
            <a:prstDash val="solid"/>
          </a:ln>
        </p:spPr>
        <p:txBody>
          <a:bodyPr/>
          <a:lstStyle/>
          <a:p>
            <a:endParaRPr lang="ja-JP" altLang="en-US" sz="2800"/>
          </a:p>
        </p:txBody>
      </p:sp>
      <p:sp>
        <p:nvSpPr>
          <p:cNvPr id="5" name="Text 3"/>
          <p:cNvSpPr/>
          <p:nvPr/>
        </p:nvSpPr>
        <p:spPr>
          <a:xfrm>
            <a:off x="582182" y="2486493"/>
            <a:ext cx="2274726" cy="318594"/>
          </a:xfrm>
          <a:prstGeom prst="rect">
            <a:avLst/>
          </a:prstGeom>
          <a:noFill/>
          <a:ln/>
        </p:spPr>
        <p:txBody>
          <a:bodyPr wrap="none" lIns="0" tIns="0" rIns="0" bIns="0" rtlCol="0" anchor="t"/>
          <a:lstStyle/>
          <a:p>
            <a:pPr marL="0" indent="0" algn="l">
              <a:lnSpc>
                <a:spcPts val="2200"/>
              </a:lnSpc>
              <a:buNone/>
            </a:pPr>
            <a:r>
              <a:rPr lang="en-US" sz="2800" b="1" dirty="0">
                <a:solidFill>
                  <a:srgbClr val="FF0000"/>
                </a:solidFill>
                <a:latin typeface="Inter Medium" pitchFamily="34" charset="0"/>
                <a:ea typeface="Inter Medium" pitchFamily="34" charset="-122"/>
                <a:cs typeface="Inter Medium" pitchFamily="34" charset="-120"/>
              </a:rPr>
              <a:t>医師</a:t>
            </a:r>
            <a:endParaRPr lang="en-US" sz="2800" b="1" dirty="0">
              <a:solidFill>
                <a:srgbClr val="FF0000"/>
              </a:solidFill>
            </a:endParaRPr>
          </a:p>
        </p:txBody>
      </p:sp>
      <p:sp>
        <p:nvSpPr>
          <p:cNvPr id="6" name="Text 4"/>
          <p:cNvSpPr/>
          <p:nvPr/>
        </p:nvSpPr>
        <p:spPr>
          <a:xfrm>
            <a:off x="582182" y="2875469"/>
            <a:ext cx="6389396" cy="652299"/>
          </a:xfrm>
          <a:prstGeom prst="rect">
            <a:avLst/>
          </a:prstGeom>
          <a:noFill/>
          <a:ln/>
        </p:spPr>
        <p:txBody>
          <a:bodyPr wrap="square" lIns="0" tIns="0" rIns="0" bIns="0" rtlCol="0" anchor="t"/>
          <a:lstStyle/>
          <a:p>
            <a:pPr marL="0" indent="0" algn="l">
              <a:lnSpc>
                <a:spcPts val="2250"/>
              </a:lnSpc>
              <a:buNone/>
            </a:pPr>
            <a:r>
              <a:rPr lang="en-US" sz="2000" dirty="0">
                <a:solidFill>
                  <a:srgbClr val="030303"/>
                </a:solidFill>
                <a:latin typeface="IBM Plex Sans Medium" pitchFamily="34" charset="0"/>
                <a:ea typeface="IBM Plex Sans Medium" pitchFamily="34" charset="-122"/>
                <a:cs typeface="IBM Plex Sans Medium" pitchFamily="34" charset="-120"/>
              </a:rPr>
              <a:t>診断、治療計画、医療的処置の中心を担います。看護師は医師の指示のもとケアを実施し、状態変化を共有します。</a:t>
            </a:r>
            <a:endParaRPr lang="en-US" sz="2000" dirty="0"/>
          </a:p>
        </p:txBody>
      </p:sp>
      <p:sp>
        <p:nvSpPr>
          <p:cNvPr id="7" name="Shape 5"/>
          <p:cNvSpPr/>
          <p:nvPr/>
        </p:nvSpPr>
        <p:spPr>
          <a:xfrm>
            <a:off x="7280995" y="2283849"/>
            <a:ext cx="6767223" cy="1633172"/>
          </a:xfrm>
          <a:prstGeom prst="roundRect">
            <a:avLst>
              <a:gd name="adj" fmla="val 5516"/>
            </a:avLst>
          </a:prstGeom>
          <a:solidFill>
            <a:srgbClr val="FFFFFF">
              <a:alpha val="95000"/>
            </a:srgbClr>
          </a:solidFill>
          <a:ln w="22860">
            <a:solidFill>
              <a:srgbClr val="CCCCCC"/>
            </a:solidFill>
            <a:prstDash val="solid"/>
          </a:ln>
        </p:spPr>
        <p:txBody>
          <a:bodyPr/>
          <a:lstStyle/>
          <a:p>
            <a:endParaRPr lang="ja-JP" altLang="en-US" sz="2800"/>
          </a:p>
        </p:txBody>
      </p:sp>
      <p:sp>
        <p:nvSpPr>
          <p:cNvPr id="8" name="Text 6"/>
          <p:cNvSpPr/>
          <p:nvPr/>
        </p:nvSpPr>
        <p:spPr>
          <a:xfrm>
            <a:off x="7483640" y="2486493"/>
            <a:ext cx="2274726" cy="318594"/>
          </a:xfrm>
          <a:prstGeom prst="rect">
            <a:avLst/>
          </a:prstGeom>
          <a:noFill/>
          <a:ln/>
        </p:spPr>
        <p:txBody>
          <a:bodyPr wrap="none" lIns="0" tIns="0" rIns="0" bIns="0" rtlCol="0" anchor="t"/>
          <a:lstStyle/>
          <a:p>
            <a:pPr marL="0" indent="0" algn="l">
              <a:lnSpc>
                <a:spcPts val="2200"/>
              </a:lnSpc>
              <a:buNone/>
            </a:pPr>
            <a:r>
              <a:rPr lang="en-US" sz="2800" b="1" dirty="0">
                <a:solidFill>
                  <a:srgbClr val="FF0000"/>
                </a:solidFill>
                <a:latin typeface="Inter Medium" pitchFamily="34" charset="0"/>
                <a:ea typeface="Inter Medium" pitchFamily="34" charset="-122"/>
                <a:cs typeface="Inter Medium" pitchFamily="34" charset="-120"/>
              </a:rPr>
              <a:t>薬剤師</a:t>
            </a:r>
            <a:endParaRPr lang="en-US" sz="2800" b="1" dirty="0">
              <a:solidFill>
                <a:srgbClr val="FF0000"/>
              </a:solidFill>
            </a:endParaRPr>
          </a:p>
        </p:txBody>
      </p:sp>
      <p:sp>
        <p:nvSpPr>
          <p:cNvPr id="9" name="Text 7"/>
          <p:cNvSpPr/>
          <p:nvPr/>
        </p:nvSpPr>
        <p:spPr>
          <a:xfrm>
            <a:off x="7483640" y="2875469"/>
            <a:ext cx="6389396" cy="652299"/>
          </a:xfrm>
          <a:prstGeom prst="rect">
            <a:avLst/>
          </a:prstGeom>
          <a:noFill/>
          <a:ln/>
        </p:spPr>
        <p:txBody>
          <a:bodyPr wrap="square" lIns="0" tIns="0" rIns="0" bIns="0" rtlCol="0" anchor="t"/>
          <a:lstStyle/>
          <a:p>
            <a:pPr marL="0" indent="0" algn="l">
              <a:lnSpc>
                <a:spcPts val="2250"/>
              </a:lnSpc>
              <a:buNone/>
            </a:pPr>
            <a:r>
              <a:rPr lang="en-US" sz="2000" dirty="0">
                <a:solidFill>
                  <a:srgbClr val="030303"/>
                </a:solidFill>
                <a:latin typeface="IBM Plex Sans Medium" pitchFamily="34" charset="0"/>
                <a:ea typeface="IBM Plex Sans Medium" pitchFamily="34" charset="-122"/>
                <a:cs typeface="IBM Plex Sans Medium" pitchFamily="34" charset="-120"/>
              </a:rPr>
              <a:t>薬の種類、効果、副作用を管理し、安全な使用を説明します。適切な服用方法や誤飲防止策で看護師と連携します。</a:t>
            </a:r>
            <a:endParaRPr lang="en-US" sz="2000" dirty="0"/>
          </a:p>
        </p:txBody>
      </p:sp>
      <p:sp>
        <p:nvSpPr>
          <p:cNvPr id="10" name="Shape 8"/>
          <p:cNvSpPr/>
          <p:nvPr/>
        </p:nvSpPr>
        <p:spPr>
          <a:xfrm>
            <a:off x="379537" y="4042639"/>
            <a:ext cx="6767223" cy="1633172"/>
          </a:xfrm>
          <a:prstGeom prst="roundRect">
            <a:avLst>
              <a:gd name="adj" fmla="val 5516"/>
            </a:avLst>
          </a:prstGeom>
          <a:solidFill>
            <a:srgbClr val="FFFFFF">
              <a:alpha val="95000"/>
            </a:srgbClr>
          </a:solidFill>
          <a:ln w="22860">
            <a:solidFill>
              <a:srgbClr val="CCCCCC"/>
            </a:solidFill>
            <a:prstDash val="solid"/>
          </a:ln>
        </p:spPr>
        <p:txBody>
          <a:bodyPr/>
          <a:lstStyle/>
          <a:p>
            <a:endParaRPr lang="ja-JP" altLang="en-US" sz="2800"/>
          </a:p>
        </p:txBody>
      </p:sp>
      <p:sp>
        <p:nvSpPr>
          <p:cNvPr id="11" name="Text 9"/>
          <p:cNvSpPr/>
          <p:nvPr/>
        </p:nvSpPr>
        <p:spPr>
          <a:xfrm>
            <a:off x="582182" y="4245283"/>
            <a:ext cx="2501392" cy="318594"/>
          </a:xfrm>
          <a:prstGeom prst="rect">
            <a:avLst/>
          </a:prstGeom>
          <a:noFill/>
          <a:ln/>
        </p:spPr>
        <p:txBody>
          <a:bodyPr wrap="none" lIns="0" tIns="0" rIns="0" bIns="0" rtlCol="0" anchor="t"/>
          <a:lstStyle/>
          <a:p>
            <a:pPr marL="0" indent="0" algn="l">
              <a:lnSpc>
                <a:spcPts val="2200"/>
              </a:lnSpc>
              <a:buNone/>
            </a:pPr>
            <a:r>
              <a:rPr lang="en-US" sz="2800" b="1" dirty="0">
                <a:solidFill>
                  <a:srgbClr val="FF0000"/>
                </a:solidFill>
                <a:latin typeface="Inter Medium" pitchFamily="34" charset="0"/>
                <a:ea typeface="Inter Medium" pitchFamily="34" charset="-122"/>
                <a:cs typeface="Inter Medium" pitchFamily="34" charset="-120"/>
              </a:rPr>
              <a:t>理学療法士・作業療法士</a:t>
            </a:r>
            <a:endParaRPr lang="en-US" sz="2800" b="1" dirty="0">
              <a:solidFill>
                <a:srgbClr val="FF0000"/>
              </a:solidFill>
            </a:endParaRPr>
          </a:p>
        </p:txBody>
      </p:sp>
      <p:sp>
        <p:nvSpPr>
          <p:cNvPr id="12" name="Text 10"/>
          <p:cNvSpPr/>
          <p:nvPr/>
        </p:nvSpPr>
        <p:spPr>
          <a:xfrm>
            <a:off x="582182" y="4634260"/>
            <a:ext cx="6389396" cy="652299"/>
          </a:xfrm>
          <a:prstGeom prst="rect">
            <a:avLst/>
          </a:prstGeom>
          <a:noFill/>
          <a:ln/>
        </p:spPr>
        <p:txBody>
          <a:bodyPr wrap="square" lIns="0" tIns="0" rIns="0" bIns="0" rtlCol="0" anchor="t"/>
          <a:lstStyle/>
          <a:p>
            <a:pPr marL="0" indent="0" algn="l">
              <a:lnSpc>
                <a:spcPts val="2250"/>
              </a:lnSpc>
              <a:buNone/>
            </a:pPr>
            <a:r>
              <a:rPr lang="en-US" sz="2000" dirty="0">
                <a:solidFill>
                  <a:srgbClr val="030303"/>
                </a:solidFill>
                <a:latin typeface="IBM Plex Sans Medium" pitchFamily="34" charset="0"/>
                <a:ea typeface="IBM Plex Sans Medium" pitchFamily="34" charset="-122"/>
                <a:cs typeface="IBM Plex Sans Medium" pitchFamily="34" charset="-120"/>
              </a:rPr>
              <a:t>理学療法士は身体機能・運動発達を、作業療法士は日常生活動作や遊びを通した発達を支援します。看護師は日々のリハビリ継続をサポートします。</a:t>
            </a:r>
            <a:endParaRPr lang="en-US" sz="2000" dirty="0"/>
          </a:p>
        </p:txBody>
      </p:sp>
      <p:sp>
        <p:nvSpPr>
          <p:cNvPr id="13" name="Shape 11"/>
          <p:cNvSpPr/>
          <p:nvPr/>
        </p:nvSpPr>
        <p:spPr>
          <a:xfrm>
            <a:off x="7280995" y="4042639"/>
            <a:ext cx="6767223" cy="1633172"/>
          </a:xfrm>
          <a:prstGeom prst="roundRect">
            <a:avLst>
              <a:gd name="adj" fmla="val 5516"/>
            </a:avLst>
          </a:prstGeom>
          <a:solidFill>
            <a:srgbClr val="FFFFFF">
              <a:alpha val="95000"/>
            </a:srgbClr>
          </a:solidFill>
          <a:ln w="22860">
            <a:solidFill>
              <a:srgbClr val="CCCCCC"/>
            </a:solidFill>
            <a:prstDash val="solid"/>
          </a:ln>
        </p:spPr>
        <p:txBody>
          <a:bodyPr/>
          <a:lstStyle/>
          <a:p>
            <a:endParaRPr lang="ja-JP" altLang="en-US" sz="2800"/>
          </a:p>
        </p:txBody>
      </p:sp>
      <p:sp>
        <p:nvSpPr>
          <p:cNvPr id="14" name="Text 12"/>
          <p:cNvSpPr/>
          <p:nvPr/>
        </p:nvSpPr>
        <p:spPr>
          <a:xfrm>
            <a:off x="7483640" y="4245283"/>
            <a:ext cx="2496816" cy="318594"/>
          </a:xfrm>
          <a:prstGeom prst="rect">
            <a:avLst/>
          </a:prstGeom>
          <a:noFill/>
          <a:ln/>
        </p:spPr>
        <p:txBody>
          <a:bodyPr wrap="none" lIns="0" tIns="0" rIns="0" bIns="0" rtlCol="0" anchor="t"/>
          <a:lstStyle/>
          <a:p>
            <a:pPr marL="0" indent="0" algn="l">
              <a:lnSpc>
                <a:spcPts val="2200"/>
              </a:lnSpc>
              <a:buNone/>
            </a:pPr>
            <a:r>
              <a:rPr lang="en-US" sz="2800" b="1" dirty="0">
                <a:solidFill>
                  <a:srgbClr val="FF0000"/>
                </a:solidFill>
                <a:latin typeface="Inter Medium" pitchFamily="34" charset="0"/>
                <a:ea typeface="Inter Medium" pitchFamily="34" charset="-122"/>
                <a:cs typeface="Inter Medium" pitchFamily="34" charset="-120"/>
              </a:rPr>
              <a:t>医療ソーシャルワーカー</a:t>
            </a:r>
            <a:endParaRPr lang="en-US" sz="2800" b="1" dirty="0">
              <a:solidFill>
                <a:srgbClr val="FF0000"/>
              </a:solidFill>
            </a:endParaRPr>
          </a:p>
        </p:txBody>
      </p:sp>
      <p:sp>
        <p:nvSpPr>
          <p:cNvPr id="15" name="Text 13"/>
          <p:cNvSpPr/>
          <p:nvPr/>
        </p:nvSpPr>
        <p:spPr>
          <a:xfrm>
            <a:off x="7483640" y="4634260"/>
            <a:ext cx="6389396" cy="652299"/>
          </a:xfrm>
          <a:prstGeom prst="rect">
            <a:avLst/>
          </a:prstGeom>
          <a:noFill/>
          <a:ln/>
        </p:spPr>
        <p:txBody>
          <a:bodyPr wrap="square" lIns="0" tIns="0" rIns="0" bIns="0" rtlCol="0" anchor="t"/>
          <a:lstStyle/>
          <a:p>
            <a:pPr marL="0" indent="0" algn="l">
              <a:lnSpc>
                <a:spcPts val="2250"/>
              </a:lnSpc>
              <a:buNone/>
            </a:pPr>
            <a:r>
              <a:rPr lang="en-US" sz="2000" dirty="0">
                <a:solidFill>
                  <a:srgbClr val="030303"/>
                </a:solidFill>
                <a:latin typeface="IBM Plex Sans Medium" pitchFamily="34" charset="0"/>
                <a:ea typeface="IBM Plex Sans Medium" pitchFamily="34" charset="-122"/>
                <a:cs typeface="IBM Plex Sans Medium" pitchFamily="34" charset="-120"/>
              </a:rPr>
              <a:t>病気や療養に伴う心理的・社会的問題に対し、経済的支援、退院後の生活調整、社会福祉制度の活用などを看護師と連携して提供します。</a:t>
            </a:r>
            <a:endParaRPr lang="en-US" sz="2000" dirty="0"/>
          </a:p>
        </p:txBody>
      </p:sp>
      <p:sp>
        <p:nvSpPr>
          <p:cNvPr id="16" name="Shape 14"/>
          <p:cNvSpPr/>
          <p:nvPr/>
        </p:nvSpPr>
        <p:spPr>
          <a:xfrm>
            <a:off x="379537" y="5866796"/>
            <a:ext cx="13700828" cy="1327175"/>
          </a:xfrm>
          <a:prstGeom prst="roundRect">
            <a:avLst>
              <a:gd name="adj" fmla="val 6983"/>
            </a:avLst>
          </a:prstGeom>
          <a:solidFill>
            <a:srgbClr val="FFFFFF">
              <a:alpha val="95000"/>
            </a:srgbClr>
          </a:solidFill>
          <a:ln w="22860">
            <a:solidFill>
              <a:srgbClr val="CCCCCC"/>
            </a:solidFill>
            <a:prstDash val="solid"/>
          </a:ln>
        </p:spPr>
        <p:txBody>
          <a:bodyPr/>
          <a:lstStyle/>
          <a:p>
            <a:endParaRPr lang="ja-JP" altLang="en-US" sz="2800"/>
          </a:p>
        </p:txBody>
      </p:sp>
      <p:sp>
        <p:nvSpPr>
          <p:cNvPr id="17" name="Text 15"/>
          <p:cNvSpPr/>
          <p:nvPr/>
        </p:nvSpPr>
        <p:spPr>
          <a:xfrm>
            <a:off x="582181" y="6069442"/>
            <a:ext cx="3160794" cy="318594"/>
          </a:xfrm>
          <a:prstGeom prst="rect">
            <a:avLst/>
          </a:prstGeom>
          <a:noFill/>
          <a:ln/>
        </p:spPr>
        <p:txBody>
          <a:bodyPr wrap="none" lIns="0" tIns="0" rIns="0" bIns="0" rtlCol="0" anchor="t"/>
          <a:lstStyle/>
          <a:p>
            <a:pPr marL="0" indent="0" algn="l">
              <a:lnSpc>
                <a:spcPts val="2200"/>
              </a:lnSpc>
              <a:buNone/>
            </a:pPr>
            <a:r>
              <a:rPr lang="en-US" sz="2800" b="1" dirty="0">
                <a:solidFill>
                  <a:srgbClr val="FF0000"/>
                </a:solidFill>
                <a:latin typeface="Inter Medium" pitchFamily="34" charset="0"/>
                <a:ea typeface="Inter Medium" pitchFamily="34" charset="-122"/>
                <a:cs typeface="Inter Medium" pitchFamily="34" charset="-120"/>
              </a:rPr>
              <a:t>プレイスペシャリスト・保育士</a:t>
            </a:r>
            <a:endParaRPr lang="en-US" sz="2800" b="1" dirty="0">
              <a:solidFill>
                <a:srgbClr val="FF0000"/>
              </a:solidFill>
            </a:endParaRPr>
          </a:p>
        </p:txBody>
      </p:sp>
      <p:sp>
        <p:nvSpPr>
          <p:cNvPr id="18" name="Text 16"/>
          <p:cNvSpPr/>
          <p:nvPr/>
        </p:nvSpPr>
        <p:spPr>
          <a:xfrm>
            <a:off x="582181" y="6458419"/>
            <a:ext cx="13370628" cy="326150"/>
          </a:xfrm>
          <a:prstGeom prst="rect">
            <a:avLst/>
          </a:prstGeom>
          <a:noFill/>
          <a:ln/>
        </p:spPr>
        <p:txBody>
          <a:bodyPr wrap="none" lIns="0" tIns="0" rIns="0" bIns="0" rtlCol="0" anchor="t"/>
          <a:lstStyle/>
          <a:p>
            <a:pPr marL="0" indent="0" algn="l">
              <a:lnSpc>
                <a:spcPts val="22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遊びを通して子どもの発達を促し、入院中のストレス軽減を図ります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2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看護師は遊びの時間を確保し、プレパレーションにも協働します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9" name="Text 17"/>
          <p:cNvSpPr/>
          <p:nvPr/>
        </p:nvSpPr>
        <p:spPr>
          <a:xfrm>
            <a:off x="469429" y="7305443"/>
            <a:ext cx="13623131" cy="575548"/>
          </a:xfrm>
          <a:prstGeom prst="rect">
            <a:avLst/>
          </a:prstGeom>
          <a:noFill/>
          <a:ln/>
        </p:spPr>
        <p:txBody>
          <a:bodyPr wrap="square" lIns="0" tIns="0" rIns="0" bIns="0" rtlCol="0" anchor="t"/>
          <a:lstStyle/>
          <a:p>
            <a:pPr marL="0" indent="0" algn="l">
              <a:lnSpc>
                <a:spcPts val="2250"/>
              </a:lnSpc>
              <a:buNone/>
            </a:pPr>
            <a:r>
              <a:rPr lang="en-US" sz="2400" dirty="0">
                <a:solidFill>
                  <a:srgbClr val="030303"/>
                </a:solidFill>
                <a:latin typeface="IBM Plex Sans Medium" pitchFamily="34" charset="0"/>
                <a:ea typeface="IBM Plex Sans Medium" pitchFamily="34" charset="-122"/>
                <a:cs typeface="IBM Plex Sans Medium" pitchFamily="34" charset="-120"/>
              </a:rPr>
              <a:t>これらの専門職がそれぞれの専門性を発揮し、情報共有と協働を行うことで、子どもと家族は継続的かつ質の高いケアを受けることができます。看護師は、その連携の中核として調整役も担います。</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82717" y="888682"/>
            <a:ext cx="6988612" cy="873562"/>
          </a:xfrm>
          <a:prstGeom prst="rect">
            <a:avLst/>
          </a:prstGeom>
          <a:noFill/>
          <a:ln/>
        </p:spPr>
        <p:txBody>
          <a:bodyPr wrap="none" lIns="0" tIns="0" rIns="0" bIns="0" rtlCol="0" anchor="t"/>
          <a:lstStyle/>
          <a:p>
            <a:pPr marL="0" indent="0" algn="l">
              <a:lnSpc>
                <a:spcPts val="6850"/>
              </a:lnSpc>
              <a:buNone/>
            </a:pPr>
            <a:r>
              <a:rPr lang="en-US" sz="5500" dirty="0">
                <a:solidFill>
                  <a:srgbClr val="1B1B27"/>
                </a:solidFill>
                <a:latin typeface="Inter Medium" pitchFamily="34" charset="0"/>
                <a:ea typeface="Inter Medium" pitchFamily="34" charset="-122"/>
                <a:cs typeface="Inter Medium" pitchFamily="34" charset="-120"/>
              </a:rPr>
              <a:t>小児看護の課題と展望</a:t>
            </a:r>
            <a:endParaRPr lang="en-US" sz="5500" dirty="0"/>
          </a:p>
        </p:txBody>
      </p:sp>
      <p:sp>
        <p:nvSpPr>
          <p:cNvPr id="3" name="Shape 1"/>
          <p:cNvSpPr/>
          <p:nvPr/>
        </p:nvSpPr>
        <p:spPr>
          <a:xfrm>
            <a:off x="782717" y="2321243"/>
            <a:ext cx="4168616" cy="3363516"/>
          </a:xfrm>
          <a:prstGeom prst="roundRect">
            <a:avLst>
              <a:gd name="adj" fmla="val 3491"/>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100257" y="2638782"/>
            <a:ext cx="3494246" cy="436721"/>
          </a:xfrm>
          <a:prstGeom prst="rect">
            <a:avLst/>
          </a:prstGeom>
          <a:noFill/>
          <a:ln/>
        </p:spPr>
        <p:txBody>
          <a:bodyPr wrap="none" lIns="0" tIns="0" rIns="0" bIns="0" rtlCol="0" anchor="t"/>
          <a:lstStyle/>
          <a:p>
            <a:pPr marL="0" indent="0" algn="l">
              <a:lnSpc>
                <a:spcPts val="3400"/>
              </a:lnSpc>
              <a:buNone/>
            </a:pPr>
            <a:r>
              <a:rPr lang="en-US" sz="2800" b="1" dirty="0">
                <a:solidFill>
                  <a:srgbClr val="FF0000"/>
                </a:solidFill>
                <a:latin typeface="Inter Medium" pitchFamily="34" charset="0"/>
                <a:ea typeface="Inter Medium" pitchFamily="34" charset="-122"/>
                <a:cs typeface="Inter Medium" pitchFamily="34" charset="-120"/>
              </a:rPr>
              <a:t>医療の高度化への対応</a:t>
            </a:r>
            <a:endParaRPr lang="en-US" sz="2800" b="1" dirty="0">
              <a:solidFill>
                <a:srgbClr val="FF0000"/>
              </a:solidFill>
            </a:endParaRPr>
          </a:p>
        </p:txBody>
      </p:sp>
      <p:sp>
        <p:nvSpPr>
          <p:cNvPr id="5" name="Text 3"/>
          <p:cNvSpPr/>
          <p:nvPr/>
        </p:nvSpPr>
        <p:spPr>
          <a:xfrm>
            <a:off x="1100257" y="3243143"/>
            <a:ext cx="3533537" cy="894398"/>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高度医療を受ける子どものケア</a:t>
            </a:r>
            <a:endParaRPr lang="en-US" sz="2400" dirty="0"/>
          </a:p>
        </p:txBody>
      </p:sp>
      <p:sp>
        <p:nvSpPr>
          <p:cNvPr id="6" name="Text 4"/>
          <p:cNvSpPr/>
          <p:nvPr/>
        </p:nvSpPr>
        <p:spPr>
          <a:xfrm>
            <a:off x="1100257" y="4305181"/>
            <a:ext cx="3533537" cy="447199"/>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医療的ケア児の増加</a:t>
            </a:r>
            <a:endParaRPr lang="en-US" sz="2400" dirty="0"/>
          </a:p>
        </p:txBody>
      </p:sp>
      <p:sp>
        <p:nvSpPr>
          <p:cNvPr id="7" name="Text 5"/>
          <p:cNvSpPr/>
          <p:nvPr/>
        </p:nvSpPr>
        <p:spPr>
          <a:xfrm>
            <a:off x="1100257" y="4920020"/>
            <a:ext cx="3533537" cy="447199"/>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専門的知識・技術の向上</a:t>
            </a:r>
            <a:endParaRPr lang="en-US" sz="2400" dirty="0"/>
          </a:p>
        </p:txBody>
      </p:sp>
      <p:sp>
        <p:nvSpPr>
          <p:cNvPr id="8" name="Shape 6"/>
          <p:cNvSpPr/>
          <p:nvPr/>
        </p:nvSpPr>
        <p:spPr>
          <a:xfrm>
            <a:off x="5230773" y="2321243"/>
            <a:ext cx="4168735" cy="3363516"/>
          </a:xfrm>
          <a:prstGeom prst="roundRect">
            <a:avLst>
              <a:gd name="adj" fmla="val 3491"/>
            </a:avLst>
          </a:prstGeom>
          <a:solidFill>
            <a:srgbClr val="FFFFFF">
              <a:alpha val="95000"/>
            </a:srgbClr>
          </a:solidFill>
          <a:ln w="38100">
            <a:solidFill>
              <a:srgbClr val="CCCCCC"/>
            </a:solidFill>
            <a:prstDash val="solid"/>
          </a:ln>
        </p:spPr>
        <p:txBody>
          <a:bodyPr/>
          <a:lstStyle/>
          <a:p>
            <a:endParaRPr lang="ja-JP" altLang="en-US" sz="2000"/>
          </a:p>
        </p:txBody>
      </p:sp>
      <p:sp>
        <p:nvSpPr>
          <p:cNvPr id="9" name="Text 7"/>
          <p:cNvSpPr/>
          <p:nvPr/>
        </p:nvSpPr>
        <p:spPr>
          <a:xfrm>
            <a:off x="5548313" y="2638782"/>
            <a:ext cx="3494246" cy="436721"/>
          </a:xfrm>
          <a:prstGeom prst="rect">
            <a:avLst/>
          </a:prstGeom>
          <a:noFill/>
          <a:ln/>
        </p:spPr>
        <p:txBody>
          <a:bodyPr wrap="none" lIns="0" tIns="0" rIns="0" bIns="0" rtlCol="0" anchor="t"/>
          <a:lstStyle/>
          <a:p>
            <a:pPr marL="0" indent="0" algn="l">
              <a:lnSpc>
                <a:spcPts val="3400"/>
              </a:lnSpc>
              <a:buNone/>
            </a:pPr>
            <a:r>
              <a:rPr lang="en-US" sz="2800" b="1" dirty="0">
                <a:solidFill>
                  <a:srgbClr val="FF0000"/>
                </a:solidFill>
                <a:latin typeface="Inter Medium" pitchFamily="34" charset="0"/>
                <a:ea typeface="Inter Medium" pitchFamily="34" charset="-122"/>
                <a:cs typeface="Inter Medium" pitchFamily="34" charset="-120"/>
              </a:rPr>
              <a:t>家族形態の多様化</a:t>
            </a:r>
            <a:endParaRPr lang="en-US" sz="2800" b="1" dirty="0">
              <a:solidFill>
                <a:srgbClr val="FF0000"/>
              </a:solidFill>
            </a:endParaRPr>
          </a:p>
        </p:txBody>
      </p:sp>
      <p:sp>
        <p:nvSpPr>
          <p:cNvPr id="10" name="Text 8"/>
          <p:cNvSpPr/>
          <p:nvPr/>
        </p:nvSpPr>
        <p:spPr>
          <a:xfrm>
            <a:off x="5548313" y="3243143"/>
            <a:ext cx="3533656" cy="447199"/>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様々な家族形態への対応</a:t>
            </a:r>
            <a:endParaRPr lang="en-US" sz="2400" dirty="0"/>
          </a:p>
        </p:txBody>
      </p:sp>
      <p:sp>
        <p:nvSpPr>
          <p:cNvPr id="11" name="Text 9"/>
          <p:cNvSpPr/>
          <p:nvPr/>
        </p:nvSpPr>
        <p:spPr>
          <a:xfrm>
            <a:off x="5548313" y="3857982"/>
            <a:ext cx="3533656" cy="447199"/>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家族支援の充実</a:t>
            </a:r>
            <a:endParaRPr lang="en-US" sz="2400" dirty="0"/>
          </a:p>
        </p:txBody>
      </p:sp>
      <p:sp>
        <p:nvSpPr>
          <p:cNvPr id="12" name="Text 10"/>
          <p:cNvSpPr/>
          <p:nvPr/>
        </p:nvSpPr>
        <p:spPr>
          <a:xfrm>
            <a:off x="5548313" y="4472821"/>
            <a:ext cx="3533656" cy="447199"/>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社会資源との連携強化</a:t>
            </a:r>
            <a:endParaRPr lang="en-US" sz="2400" dirty="0"/>
          </a:p>
        </p:txBody>
      </p:sp>
      <p:sp>
        <p:nvSpPr>
          <p:cNvPr id="13" name="Shape 11"/>
          <p:cNvSpPr/>
          <p:nvPr/>
        </p:nvSpPr>
        <p:spPr>
          <a:xfrm>
            <a:off x="9678948" y="2321243"/>
            <a:ext cx="4168616" cy="3363516"/>
          </a:xfrm>
          <a:prstGeom prst="roundRect">
            <a:avLst>
              <a:gd name="adj" fmla="val 3491"/>
            </a:avLst>
          </a:prstGeom>
          <a:solidFill>
            <a:srgbClr val="FFFFFF">
              <a:alpha val="95000"/>
            </a:srgbClr>
          </a:solidFill>
          <a:ln w="38100">
            <a:solidFill>
              <a:srgbClr val="CCCCCC"/>
            </a:solidFill>
            <a:prstDash val="solid"/>
          </a:ln>
        </p:spPr>
        <p:txBody>
          <a:bodyPr/>
          <a:lstStyle/>
          <a:p>
            <a:endParaRPr lang="ja-JP" altLang="en-US" sz="2000"/>
          </a:p>
        </p:txBody>
      </p:sp>
      <p:sp>
        <p:nvSpPr>
          <p:cNvPr id="14" name="Text 12"/>
          <p:cNvSpPr/>
          <p:nvPr/>
        </p:nvSpPr>
        <p:spPr>
          <a:xfrm>
            <a:off x="9996488" y="2638782"/>
            <a:ext cx="3494246" cy="436721"/>
          </a:xfrm>
          <a:prstGeom prst="rect">
            <a:avLst/>
          </a:prstGeom>
          <a:noFill/>
          <a:ln/>
        </p:spPr>
        <p:txBody>
          <a:bodyPr wrap="none" lIns="0" tIns="0" rIns="0" bIns="0" rtlCol="0" anchor="t"/>
          <a:lstStyle/>
          <a:p>
            <a:pPr marL="0" indent="0" algn="l">
              <a:lnSpc>
                <a:spcPts val="3400"/>
              </a:lnSpc>
              <a:buNone/>
            </a:pPr>
            <a:r>
              <a:rPr lang="en-US" sz="2800" b="1" dirty="0">
                <a:solidFill>
                  <a:srgbClr val="FF0000"/>
                </a:solidFill>
                <a:latin typeface="Inter Medium" pitchFamily="34" charset="0"/>
                <a:ea typeface="Inter Medium" pitchFamily="34" charset="-122"/>
                <a:cs typeface="Inter Medium" pitchFamily="34" charset="-120"/>
              </a:rPr>
              <a:t>地域包括ケアの推進</a:t>
            </a:r>
            <a:endParaRPr lang="en-US" sz="2800" b="1" dirty="0">
              <a:solidFill>
                <a:srgbClr val="FF0000"/>
              </a:solidFill>
            </a:endParaRPr>
          </a:p>
        </p:txBody>
      </p:sp>
      <p:sp>
        <p:nvSpPr>
          <p:cNvPr id="15" name="Text 13"/>
          <p:cNvSpPr/>
          <p:nvPr/>
        </p:nvSpPr>
        <p:spPr>
          <a:xfrm>
            <a:off x="9996488" y="3243143"/>
            <a:ext cx="3533537" cy="894398"/>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入院から在宅へのシームレスな移行</a:t>
            </a:r>
            <a:endParaRPr lang="en-US" sz="2400" dirty="0"/>
          </a:p>
        </p:txBody>
      </p:sp>
      <p:sp>
        <p:nvSpPr>
          <p:cNvPr id="16" name="Text 14"/>
          <p:cNvSpPr/>
          <p:nvPr/>
        </p:nvSpPr>
        <p:spPr>
          <a:xfrm>
            <a:off x="9996488" y="4305181"/>
            <a:ext cx="3533537" cy="447199"/>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地域での子育て支援</a:t>
            </a:r>
            <a:endParaRPr lang="en-US" sz="2400" dirty="0"/>
          </a:p>
        </p:txBody>
      </p:sp>
      <p:sp>
        <p:nvSpPr>
          <p:cNvPr id="17" name="Text 15"/>
          <p:cNvSpPr/>
          <p:nvPr/>
        </p:nvSpPr>
        <p:spPr>
          <a:xfrm>
            <a:off x="9996488" y="4920020"/>
            <a:ext cx="3533537" cy="447199"/>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予防的視点の強化</a:t>
            </a:r>
            <a:endParaRPr lang="en-US" sz="2400" dirty="0"/>
          </a:p>
        </p:txBody>
      </p:sp>
      <p:sp>
        <p:nvSpPr>
          <p:cNvPr id="18" name="Text 16"/>
          <p:cNvSpPr/>
          <p:nvPr/>
        </p:nvSpPr>
        <p:spPr>
          <a:xfrm>
            <a:off x="782717" y="5999202"/>
            <a:ext cx="13064966" cy="1341596"/>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小児看護は、医療の進歩や社会の変化に伴い、常に新たな課題に直面しています。これらの課題に対応するためには、看護師の専門性の向上と、多職種・多機関との連携が不可欠です。子どもと家族を中心に据えた看護の実践が、今後も求められています。</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28556" y="813673"/>
            <a:ext cx="7397948" cy="924758"/>
          </a:xfrm>
          <a:prstGeom prst="rect">
            <a:avLst/>
          </a:prstGeom>
          <a:noFill/>
          <a:ln/>
        </p:spPr>
        <p:txBody>
          <a:bodyPr wrap="none" lIns="0" tIns="0" rIns="0" bIns="0" rtlCol="0" anchor="t"/>
          <a:lstStyle/>
          <a:p>
            <a:pPr marL="0" indent="0" algn="l">
              <a:lnSpc>
                <a:spcPts val="7250"/>
              </a:lnSpc>
              <a:buNone/>
            </a:pPr>
            <a:r>
              <a:rPr lang="en-US" sz="5800" dirty="0">
                <a:solidFill>
                  <a:srgbClr val="1B1B27"/>
                </a:solidFill>
                <a:latin typeface="Inter Medium" pitchFamily="34" charset="0"/>
                <a:ea typeface="Inter Medium" pitchFamily="34" charset="-122"/>
                <a:cs typeface="Inter Medium" pitchFamily="34" charset="-120"/>
              </a:rPr>
              <a:t>小児看護とは何か</a:t>
            </a:r>
            <a:endParaRPr lang="en-US" sz="5800" dirty="0"/>
          </a:p>
        </p:txBody>
      </p:sp>
      <p:sp>
        <p:nvSpPr>
          <p:cNvPr id="3" name="Shape 1"/>
          <p:cNvSpPr/>
          <p:nvPr/>
        </p:nvSpPr>
        <p:spPr>
          <a:xfrm>
            <a:off x="828556" y="2330172"/>
            <a:ext cx="4127183" cy="3333155"/>
          </a:xfrm>
          <a:prstGeom prst="roundRect">
            <a:avLst>
              <a:gd name="adj" fmla="val 3729"/>
            </a:avLst>
          </a:prstGeom>
          <a:solidFill>
            <a:srgbClr val="E6E6E6"/>
          </a:solidFill>
          <a:ln w="15240">
            <a:solidFill>
              <a:srgbClr val="CCCCCC"/>
            </a:solidFill>
            <a:prstDash val="solid"/>
          </a:ln>
        </p:spPr>
        <p:txBody>
          <a:bodyPr/>
          <a:lstStyle/>
          <a:p>
            <a:endParaRPr lang="ja-JP" altLang="en-US" sz="2000"/>
          </a:p>
        </p:txBody>
      </p:sp>
      <p:sp>
        <p:nvSpPr>
          <p:cNvPr id="4" name="Text 2"/>
          <p:cNvSpPr/>
          <p:nvPr/>
        </p:nvSpPr>
        <p:spPr>
          <a:xfrm>
            <a:off x="1139666" y="2641282"/>
            <a:ext cx="3504962" cy="462320"/>
          </a:xfrm>
          <a:prstGeom prst="rect">
            <a:avLst/>
          </a:prstGeom>
          <a:noFill/>
          <a:ln/>
        </p:spPr>
        <p:txBody>
          <a:bodyPr wrap="none" lIns="0" tIns="0" rIns="0" bIns="0" rtlCol="0" anchor="t"/>
          <a:lstStyle/>
          <a:p>
            <a:pPr marL="0" indent="0" algn="l">
              <a:lnSpc>
                <a:spcPts val="3600"/>
              </a:lnSpc>
              <a:buNone/>
            </a:pPr>
            <a:r>
              <a:rPr lang="en-US" sz="3600" b="1" dirty="0">
                <a:solidFill>
                  <a:srgbClr val="FF0000"/>
                </a:solidFill>
                <a:latin typeface="Inter Medium" pitchFamily="34" charset="0"/>
                <a:ea typeface="Inter Medium" pitchFamily="34" charset="-122"/>
                <a:cs typeface="Inter Medium" pitchFamily="34" charset="-120"/>
              </a:rPr>
              <a:t>対象</a:t>
            </a:r>
            <a:endParaRPr lang="en-US" sz="3600" b="1" dirty="0">
              <a:solidFill>
                <a:srgbClr val="FF0000"/>
              </a:solidFill>
            </a:endParaRPr>
          </a:p>
        </p:txBody>
      </p:sp>
      <p:sp>
        <p:nvSpPr>
          <p:cNvPr id="5" name="Text 3"/>
          <p:cNvSpPr/>
          <p:nvPr/>
        </p:nvSpPr>
        <p:spPr>
          <a:xfrm>
            <a:off x="1139666" y="3281124"/>
            <a:ext cx="3504962" cy="1420178"/>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成長と発達の途中にある子ども（0歳から約15歳）とその家族</a:t>
            </a:r>
            <a:endParaRPr lang="en-US" sz="2400" dirty="0"/>
          </a:p>
        </p:txBody>
      </p:sp>
      <p:sp>
        <p:nvSpPr>
          <p:cNvPr id="6" name="Shape 4"/>
          <p:cNvSpPr/>
          <p:nvPr/>
        </p:nvSpPr>
        <p:spPr>
          <a:xfrm>
            <a:off x="5251609" y="2330172"/>
            <a:ext cx="4127183" cy="3333155"/>
          </a:xfrm>
          <a:prstGeom prst="roundRect">
            <a:avLst>
              <a:gd name="adj" fmla="val 3729"/>
            </a:avLst>
          </a:prstGeom>
          <a:solidFill>
            <a:srgbClr val="E6E6E6"/>
          </a:solidFill>
          <a:ln w="15240">
            <a:solidFill>
              <a:srgbClr val="CCCCCC"/>
            </a:solidFill>
            <a:prstDash val="solid"/>
          </a:ln>
        </p:spPr>
        <p:txBody>
          <a:bodyPr/>
          <a:lstStyle/>
          <a:p>
            <a:endParaRPr lang="ja-JP" altLang="en-US" sz="2000"/>
          </a:p>
        </p:txBody>
      </p:sp>
      <p:sp>
        <p:nvSpPr>
          <p:cNvPr id="7" name="Text 5"/>
          <p:cNvSpPr/>
          <p:nvPr/>
        </p:nvSpPr>
        <p:spPr>
          <a:xfrm>
            <a:off x="5562719" y="2641282"/>
            <a:ext cx="3504962" cy="462320"/>
          </a:xfrm>
          <a:prstGeom prst="rect">
            <a:avLst/>
          </a:prstGeom>
          <a:noFill/>
          <a:ln/>
        </p:spPr>
        <p:txBody>
          <a:bodyPr wrap="none" lIns="0" tIns="0" rIns="0" bIns="0" rtlCol="0" anchor="t"/>
          <a:lstStyle/>
          <a:p>
            <a:pPr marL="0" indent="0" algn="l">
              <a:lnSpc>
                <a:spcPts val="3600"/>
              </a:lnSpc>
              <a:buNone/>
            </a:pPr>
            <a:r>
              <a:rPr lang="en-US" sz="3600" b="1" dirty="0">
                <a:solidFill>
                  <a:srgbClr val="FF0000"/>
                </a:solidFill>
                <a:latin typeface="Inter Medium" pitchFamily="34" charset="0"/>
                <a:ea typeface="Inter Medium" pitchFamily="34" charset="-122"/>
                <a:cs typeface="Inter Medium" pitchFamily="34" charset="-120"/>
              </a:rPr>
              <a:t>目的</a:t>
            </a:r>
            <a:endParaRPr lang="en-US" sz="3600" b="1" dirty="0">
              <a:solidFill>
                <a:srgbClr val="FF0000"/>
              </a:solidFill>
            </a:endParaRPr>
          </a:p>
        </p:txBody>
      </p:sp>
      <p:sp>
        <p:nvSpPr>
          <p:cNvPr id="8" name="Text 6"/>
          <p:cNvSpPr/>
          <p:nvPr/>
        </p:nvSpPr>
        <p:spPr>
          <a:xfrm>
            <a:off x="5562719" y="3281124"/>
            <a:ext cx="3504962" cy="946785"/>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子どもの健康を守り育てること</a:t>
            </a:r>
            <a:endParaRPr lang="en-US" sz="2400" dirty="0"/>
          </a:p>
        </p:txBody>
      </p:sp>
      <p:sp>
        <p:nvSpPr>
          <p:cNvPr id="9" name="Text 7"/>
          <p:cNvSpPr/>
          <p:nvPr/>
        </p:nvSpPr>
        <p:spPr>
          <a:xfrm>
            <a:off x="5562719" y="4405432"/>
            <a:ext cx="3504962" cy="946785"/>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病気や障害を予防し、治療や回復を支えること</a:t>
            </a:r>
            <a:endParaRPr lang="en-US" sz="2400" dirty="0"/>
          </a:p>
        </p:txBody>
      </p:sp>
      <p:sp>
        <p:nvSpPr>
          <p:cNvPr id="10" name="Shape 8"/>
          <p:cNvSpPr/>
          <p:nvPr/>
        </p:nvSpPr>
        <p:spPr>
          <a:xfrm>
            <a:off x="9674662" y="2330172"/>
            <a:ext cx="4127183" cy="3333155"/>
          </a:xfrm>
          <a:prstGeom prst="roundRect">
            <a:avLst>
              <a:gd name="adj" fmla="val 3729"/>
            </a:avLst>
          </a:prstGeom>
          <a:solidFill>
            <a:srgbClr val="E6E6E6"/>
          </a:solidFill>
          <a:ln w="15240">
            <a:solidFill>
              <a:srgbClr val="CCCCCC"/>
            </a:solidFill>
            <a:prstDash val="solid"/>
          </a:ln>
        </p:spPr>
        <p:txBody>
          <a:bodyPr/>
          <a:lstStyle/>
          <a:p>
            <a:endParaRPr lang="ja-JP" altLang="en-US" sz="2000"/>
          </a:p>
        </p:txBody>
      </p:sp>
      <p:sp>
        <p:nvSpPr>
          <p:cNvPr id="11" name="Text 9"/>
          <p:cNvSpPr/>
          <p:nvPr/>
        </p:nvSpPr>
        <p:spPr>
          <a:xfrm>
            <a:off x="9985772" y="2641282"/>
            <a:ext cx="3504962" cy="462320"/>
          </a:xfrm>
          <a:prstGeom prst="rect">
            <a:avLst/>
          </a:prstGeom>
          <a:noFill/>
          <a:ln/>
        </p:spPr>
        <p:txBody>
          <a:bodyPr wrap="none" lIns="0" tIns="0" rIns="0" bIns="0" rtlCol="0" anchor="t"/>
          <a:lstStyle/>
          <a:p>
            <a:pPr marL="0" indent="0" algn="l">
              <a:lnSpc>
                <a:spcPts val="3600"/>
              </a:lnSpc>
              <a:buNone/>
            </a:pPr>
            <a:r>
              <a:rPr lang="en-US" sz="3600" b="1" dirty="0">
                <a:solidFill>
                  <a:srgbClr val="FF0000"/>
                </a:solidFill>
                <a:latin typeface="Inter Medium" pitchFamily="34" charset="0"/>
                <a:ea typeface="Inter Medium" pitchFamily="34" charset="-122"/>
                <a:cs typeface="Inter Medium" pitchFamily="34" charset="-120"/>
              </a:rPr>
              <a:t>特徴</a:t>
            </a:r>
            <a:endParaRPr lang="en-US" sz="3600" b="1" dirty="0">
              <a:solidFill>
                <a:srgbClr val="FF0000"/>
              </a:solidFill>
            </a:endParaRPr>
          </a:p>
        </p:txBody>
      </p:sp>
      <p:sp>
        <p:nvSpPr>
          <p:cNvPr id="12" name="Text 10"/>
          <p:cNvSpPr/>
          <p:nvPr/>
        </p:nvSpPr>
        <p:spPr>
          <a:xfrm>
            <a:off x="9985772" y="3281124"/>
            <a:ext cx="3504962" cy="946785"/>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発達段階ごとに特徴やニーズが大きく異なる</a:t>
            </a:r>
            <a:endParaRPr lang="en-US" sz="2400" dirty="0"/>
          </a:p>
        </p:txBody>
      </p:sp>
      <p:sp>
        <p:nvSpPr>
          <p:cNvPr id="13" name="Text 11"/>
          <p:cNvSpPr/>
          <p:nvPr/>
        </p:nvSpPr>
        <p:spPr>
          <a:xfrm>
            <a:off x="9985772" y="4405432"/>
            <a:ext cx="3504962" cy="946785"/>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年齢や発達を踏まえた関わり方が必要</a:t>
            </a:r>
            <a:endParaRPr lang="en-US" sz="2400" dirty="0"/>
          </a:p>
        </p:txBody>
      </p:sp>
      <p:sp>
        <p:nvSpPr>
          <p:cNvPr id="14" name="Text 12"/>
          <p:cNvSpPr/>
          <p:nvPr/>
        </p:nvSpPr>
        <p:spPr>
          <a:xfrm>
            <a:off x="828556" y="5996226"/>
            <a:ext cx="12973288" cy="1420178"/>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小児看護は単に病気の治療を行うだけでなく、子どもが将来にわたって健やかに成長できるように支える役割も担っています。病気を抱えていても、その子らしい生活が送れるように支援する視点が大切です。</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18542" y="874752"/>
            <a:ext cx="8981242" cy="802005"/>
          </a:xfrm>
          <a:prstGeom prst="rect">
            <a:avLst/>
          </a:prstGeom>
          <a:noFill/>
          <a:ln/>
        </p:spPr>
        <p:txBody>
          <a:bodyPr wrap="none" lIns="0" tIns="0" rIns="0" bIns="0" rtlCol="0" anchor="t"/>
          <a:lstStyle/>
          <a:p>
            <a:pPr marL="0" indent="0" algn="l">
              <a:lnSpc>
                <a:spcPts val="6300"/>
              </a:lnSpc>
              <a:buNone/>
            </a:pPr>
            <a:r>
              <a:rPr lang="en-US" sz="5050" dirty="0">
                <a:solidFill>
                  <a:srgbClr val="1B1B27"/>
                </a:solidFill>
                <a:latin typeface="Inter Medium" pitchFamily="34" charset="0"/>
                <a:ea typeface="Inter Medium" pitchFamily="34" charset="-122"/>
                <a:cs typeface="Inter Medium" pitchFamily="34" charset="-120"/>
              </a:rPr>
              <a:t>まとめ：小児看護の理念と対象</a:t>
            </a:r>
            <a:endParaRPr lang="en-US" sz="5050" dirty="0"/>
          </a:p>
        </p:txBody>
      </p:sp>
      <p:sp>
        <p:nvSpPr>
          <p:cNvPr id="3" name="Shape 1"/>
          <p:cNvSpPr/>
          <p:nvPr/>
        </p:nvSpPr>
        <p:spPr>
          <a:xfrm>
            <a:off x="718542" y="2190036"/>
            <a:ext cx="4226719" cy="3644146"/>
          </a:xfrm>
          <a:prstGeom prst="roundRect">
            <a:avLst>
              <a:gd name="adj" fmla="val 2958"/>
            </a:avLst>
          </a:prstGeom>
          <a:solidFill>
            <a:srgbClr val="FFFFFF">
              <a:alpha val="95000"/>
            </a:srgbClr>
          </a:solidFill>
          <a:ln w="30480">
            <a:solidFill>
              <a:srgbClr val="CCCCCC"/>
            </a:solidFill>
            <a:prstDash val="solid"/>
          </a:ln>
        </p:spPr>
        <p:txBody>
          <a:bodyPr/>
          <a:lstStyle/>
          <a:p>
            <a:endParaRPr lang="ja-JP" altLang="en-US" sz="2000"/>
          </a:p>
        </p:txBody>
      </p:sp>
      <p:sp>
        <p:nvSpPr>
          <p:cNvPr id="4" name="Text 2"/>
          <p:cNvSpPr/>
          <p:nvPr/>
        </p:nvSpPr>
        <p:spPr>
          <a:xfrm>
            <a:off x="1005602" y="2477095"/>
            <a:ext cx="3208258" cy="401003"/>
          </a:xfrm>
          <a:prstGeom prst="rect">
            <a:avLst/>
          </a:prstGeom>
          <a:noFill/>
          <a:ln/>
        </p:spPr>
        <p:txBody>
          <a:bodyPr wrap="none" lIns="0" tIns="0" rIns="0" bIns="0" rtlCol="0" anchor="t"/>
          <a:lstStyle/>
          <a:p>
            <a:pPr marL="0" indent="0" algn="l">
              <a:lnSpc>
                <a:spcPts val="3150"/>
              </a:lnSpc>
              <a:buNone/>
            </a:pPr>
            <a:r>
              <a:rPr lang="en-US" sz="2800" b="1" dirty="0">
                <a:solidFill>
                  <a:srgbClr val="FF0000"/>
                </a:solidFill>
                <a:latin typeface="Inter Medium" pitchFamily="34" charset="0"/>
                <a:ea typeface="Inter Medium" pitchFamily="34" charset="-122"/>
                <a:cs typeface="Inter Medium" pitchFamily="34" charset="-120"/>
              </a:rPr>
              <a:t>小児看護の対象</a:t>
            </a:r>
            <a:endParaRPr lang="en-US" sz="2800" b="1" dirty="0">
              <a:solidFill>
                <a:srgbClr val="FF0000"/>
              </a:solidFill>
            </a:endParaRPr>
          </a:p>
        </p:txBody>
      </p:sp>
      <p:sp>
        <p:nvSpPr>
          <p:cNvPr id="5" name="Text 3"/>
          <p:cNvSpPr/>
          <p:nvPr/>
        </p:nvSpPr>
        <p:spPr>
          <a:xfrm>
            <a:off x="1005602" y="3032046"/>
            <a:ext cx="3652599" cy="821293"/>
          </a:xfrm>
          <a:prstGeom prst="rect">
            <a:avLst/>
          </a:prstGeom>
          <a:noFill/>
          <a:ln/>
        </p:spPr>
        <p:txBody>
          <a:bodyPr wrap="squar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成長と発達の途中にある子どもとその家族</a:t>
            </a:r>
            <a:endParaRPr lang="en-US" sz="2400" dirty="0"/>
          </a:p>
        </p:txBody>
      </p:sp>
      <p:sp>
        <p:nvSpPr>
          <p:cNvPr id="6" name="Text 4"/>
          <p:cNvSpPr/>
          <p:nvPr/>
        </p:nvSpPr>
        <p:spPr>
          <a:xfrm>
            <a:off x="1005602" y="4007287"/>
            <a:ext cx="3652599" cy="821293"/>
          </a:xfrm>
          <a:prstGeom prst="rect">
            <a:avLst/>
          </a:prstGeom>
          <a:noFill/>
          <a:ln/>
        </p:spPr>
        <p:txBody>
          <a:bodyPr wrap="squar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年齢や発達段階に応じたケアが必要</a:t>
            </a:r>
            <a:endParaRPr lang="en-US" sz="2400" dirty="0"/>
          </a:p>
        </p:txBody>
      </p:sp>
      <p:sp>
        <p:nvSpPr>
          <p:cNvPr id="7" name="Shape 5"/>
          <p:cNvSpPr/>
          <p:nvPr/>
        </p:nvSpPr>
        <p:spPr>
          <a:xfrm>
            <a:off x="5201841" y="2190036"/>
            <a:ext cx="4226719" cy="3644146"/>
          </a:xfrm>
          <a:prstGeom prst="roundRect">
            <a:avLst>
              <a:gd name="adj" fmla="val 2958"/>
            </a:avLst>
          </a:prstGeom>
          <a:solidFill>
            <a:srgbClr val="FFFFFF">
              <a:alpha val="95000"/>
            </a:srgbClr>
          </a:solidFill>
          <a:ln w="30480">
            <a:solidFill>
              <a:srgbClr val="CCCCCC"/>
            </a:solidFill>
            <a:prstDash val="solid"/>
          </a:ln>
        </p:spPr>
        <p:txBody>
          <a:bodyPr/>
          <a:lstStyle/>
          <a:p>
            <a:endParaRPr lang="ja-JP" altLang="en-US" sz="2000"/>
          </a:p>
        </p:txBody>
      </p:sp>
      <p:sp>
        <p:nvSpPr>
          <p:cNvPr id="8" name="Text 6"/>
          <p:cNvSpPr/>
          <p:nvPr/>
        </p:nvSpPr>
        <p:spPr>
          <a:xfrm>
            <a:off x="5488900" y="2477095"/>
            <a:ext cx="3208258" cy="401003"/>
          </a:xfrm>
          <a:prstGeom prst="rect">
            <a:avLst/>
          </a:prstGeom>
          <a:noFill/>
          <a:ln/>
        </p:spPr>
        <p:txBody>
          <a:bodyPr wrap="none" lIns="0" tIns="0" rIns="0" bIns="0" rtlCol="0" anchor="t"/>
          <a:lstStyle/>
          <a:p>
            <a:pPr marL="0" indent="0" algn="l">
              <a:lnSpc>
                <a:spcPts val="3150"/>
              </a:lnSpc>
              <a:buNone/>
            </a:pPr>
            <a:r>
              <a:rPr lang="en-US" sz="2800" b="1" dirty="0">
                <a:solidFill>
                  <a:srgbClr val="FF0000"/>
                </a:solidFill>
                <a:latin typeface="Inter Medium" pitchFamily="34" charset="0"/>
                <a:ea typeface="Inter Medium" pitchFamily="34" charset="-122"/>
                <a:cs typeface="Inter Medium" pitchFamily="34" charset="-120"/>
              </a:rPr>
              <a:t>小児看護の理念</a:t>
            </a:r>
            <a:endParaRPr lang="en-US" sz="2800" b="1" dirty="0">
              <a:solidFill>
                <a:srgbClr val="FF0000"/>
              </a:solidFill>
            </a:endParaRPr>
          </a:p>
        </p:txBody>
      </p:sp>
      <p:sp>
        <p:nvSpPr>
          <p:cNvPr id="9" name="Text 7"/>
          <p:cNvSpPr/>
          <p:nvPr/>
        </p:nvSpPr>
        <p:spPr>
          <a:xfrm>
            <a:off x="5488900" y="3032046"/>
            <a:ext cx="3652599" cy="410647"/>
          </a:xfrm>
          <a:prstGeom prst="rect">
            <a:avLst/>
          </a:prstGeom>
          <a:noFill/>
          <a:ln/>
        </p:spPr>
        <p:txBody>
          <a:bodyPr wrap="non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子どもの最善の利益を考える</a:t>
            </a:r>
            <a:endParaRPr lang="en-US" sz="2400" dirty="0"/>
          </a:p>
        </p:txBody>
      </p:sp>
      <p:sp>
        <p:nvSpPr>
          <p:cNvPr id="10" name="Text 8"/>
          <p:cNvSpPr/>
          <p:nvPr/>
        </p:nvSpPr>
        <p:spPr>
          <a:xfrm>
            <a:off x="5488900" y="3596640"/>
            <a:ext cx="3652599" cy="410647"/>
          </a:xfrm>
          <a:prstGeom prst="rect">
            <a:avLst/>
          </a:prstGeom>
          <a:noFill/>
          <a:ln/>
        </p:spPr>
        <p:txBody>
          <a:bodyPr wrap="non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家族中心ケアの実践</a:t>
            </a:r>
            <a:endParaRPr lang="en-US" sz="2400" dirty="0"/>
          </a:p>
        </p:txBody>
      </p:sp>
      <p:sp>
        <p:nvSpPr>
          <p:cNvPr id="11" name="Text 9"/>
          <p:cNvSpPr/>
          <p:nvPr/>
        </p:nvSpPr>
        <p:spPr>
          <a:xfrm>
            <a:off x="5488900" y="4161234"/>
            <a:ext cx="3652599" cy="410647"/>
          </a:xfrm>
          <a:prstGeom prst="rect">
            <a:avLst/>
          </a:prstGeom>
          <a:noFill/>
          <a:ln/>
        </p:spPr>
        <p:txBody>
          <a:bodyPr wrap="non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発達を支えるケアの視点</a:t>
            </a:r>
            <a:endParaRPr lang="en-US" sz="2400" dirty="0"/>
          </a:p>
        </p:txBody>
      </p:sp>
      <p:sp>
        <p:nvSpPr>
          <p:cNvPr id="12" name="Shape 10"/>
          <p:cNvSpPr/>
          <p:nvPr/>
        </p:nvSpPr>
        <p:spPr>
          <a:xfrm>
            <a:off x="9685139" y="2190036"/>
            <a:ext cx="4226719" cy="3644146"/>
          </a:xfrm>
          <a:prstGeom prst="roundRect">
            <a:avLst>
              <a:gd name="adj" fmla="val 2958"/>
            </a:avLst>
          </a:prstGeom>
          <a:solidFill>
            <a:srgbClr val="FFFFFF">
              <a:alpha val="95000"/>
            </a:srgbClr>
          </a:solidFill>
          <a:ln w="30480">
            <a:solidFill>
              <a:srgbClr val="CCCCCC"/>
            </a:solidFill>
            <a:prstDash val="solid"/>
          </a:ln>
        </p:spPr>
        <p:txBody>
          <a:bodyPr/>
          <a:lstStyle/>
          <a:p>
            <a:endParaRPr lang="ja-JP" altLang="en-US" sz="2000"/>
          </a:p>
        </p:txBody>
      </p:sp>
      <p:sp>
        <p:nvSpPr>
          <p:cNvPr id="13" name="Text 11"/>
          <p:cNvSpPr/>
          <p:nvPr/>
        </p:nvSpPr>
        <p:spPr>
          <a:xfrm>
            <a:off x="9972199" y="2477095"/>
            <a:ext cx="3208258" cy="401003"/>
          </a:xfrm>
          <a:prstGeom prst="rect">
            <a:avLst/>
          </a:prstGeom>
          <a:noFill/>
          <a:ln/>
        </p:spPr>
        <p:txBody>
          <a:bodyPr wrap="none" lIns="0" tIns="0" rIns="0" bIns="0" rtlCol="0" anchor="t"/>
          <a:lstStyle/>
          <a:p>
            <a:pPr marL="0" indent="0" algn="l">
              <a:lnSpc>
                <a:spcPts val="3150"/>
              </a:lnSpc>
              <a:buNone/>
            </a:pPr>
            <a:r>
              <a:rPr lang="en-US" sz="2800" b="1" dirty="0">
                <a:solidFill>
                  <a:srgbClr val="FF0000"/>
                </a:solidFill>
                <a:latin typeface="Inter Medium" pitchFamily="34" charset="0"/>
                <a:ea typeface="Inter Medium" pitchFamily="34" charset="-122"/>
                <a:cs typeface="Inter Medium" pitchFamily="34" charset="-120"/>
              </a:rPr>
              <a:t>看護職の専門性と責任</a:t>
            </a:r>
            <a:endParaRPr lang="en-US" sz="2800" b="1" dirty="0">
              <a:solidFill>
                <a:srgbClr val="FF0000"/>
              </a:solidFill>
            </a:endParaRPr>
          </a:p>
        </p:txBody>
      </p:sp>
      <p:sp>
        <p:nvSpPr>
          <p:cNvPr id="14" name="Text 12"/>
          <p:cNvSpPr/>
          <p:nvPr/>
        </p:nvSpPr>
        <p:spPr>
          <a:xfrm>
            <a:off x="9972199" y="3032046"/>
            <a:ext cx="3652599" cy="821293"/>
          </a:xfrm>
          <a:prstGeom prst="rect">
            <a:avLst/>
          </a:prstGeom>
          <a:noFill/>
          <a:ln/>
        </p:spPr>
        <p:txBody>
          <a:bodyPr wrap="squar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子ども固有の特徴への理解と対応</a:t>
            </a:r>
            <a:endParaRPr lang="en-US" sz="2400" dirty="0"/>
          </a:p>
        </p:txBody>
      </p:sp>
      <p:sp>
        <p:nvSpPr>
          <p:cNvPr id="15" name="Text 13"/>
          <p:cNvSpPr/>
          <p:nvPr/>
        </p:nvSpPr>
        <p:spPr>
          <a:xfrm>
            <a:off x="9972199" y="4007287"/>
            <a:ext cx="3652599" cy="410647"/>
          </a:xfrm>
          <a:prstGeom prst="rect">
            <a:avLst/>
          </a:prstGeom>
          <a:noFill/>
          <a:ln/>
        </p:spPr>
        <p:txBody>
          <a:bodyPr wrap="non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子どもの権利と倫理的配慮</a:t>
            </a:r>
            <a:endParaRPr lang="en-US" sz="2400" dirty="0"/>
          </a:p>
        </p:txBody>
      </p:sp>
      <p:sp>
        <p:nvSpPr>
          <p:cNvPr id="16" name="Text 14"/>
          <p:cNvSpPr/>
          <p:nvPr/>
        </p:nvSpPr>
        <p:spPr>
          <a:xfrm>
            <a:off x="9972199" y="4571881"/>
            <a:ext cx="3652599" cy="410647"/>
          </a:xfrm>
          <a:prstGeom prst="rect">
            <a:avLst/>
          </a:prstGeom>
          <a:noFill/>
          <a:ln/>
        </p:spPr>
        <p:txBody>
          <a:bodyPr wrap="non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家族との信頼関係と協働</a:t>
            </a:r>
            <a:endParaRPr lang="en-US" sz="2400" dirty="0"/>
          </a:p>
        </p:txBody>
      </p:sp>
      <p:sp>
        <p:nvSpPr>
          <p:cNvPr id="17" name="Text 15"/>
          <p:cNvSpPr/>
          <p:nvPr/>
        </p:nvSpPr>
        <p:spPr>
          <a:xfrm>
            <a:off x="9972199" y="5136475"/>
            <a:ext cx="3652599" cy="410647"/>
          </a:xfrm>
          <a:prstGeom prst="rect">
            <a:avLst/>
          </a:prstGeom>
          <a:noFill/>
          <a:ln/>
        </p:spPr>
        <p:txBody>
          <a:bodyPr wrap="non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安心できる療養環境の提供</a:t>
            </a:r>
            <a:endParaRPr lang="en-US" sz="2400" dirty="0"/>
          </a:p>
        </p:txBody>
      </p:sp>
      <p:sp>
        <p:nvSpPr>
          <p:cNvPr id="18" name="Text 16"/>
          <p:cNvSpPr/>
          <p:nvPr/>
        </p:nvSpPr>
        <p:spPr>
          <a:xfrm>
            <a:off x="718542" y="6122908"/>
            <a:ext cx="13193316" cy="1231940"/>
          </a:xfrm>
          <a:prstGeom prst="rect">
            <a:avLst/>
          </a:prstGeom>
          <a:noFill/>
          <a:ln/>
        </p:spPr>
        <p:txBody>
          <a:bodyPr wrap="squar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小児看護は、子どもの権利を尊重し、家族と協力しながら、子どもの健やかな成長と発達を支える専門的な実践です。看護師は、子どもと家族に寄り添い、その最善の利益を考えながら、専門的知識と技術を活かしたケアを提供することが求められます。</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13993" y="568702"/>
            <a:ext cx="4590098" cy="573643"/>
          </a:xfrm>
          <a:prstGeom prst="rect">
            <a:avLst/>
          </a:prstGeom>
          <a:noFill/>
          <a:ln/>
        </p:spPr>
        <p:txBody>
          <a:bodyPr wrap="none" lIns="0" tIns="0" rIns="0" bIns="0" rtlCol="0" anchor="t"/>
          <a:lstStyle/>
          <a:p>
            <a:pPr marL="0" indent="0" algn="l">
              <a:lnSpc>
                <a:spcPts val="4500"/>
              </a:lnSpc>
              <a:buNone/>
            </a:pPr>
            <a:r>
              <a:rPr lang="en-US" sz="4800" dirty="0">
                <a:solidFill>
                  <a:srgbClr val="1B1B27"/>
                </a:solidFill>
                <a:latin typeface="Inter Medium" pitchFamily="34" charset="0"/>
                <a:ea typeface="Inter Medium" pitchFamily="34" charset="-122"/>
                <a:cs typeface="Inter Medium" pitchFamily="34" charset="-120"/>
              </a:rPr>
              <a:t>小児看護の対象と特徴</a:t>
            </a:r>
            <a:endParaRPr lang="en-US" sz="4800" dirty="0"/>
          </a:p>
        </p:txBody>
      </p:sp>
      <p:sp>
        <p:nvSpPr>
          <p:cNvPr id="3" name="Shape 1"/>
          <p:cNvSpPr/>
          <p:nvPr/>
        </p:nvSpPr>
        <p:spPr>
          <a:xfrm>
            <a:off x="7303770" y="1447205"/>
            <a:ext cx="22860" cy="5481995"/>
          </a:xfrm>
          <a:prstGeom prst="roundRect">
            <a:avLst>
              <a:gd name="adj" fmla="val 337335"/>
            </a:avLst>
          </a:prstGeom>
          <a:solidFill>
            <a:srgbClr val="CCCCCC"/>
          </a:solidFill>
          <a:ln/>
        </p:spPr>
        <p:txBody>
          <a:bodyPr/>
          <a:lstStyle/>
          <a:p>
            <a:endParaRPr lang="ja-JP" altLang="en-US" sz="3200"/>
          </a:p>
        </p:txBody>
      </p:sp>
      <p:sp>
        <p:nvSpPr>
          <p:cNvPr id="4" name="Shape 2"/>
          <p:cNvSpPr/>
          <p:nvPr/>
        </p:nvSpPr>
        <p:spPr>
          <a:xfrm>
            <a:off x="6580763" y="1642229"/>
            <a:ext cx="550783" cy="22860"/>
          </a:xfrm>
          <a:prstGeom prst="roundRect">
            <a:avLst>
              <a:gd name="adj" fmla="val 337335"/>
            </a:avLst>
          </a:prstGeom>
          <a:solidFill>
            <a:srgbClr val="CCCCCC"/>
          </a:solidFill>
          <a:ln/>
        </p:spPr>
        <p:txBody>
          <a:bodyPr/>
          <a:lstStyle/>
          <a:p>
            <a:endParaRPr lang="ja-JP" altLang="en-US" sz="3200"/>
          </a:p>
        </p:txBody>
      </p:sp>
      <p:sp>
        <p:nvSpPr>
          <p:cNvPr id="5" name="Shape 3"/>
          <p:cNvSpPr/>
          <p:nvPr/>
        </p:nvSpPr>
        <p:spPr>
          <a:xfrm>
            <a:off x="7108686" y="1447205"/>
            <a:ext cx="413028" cy="413028"/>
          </a:xfrm>
          <a:prstGeom prst="roundRect">
            <a:avLst>
              <a:gd name="adj" fmla="val 18671"/>
            </a:avLst>
          </a:prstGeom>
          <a:solidFill>
            <a:srgbClr val="E6E6E6"/>
          </a:solidFill>
          <a:ln w="7620">
            <a:solidFill>
              <a:srgbClr val="CCCCCC"/>
            </a:solidFill>
            <a:prstDash val="solid"/>
          </a:ln>
        </p:spPr>
        <p:txBody>
          <a:bodyPr/>
          <a:lstStyle/>
          <a:p>
            <a:endParaRPr lang="ja-JP" altLang="en-US" sz="3200"/>
          </a:p>
        </p:txBody>
      </p:sp>
      <p:sp>
        <p:nvSpPr>
          <p:cNvPr id="6" name="Text 4"/>
          <p:cNvSpPr/>
          <p:nvPr/>
        </p:nvSpPr>
        <p:spPr>
          <a:xfrm>
            <a:off x="7188934" y="1606629"/>
            <a:ext cx="275392" cy="344210"/>
          </a:xfrm>
          <a:prstGeom prst="rect">
            <a:avLst/>
          </a:prstGeom>
          <a:noFill/>
          <a:ln/>
        </p:spPr>
        <p:txBody>
          <a:bodyPr wrap="none" lIns="0" tIns="0" rIns="0" bIns="0" rtlCol="0" anchor="t"/>
          <a:lstStyle/>
          <a:p>
            <a:pPr marL="0" indent="0" algn="ctr">
              <a:lnSpc>
                <a:spcPts val="2150"/>
              </a:lnSpc>
              <a:buNone/>
            </a:pPr>
            <a:r>
              <a:rPr lang="en-US" sz="3600" dirty="0">
                <a:solidFill>
                  <a:srgbClr val="030303"/>
                </a:solidFill>
                <a:latin typeface="Inter Medium" pitchFamily="34" charset="0"/>
                <a:ea typeface="Inter Medium" pitchFamily="34" charset="-122"/>
                <a:cs typeface="Inter Medium" pitchFamily="34" charset="-120"/>
              </a:rPr>
              <a:t>1</a:t>
            </a:r>
            <a:endParaRPr lang="en-US" sz="3600" dirty="0"/>
          </a:p>
        </p:txBody>
      </p:sp>
      <p:sp>
        <p:nvSpPr>
          <p:cNvPr id="7" name="Text 5"/>
          <p:cNvSpPr/>
          <p:nvPr/>
        </p:nvSpPr>
        <p:spPr>
          <a:xfrm>
            <a:off x="4102179" y="1510308"/>
            <a:ext cx="2295049" cy="286941"/>
          </a:xfrm>
          <a:prstGeom prst="rect">
            <a:avLst/>
          </a:prstGeom>
          <a:noFill/>
          <a:ln/>
        </p:spPr>
        <p:txBody>
          <a:bodyPr wrap="none" lIns="0" tIns="0" rIns="0" bIns="0" rtlCol="0" anchor="t"/>
          <a:lstStyle/>
          <a:p>
            <a:pPr marL="0" indent="0" algn="r">
              <a:lnSpc>
                <a:spcPts val="2250"/>
              </a:lnSpc>
              <a:buNone/>
            </a:pPr>
            <a:r>
              <a:rPr lang="en-US" sz="3200" b="1" dirty="0">
                <a:solidFill>
                  <a:srgbClr val="FF0000"/>
                </a:solidFill>
                <a:latin typeface="Inter Medium" pitchFamily="34" charset="0"/>
                <a:ea typeface="Inter Medium" pitchFamily="34" charset="-122"/>
                <a:cs typeface="Inter Medium" pitchFamily="34" charset="-120"/>
              </a:rPr>
              <a:t>新生児期</a:t>
            </a:r>
            <a:endParaRPr lang="en-US" sz="3200" b="1" dirty="0">
              <a:solidFill>
                <a:srgbClr val="FF0000"/>
              </a:solidFill>
            </a:endParaRPr>
          </a:p>
        </p:txBody>
      </p:sp>
      <p:sp>
        <p:nvSpPr>
          <p:cNvPr id="8" name="Text 6"/>
          <p:cNvSpPr/>
          <p:nvPr/>
        </p:nvSpPr>
        <p:spPr>
          <a:xfrm>
            <a:off x="513993" y="1907381"/>
            <a:ext cx="5883235" cy="293727"/>
          </a:xfrm>
          <a:prstGeom prst="rect">
            <a:avLst/>
          </a:prstGeom>
          <a:noFill/>
          <a:ln/>
        </p:spPr>
        <p:txBody>
          <a:bodyPr wrap="none" lIns="0" tIns="0" rIns="0" bIns="0" rtlCol="0" anchor="t"/>
          <a:lstStyle/>
          <a:p>
            <a:pPr marL="0" indent="0" algn="r">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生後4週間未満</a:t>
            </a:r>
            <a:endParaRPr lang="en-US" sz="2400" dirty="0"/>
          </a:p>
        </p:txBody>
      </p:sp>
      <p:sp>
        <p:nvSpPr>
          <p:cNvPr id="9" name="Text 7"/>
          <p:cNvSpPr/>
          <p:nvPr/>
        </p:nvSpPr>
        <p:spPr>
          <a:xfrm>
            <a:off x="513993" y="2311241"/>
            <a:ext cx="5883235" cy="293727"/>
          </a:xfrm>
          <a:prstGeom prst="rect">
            <a:avLst/>
          </a:prstGeom>
          <a:noFill/>
          <a:ln/>
        </p:spPr>
        <p:txBody>
          <a:bodyPr wrap="none" lIns="0" tIns="0" rIns="0" bIns="0" rtlCol="0" anchor="t"/>
          <a:lstStyle/>
          <a:p>
            <a:pPr marL="0" indent="0" algn="r">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生理的適応の時期</a:t>
            </a:r>
            <a:endParaRPr lang="en-US" sz="2400" dirty="0"/>
          </a:p>
        </p:txBody>
      </p:sp>
      <p:sp>
        <p:nvSpPr>
          <p:cNvPr id="10" name="Shape 8"/>
          <p:cNvSpPr/>
          <p:nvPr/>
        </p:nvSpPr>
        <p:spPr>
          <a:xfrm>
            <a:off x="7498854" y="2743795"/>
            <a:ext cx="550783" cy="22860"/>
          </a:xfrm>
          <a:prstGeom prst="roundRect">
            <a:avLst>
              <a:gd name="adj" fmla="val 337335"/>
            </a:avLst>
          </a:prstGeom>
          <a:solidFill>
            <a:srgbClr val="CCCCCC"/>
          </a:solidFill>
          <a:ln/>
        </p:spPr>
        <p:txBody>
          <a:bodyPr/>
          <a:lstStyle/>
          <a:p>
            <a:endParaRPr lang="ja-JP" altLang="en-US" sz="3200"/>
          </a:p>
        </p:txBody>
      </p:sp>
      <p:sp>
        <p:nvSpPr>
          <p:cNvPr id="11" name="Shape 9"/>
          <p:cNvSpPr/>
          <p:nvPr/>
        </p:nvSpPr>
        <p:spPr>
          <a:xfrm>
            <a:off x="7108686" y="2548771"/>
            <a:ext cx="413028" cy="413028"/>
          </a:xfrm>
          <a:prstGeom prst="roundRect">
            <a:avLst>
              <a:gd name="adj" fmla="val 18671"/>
            </a:avLst>
          </a:prstGeom>
          <a:solidFill>
            <a:srgbClr val="E6E6E6"/>
          </a:solidFill>
          <a:ln w="7620">
            <a:solidFill>
              <a:srgbClr val="CCCCCC"/>
            </a:solidFill>
            <a:prstDash val="solid"/>
          </a:ln>
        </p:spPr>
        <p:txBody>
          <a:bodyPr/>
          <a:lstStyle/>
          <a:p>
            <a:endParaRPr lang="ja-JP" altLang="en-US" sz="3200"/>
          </a:p>
        </p:txBody>
      </p:sp>
      <p:sp>
        <p:nvSpPr>
          <p:cNvPr id="12" name="Text 10"/>
          <p:cNvSpPr/>
          <p:nvPr/>
        </p:nvSpPr>
        <p:spPr>
          <a:xfrm>
            <a:off x="7188934" y="2708195"/>
            <a:ext cx="275392" cy="344210"/>
          </a:xfrm>
          <a:prstGeom prst="rect">
            <a:avLst/>
          </a:prstGeom>
          <a:noFill/>
          <a:ln/>
        </p:spPr>
        <p:txBody>
          <a:bodyPr wrap="none" lIns="0" tIns="0" rIns="0" bIns="0" rtlCol="0" anchor="t"/>
          <a:lstStyle/>
          <a:p>
            <a:pPr marL="0" indent="0" algn="ctr">
              <a:lnSpc>
                <a:spcPts val="2150"/>
              </a:lnSpc>
              <a:buNone/>
            </a:pPr>
            <a:r>
              <a:rPr lang="en-US" sz="3600" dirty="0">
                <a:solidFill>
                  <a:srgbClr val="030303"/>
                </a:solidFill>
                <a:latin typeface="Inter Medium" pitchFamily="34" charset="0"/>
                <a:ea typeface="Inter Medium" pitchFamily="34" charset="-122"/>
                <a:cs typeface="Inter Medium" pitchFamily="34" charset="-120"/>
              </a:rPr>
              <a:t>2</a:t>
            </a:r>
            <a:endParaRPr lang="en-US" sz="3600" dirty="0"/>
          </a:p>
        </p:txBody>
      </p:sp>
      <p:sp>
        <p:nvSpPr>
          <p:cNvPr id="13" name="Text 11"/>
          <p:cNvSpPr/>
          <p:nvPr/>
        </p:nvSpPr>
        <p:spPr>
          <a:xfrm>
            <a:off x="8233172" y="2611874"/>
            <a:ext cx="2295049" cy="286941"/>
          </a:xfrm>
          <a:prstGeom prst="rect">
            <a:avLst/>
          </a:prstGeom>
          <a:noFill/>
          <a:ln/>
        </p:spPr>
        <p:txBody>
          <a:bodyPr wrap="none" lIns="0" tIns="0" rIns="0" bIns="0" rtlCol="0" anchor="t"/>
          <a:lstStyle/>
          <a:p>
            <a:pPr marL="0" indent="0" algn="l">
              <a:lnSpc>
                <a:spcPts val="2250"/>
              </a:lnSpc>
              <a:buNone/>
            </a:pPr>
            <a:r>
              <a:rPr lang="en-US" sz="3200" b="1" dirty="0">
                <a:solidFill>
                  <a:srgbClr val="FF0000"/>
                </a:solidFill>
                <a:latin typeface="Inter Medium" pitchFamily="34" charset="0"/>
                <a:ea typeface="Inter Medium" pitchFamily="34" charset="-122"/>
                <a:cs typeface="Inter Medium" pitchFamily="34" charset="-120"/>
              </a:rPr>
              <a:t>乳児期</a:t>
            </a:r>
            <a:endParaRPr lang="en-US" sz="3200" b="1" dirty="0">
              <a:solidFill>
                <a:srgbClr val="FF0000"/>
              </a:solidFill>
            </a:endParaRPr>
          </a:p>
        </p:txBody>
      </p:sp>
      <p:sp>
        <p:nvSpPr>
          <p:cNvPr id="14" name="Text 12"/>
          <p:cNvSpPr/>
          <p:nvPr/>
        </p:nvSpPr>
        <p:spPr>
          <a:xfrm>
            <a:off x="8233172" y="3008948"/>
            <a:ext cx="5883235" cy="293727"/>
          </a:xfrm>
          <a:prstGeom prst="rect">
            <a:avLst/>
          </a:prstGeom>
          <a:noFill/>
          <a:ln/>
        </p:spPr>
        <p:txBody>
          <a:bodyPr wrap="none" lIns="0" tIns="0" rIns="0" bIns="0" rtlCol="0" anchor="t"/>
          <a:lstStyle/>
          <a:p>
            <a:pPr marL="0" indent="0" algn="l">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親との愛着形成を支える関わりが重要</a:t>
            </a:r>
            <a:endParaRPr lang="en-US" sz="2400" dirty="0"/>
          </a:p>
        </p:txBody>
      </p:sp>
      <p:sp>
        <p:nvSpPr>
          <p:cNvPr id="15" name="Text 13"/>
          <p:cNvSpPr/>
          <p:nvPr/>
        </p:nvSpPr>
        <p:spPr>
          <a:xfrm>
            <a:off x="8233172" y="3412807"/>
            <a:ext cx="5883235" cy="293727"/>
          </a:xfrm>
          <a:prstGeom prst="rect">
            <a:avLst/>
          </a:prstGeom>
          <a:noFill/>
          <a:ln/>
        </p:spPr>
        <p:txBody>
          <a:bodyPr wrap="none" lIns="0" tIns="0" rIns="0" bIns="0" rtlCol="0" anchor="t"/>
          <a:lstStyle/>
          <a:p>
            <a:pPr marL="0" indent="0" algn="l">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基本的信頼感の獲得</a:t>
            </a:r>
            <a:endParaRPr lang="en-US" sz="2400" dirty="0"/>
          </a:p>
        </p:txBody>
      </p:sp>
      <p:sp>
        <p:nvSpPr>
          <p:cNvPr id="16" name="Shape 14"/>
          <p:cNvSpPr/>
          <p:nvPr/>
        </p:nvSpPr>
        <p:spPr>
          <a:xfrm>
            <a:off x="6580763" y="3693319"/>
            <a:ext cx="550783" cy="22860"/>
          </a:xfrm>
          <a:prstGeom prst="roundRect">
            <a:avLst>
              <a:gd name="adj" fmla="val 337335"/>
            </a:avLst>
          </a:prstGeom>
          <a:solidFill>
            <a:srgbClr val="CCCCCC"/>
          </a:solidFill>
          <a:ln/>
        </p:spPr>
        <p:txBody>
          <a:bodyPr/>
          <a:lstStyle/>
          <a:p>
            <a:endParaRPr lang="ja-JP" altLang="en-US" sz="3200"/>
          </a:p>
        </p:txBody>
      </p:sp>
      <p:sp>
        <p:nvSpPr>
          <p:cNvPr id="17" name="Shape 15"/>
          <p:cNvSpPr/>
          <p:nvPr/>
        </p:nvSpPr>
        <p:spPr>
          <a:xfrm>
            <a:off x="7108686" y="3498294"/>
            <a:ext cx="413028" cy="413028"/>
          </a:xfrm>
          <a:prstGeom prst="roundRect">
            <a:avLst>
              <a:gd name="adj" fmla="val 18671"/>
            </a:avLst>
          </a:prstGeom>
          <a:solidFill>
            <a:srgbClr val="E6E6E6"/>
          </a:solidFill>
          <a:ln w="7620">
            <a:solidFill>
              <a:srgbClr val="CCCCCC"/>
            </a:solidFill>
            <a:prstDash val="solid"/>
          </a:ln>
        </p:spPr>
        <p:txBody>
          <a:bodyPr/>
          <a:lstStyle/>
          <a:p>
            <a:endParaRPr lang="ja-JP" altLang="en-US" sz="3200"/>
          </a:p>
        </p:txBody>
      </p:sp>
      <p:sp>
        <p:nvSpPr>
          <p:cNvPr id="18" name="Text 16"/>
          <p:cNvSpPr/>
          <p:nvPr/>
        </p:nvSpPr>
        <p:spPr>
          <a:xfrm>
            <a:off x="7188934" y="3657719"/>
            <a:ext cx="275392" cy="344210"/>
          </a:xfrm>
          <a:prstGeom prst="rect">
            <a:avLst/>
          </a:prstGeom>
          <a:noFill/>
          <a:ln/>
        </p:spPr>
        <p:txBody>
          <a:bodyPr wrap="none" lIns="0" tIns="0" rIns="0" bIns="0" rtlCol="0" anchor="t"/>
          <a:lstStyle/>
          <a:p>
            <a:pPr marL="0" indent="0" algn="ctr">
              <a:lnSpc>
                <a:spcPts val="2150"/>
              </a:lnSpc>
              <a:buNone/>
            </a:pPr>
            <a:r>
              <a:rPr lang="en-US" sz="3600" dirty="0">
                <a:solidFill>
                  <a:srgbClr val="030303"/>
                </a:solidFill>
                <a:latin typeface="Inter Medium" pitchFamily="34" charset="0"/>
                <a:ea typeface="Inter Medium" pitchFamily="34" charset="-122"/>
                <a:cs typeface="Inter Medium" pitchFamily="34" charset="-120"/>
              </a:rPr>
              <a:t>3</a:t>
            </a:r>
            <a:endParaRPr lang="en-US" sz="3600" dirty="0"/>
          </a:p>
        </p:txBody>
      </p:sp>
      <p:sp>
        <p:nvSpPr>
          <p:cNvPr id="19" name="Text 17"/>
          <p:cNvSpPr/>
          <p:nvPr/>
        </p:nvSpPr>
        <p:spPr>
          <a:xfrm>
            <a:off x="4102179" y="3561398"/>
            <a:ext cx="2295049" cy="286941"/>
          </a:xfrm>
          <a:prstGeom prst="rect">
            <a:avLst/>
          </a:prstGeom>
          <a:noFill/>
          <a:ln/>
        </p:spPr>
        <p:txBody>
          <a:bodyPr wrap="none" lIns="0" tIns="0" rIns="0" bIns="0" rtlCol="0" anchor="t"/>
          <a:lstStyle/>
          <a:p>
            <a:pPr marL="0" indent="0" algn="r">
              <a:lnSpc>
                <a:spcPts val="2250"/>
              </a:lnSpc>
              <a:buNone/>
            </a:pPr>
            <a:r>
              <a:rPr lang="en-US" sz="3200" b="1" dirty="0">
                <a:solidFill>
                  <a:srgbClr val="FF0000"/>
                </a:solidFill>
                <a:latin typeface="Inter Medium" pitchFamily="34" charset="0"/>
                <a:ea typeface="Inter Medium" pitchFamily="34" charset="-122"/>
                <a:cs typeface="Inter Medium" pitchFamily="34" charset="-120"/>
              </a:rPr>
              <a:t>幼児期</a:t>
            </a:r>
            <a:endParaRPr lang="en-US" sz="3200" b="1" dirty="0">
              <a:solidFill>
                <a:srgbClr val="FF0000"/>
              </a:solidFill>
            </a:endParaRPr>
          </a:p>
        </p:txBody>
      </p:sp>
      <p:sp>
        <p:nvSpPr>
          <p:cNvPr id="20" name="Text 18"/>
          <p:cNvSpPr/>
          <p:nvPr/>
        </p:nvSpPr>
        <p:spPr>
          <a:xfrm>
            <a:off x="513993" y="3958471"/>
            <a:ext cx="5883235" cy="293727"/>
          </a:xfrm>
          <a:prstGeom prst="rect">
            <a:avLst/>
          </a:prstGeom>
          <a:noFill/>
          <a:ln/>
        </p:spPr>
        <p:txBody>
          <a:bodyPr wrap="none" lIns="0" tIns="0" rIns="0" bIns="0" rtlCol="0" anchor="t"/>
          <a:lstStyle/>
          <a:p>
            <a:pPr marL="0" indent="0" algn="r">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遊びを通して安心感を得られる関わり</a:t>
            </a:r>
            <a:endParaRPr lang="en-US" sz="2400" dirty="0"/>
          </a:p>
        </p:txBody>
      </p:sp>
      <p:sp>
        <p:nvSpPr>
          <p:cNvPr id="21" name="Text 19"/>
          <p:cNvSpPr/>
          <p:nvPr/>
        </p:nvSpPr>
        <p:spPr>
          <a:xfrm>
            <a:off x="513993" y="4362331"/>
            <a:ext cx="5883235" cy="293727"/>
          </a:xfrm>
          <a:prstGeom prst="rect">
            <a:avLst/>
          </a:prstGeom>
          <a:noFill/>
          <a:ln/>
        </p:spPr>
        <p:txBody>
          <a:bodyPr wrap="none" lIns="0" tIns="0" rIns="0" bIns="0" rtlCol="0" anchor="t"/>
          <a:lstStyle/>
          <a:p>
            <a:pPr marL="0" indent="0" algn="r">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自律性と主体性の発達</a:t>
            </a:r>
            <a:endParaRPr lang="en-US" sz="2400" dirty="0"/>
          </a:p>
        </p:txBody>
      </p:sp>
      <p:sp>
        <p:nvSpPr>
          <p:cNvPr id="22" name="Shape 20"/>
          <p:cNvSpPr/>
          <p:nvPr/>
        </p:nvSpPr>
        <p:spPr>
          <a:xfrm>
            <a:off x="7498854" y="4642842"/>
            <a:ext cx="550783" cy="22860"/>
          </a:xfrm>
          <a:prstGeom prst="roundRect">
            <a:avLst>
              <a:gd name="adj" fmla="val 337335"/>
            </a:avLst>
          </a:prstGeom>
          <a:solidFill>
            <a:srgbClr val="CCCCCC"/>
          </a:solidFill>
          <a:ln/>
        </p:spPr>
        <p:txBody>
          <a:bodyPr/>
          <a:lstStyle/>
          <a:p>
            <a:endParaRPr lang="ja-JP" altLang="en-US" sz="3200"/>
          </a:p>
        </p:txBody>
      </p:sp>
      <p:sp>
        <p:nvSpPr>
          <p:cNvPr id="23" name="Shape 21"/>
          <p:cNvSpPr/>
          <p:nvPr/>
        </p:nvSpPr>
        <p:spPr>
          <a:xfrm>
            <a:off x="7108686" y="4447818"/>
            <a:ext cx="413028" cy="413028"/>
          </a:xfrm>
          <a:prstGeom prst="roundRect">
            <a:avLst>
              <a:gd name="adj" fmla="val 18671"/>
            </a:avLst>
          </a:prstGeom>
          <a:solidFill>
            <a:srgbClr val="E6E6E6"/>
          </a:solidFill>
          <a:ln w="7620">
            <a:solidFill>
              <a:srgbClr val="CCCCCC"/>
            </a:solidFill>
            <a:prstDash val="solid"/>
          </a:ln>
        </p:spPr>
        <p:txBody>
          <a:bodyPr/>
          <a:lstStyle/>
          <a:p>
            <a:endParaRPr lang="ja-JP" altLang="en-US" sz="3200"/>
          </a:p>
        </p:txBody>
      </p:sp>
      <p:sp>
        <p:nvSpPr>
          <p:cNvPr id="24" name="Text 22"/>
          <p:cNvSpPr/>
          <p:nvPr/>
        </p:nvSpPr>
        <p:spPr>
          <a:xfrm>
            <a:off x="7188934" y="4607242"/>
            <a:ext cx="275392" cy="344210"/>
          </a:xfrm>
          <a:prstGeom prst="rect">
            <a:avLst/>
          </a:prstGeom>
          <a:noFill/>
          <a:ln/>
        </p:spPr>
        <p:txBody>
          <a:bodyPr wrap="none" lIns="0" tIns="0" rIns="0" bIns="0" rtlCol="0" anchor="t"/>
          <a:lstStyle/>
          <a:p>
            <a:pPr marL="0" indent="0" algn="ctr">
              <a:lnSpc>
                <a:spcPts val="2150"/>
              </a:lnSpc>
              <a:buNone/>
            </a:pPr>
            <a:r>
              <a:rPr lang="en-US" sz="3600" dirty="0">
                <a:solidFill>
                  <a:srgbClr val="030303"/>
                </a:solidFill>
                <a:latin typeface="Inter Medium" pitchFamily="34" charset="0"/>
                <a:ea typeface="Inter Medium" pitchFamily="34" charset="-122"/>
                <a:cs typeface="Inter Medium" pitchFamily="34" charset="-120"/>
              </a:rPr>
              <a:t>4</a:t>
            </a:r>
            <a:endParaRPr lang="en-US" sz="3600" dirty="0"/>
          </a:p>
        </p:txBody>
      </p:sp>
      <p:sp>
        <p:nvSpPr>
          <p:cNvPr id="25" name="Text 23"/>
          <p:cNvSpPr/>
          <p:nvPr/>
        </p:nvSpPr>
        <p:spPr>
          <a:xfrm>
            <a:off x="8233172" y="4510921"/>
            <a:ext cx="2295049" cy="286941"/>
          </a:xfrm>
          <a:prstGeom prst="rect">
            <a:avLst/>
          </a:prstGeom>
          <a:noFill/>
          <a:ln/>
        </p:spPr>
        <p:txBody>
          <a:bodyPr wrap="none" lIns="0" tIns="0" rIns="0" bIns="0" rtlCol="0" anchor="t"/>
          <a:lstStyle/>
          <a:p>
            <a:pPr marL="0" indent="0" algn="l">
              <a:lnSpc>
                <a:spcPts val="2250"/>
              </a:lnSpc>
              <a:buNone/>
            </a:pPr>
            <a:r>
              <a:rPr lang="en-US" sz="3200" b="1" dirty="0">
                <a:solidFill>
                  <a:srgbClr val="FF0000"/>
                </a:solidFill>
                <a:latin typeface="Inter Medium" pitchFamily="34" charset="0"/>
                <a:ea typeface="Inter Medium" pitchFamily="34" charset="-122"/>
                <a:cs typeface="Inter Medium" pitchFamily="34" charset="-120"/>
              </a:rPr>
              <a:t>学童期</a:t>
            </a:r>
            <a:endParaRPr lang="en-US" sz="3200" b="1" dirty="0">
              <a:solidFill>
                <a:srgbClr val="FF0000"/>
              </a:solidFill>
            </a:endParaRPr>
          </a:p>
        </p:txBody>
      </p:sp>
      <p:sp>
        <p:nvSpPr>
          <p:cNvPr id="26" name="Text 24"/>
          <p:cNvSpPr/>
          <p:nvPr/>
        </p:nvSpPr>
        <p:spPr>
          <a:xfrm>
            <a:off x="8233172" y="4907994"/>
            <a:ext cx="5883235" cy="293727"/>
          </a:xfrm>
          <a:prstGeom prst="rect">
            <a:avLst/>
          </a:prstGeom>
          <a:noFill/>
          <a:ln/>
        </p:spPr>
        <p:txBody>
          <a:bodyPr wrap="none" lIns="0" tIns="0" rIns="0" bIns="0" rtlCol="0" anchor="t"/>
          <a:lstStyle/>
          <a:p>
            <a:pPr marL="0" indent="0" algn="l">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本人の理解を促しながら説明や支援</a:t>
            </a:r>
            <a:endParaRPr lang="en-US" sz="2400" dirty="0"/>
          </a:p>
        </p:txBody>
      </p:sp>
      <p:sp>
        <p:nvSpPr>
          <p:cNvPr id="27" name="Text 25"/>
          <p:cNvSpPr/>
          <p:nvPr/>
        </p:nvSpPr>
        <p:spPr>
          <a:xfrm>
            <a:off x="8233172" y="5311854"/>
            <a:ext cx="5883235" cy="293727"/>
          </a:xfrm>
          <a:prstGeom prst="rect">
            <a:avLst/>
          </a:prstGeom>
          <a:noFill/>
          <a:ln/>
        </p:spPr>
        <p:txBody>
          <a:bodyPr wrap="none" lIns="0" tIns="0" rIns="0" bIns="0" rtlCol="0" anchor="t"/>
          <a:lstStyle/>
          <a:p>
            <a:pPr marL="0" indent="0" algn="l">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自分でできることを増やせるように促す</a:t>
            </a:r>
            <a:endParaRPr lang="en-US" sz="2400" dirty="0"/>
          </a:p>
        </p:txBody>
      </p:sp>
      <p:sp>
        <p:nvSpPr>
          <p:cNvPr id="28" name="Shape 26"/>
          <p:cNvSpPr/>
          <p:nvPr/>
        </p:nvSpPr>
        <p:spPr>
          <a:xfrm>
            <a:off x="6580763" y="5592366"/>
            <a:ext cx="550783" cy="22860"/>
          </a:xfrm>
          <a:prstGeom prst="roundRect">
            <a:avLst>
              <a:gd name="adj" fmla="val 337335"/>
            </a:avLst>
          </a:prstGeom>
          <a:solidFill>
            <a:srgbClr val="CCCCCC"/>
          </a:solidFill>
          <a:ln/>
        </p:spPr>
        <p:txBody>
          <a:bodyPr/>
          <a:lstStyle/>
          <a:p>
            <a:endParaRPr lang="ja-JP" altLang="en-US" sz="3200"/>
          </a:p>
        </p:txBody>
      </p:sp>
      <p:sp>
        <p:nvSpPr>
          <p:cNvPr id="29" name="Shape 27"/>
          <p:cNvSpPr/>
          <p:nvPr/>
        </p:nvSpPr>
        <p:spPr>
          <a:xfrm>
            <a:off x="7108686" y="5397341"/>
            <a:ext cx="413028" cy="413028"/>
          </a:xfrm>
          <a:prstGeom prst="roundRect">
            <a:avLst>
              <a:gd name="adj" fmla="val 18671"/>
            </a:avLst>
          </a:prstGeom>
          <a:solidFill>
            <a:srgbClr val="E6E6E6"/>
          </a:solidFill>
          <a:ln w="7620">
            <a:solidFill>
              <a:srgbClr val="CCCCCC"/>
            </a:solidFill>
            <a:prstDash val="solid"/>
          </a:ln>
        </p:spPr>
        <p:txBody>
          <a:bodyPr/>
          <a:lstStyle/>
          <a:p>
            <a:endParaRPr lang="ja-JP" altLang="en-US" sz="3200"/>
          </a:p>
        </p:txBody>
      </p:sp>
      <p:sp>
        <p:nvSpPr>
          <p:cNvPr id="30" name="Text 28"/>
          <p:cNvSpPr/>
          <p:nvPr/>
        </p:nvSpPr>
        <p:spPr>
          <a:xfrm>
            <a:off x="7188934" y="5556766"/>
            <a:ext cx="275392" cy="344210"/>
          </a:xfrm>
          <a:prstGeom prst="rect">
            <a:avLst/>
          </a:prstGeom>
          <a:noFill/>
          <a:ln/>
        </p:spPr>
        <p:txBody>
          <a:bodyPr wrap="none" lIns="0" tIns="0" rIns="0" bIns="0" rtlCol="0" anchor="t"/>
          <a:lstStyle/>
          <a:p>
            <a:pPr marL="0" indent="0" algn="ctr">
              <a:lnSpc>
                <a:spcPts val="2150"/>
              </a:lnSpc>
              <a:buNone/>
            </a:pPr>
            <a:r>
              <a:rPr lang="en-US" sz="3600" dirty="0">
                <a:solidFill>
                  <a:srgbClr val="030303"/>
                </a:solidFill>
                <a:latin typeface="Inter Medium" pitchFamily="34" charset="0"/>
                <a:ea typeface="Inter Medium" pitchFamily="34" charset="-122"/>
                <a:cs typeface="Inter Medium" pitchFamily="34" charset="-120"/>
              </a:rPr>
              <a:t>5</a:t>
            </a:r>
            <a:endParaRPr lang="en-US" sz="3600" dirty="0"/>
          </a:p>
        </p:txBody>
      </p:sp>
      <p:sp>
        <p:nvSpPr>
          <p:cNvPr id="31" name="Text 29"/>
          <p:cNvSpPr/>
          <p:nvPr/>
        </p:nvSpPr>
        <p:spPr>
          <a:xfrm>
            <a:off x="4102179" y="5460444"/>
            <a:ext cx="2295049" cy="286941"/>
          </a:xfrm>
          <a:prstGeom prst="rect">
            <a:avLst/>
          </a:prstGeom>
          <a:noFill/>
          <a:ln/>
        </p:spPr>
        <p:txBody>
          <a:bodyPr wrap="none" lIns="0" tIns="0" rIns="0" bIns="0" rtlCol="0" anchor="t"/>
          <a:lstStyle/>
          <a:p>
            <a:pPr marL="0" indent="0" algn="r">
              <a:lnSpc>
                <a:spcPts val="2250"/>
              </a:lnSpc>
              <a:buNone/>
            </a:pPr>
            <a:r>
              <a:rPr lang="en-US" sz="3200" b="1" dirty="0">
                <a:solidFill>
                  <a:srgbClr val="FF0000"/>
                </a:solidFill>
                <a:latin typeface="Inter Medium" pitchFamily="34" charset="0"/>
                <a:ea typeface="Inter Medium" pitchFamily="34" charset="-122"/>
                <a:cs typeface="Inter Medium" pitchFamily="34" charset="-120"/>
              </a:rPr>
              <a:t>思春期</a:t>
            </a:r>
            <a:endParaRPr lang="en-US" sz="3200" b="1" dirty="0">
              <a:solidFill>
                <a:srgbClr val="FF0000"/>
              </a:solidFill>
            </a:endParaRPr>
          </a:p>
        </p:txBody>
      </p:sp>
      <p:sp>
        <p:nvSpPr>
          <p:cNvPr id="32" name="Text 30"/>
          <p:cNvSpPr/>
          <p:nvPr/>
        </p:nvSpPr>
        <p:spPr>
          <a:xfrm>
            <a:off x="513993" y="5857518"/>
            <a:ext cx="5883235" cy="293727"/>
          </a:xfrm>
          <a:prstGeom prst="rect">
            <a:avLst/>
          </a:prstGeom>
          <a:noFill/>
          <a:ln/>
        </p:spPr>
        <p:txBody>
          <a:bodyPr wrap="none" lIns="0" tIns="0" rIns="0" bIns="0" rtlCol="0" anchor="t"/>
          <a:lstStyle/>
          <a:p>
            <a:pPr marL="0" indent="0" algn="r">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自立を尊重しつつ、不安や悩みに寄り添う</a:t>
            </a:r>
            <a:endParaRPr lang="en-US" sz="2400" dirty="0"/>
          </a:p>
        </p:txBody>
      </p:sp>
      <p:sp>
        <p:nvSpPr>
          <p:cNvPr id="33" name="Text 31"/>
          <p:cNvSpPr/>
          <p:nvPr/>
        </p:nvSpPr>
        <p:spPr>
          <a:xfrm>
            <a:off x="513993" y="6261378"/>
            <a:ext cx="5883235" cy="293727"/>
          </a:xfrm>
          <a:prstGeom prst="rect">
            <a:avLst/>
          </a:prstGeom>
          <a:noFill/>
          <a:ln/>
        </p:spPr>
        <p:txBody>
          <a:bodyPr wrap="none" lIns="0" tIns="0" rIns="0" bIns="0" rtlCol="0" anchor="t"/>
          <a:lstStyle/>
          <a:p>
            <a:pPr marL="0" indent="0" algn="r">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アイデンティティの確立</a:t>
            </a:r>
            <a:endParaRPr lang="en-US" sz="2400" dirty="0"/>
          </a:p>
        </p:txBody>
      </p:sp>
      <p:sp>
        <p:nvSpPr>
          <p:cNvPr id="34" name="Text 32"/>
          <p:cNvSpPr/>
          <p:nvPr/>
        </p:nvSpPr>
        <p:spPr>
          <a:xfrm>
            <a:off x="471318" y="7077314"/>
            <a:ext cx="13602414" cy="587454"/>
          </a:xfrm>
          <a:prstGeom prst="rect">
            <a:avLst/>
          </a:prstGeom>
          <a:noFill/>
          <a:ln/>
        </p:spPr>
        <p:txBody>
          <a:bodyPr wrap="square" lIns="0" tIns="0" rIns="0" bIns="0" rtlCol="0" anchor="t"/>
          <a:lstStyle/>
          <a:p>
            <a:pPr marL="0" indent="0" algn="l">
              <a:lnSpc>
                <a:spcPts val="2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子どもは家族の一員であり、家庭環境の影響を強く受ける存在です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そのため、小児看護では家族も看護の対象とし、家族と協力しながらケアを進めていく必要があります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95076" y="292656"/>
            <a:ext cx="5313759" cy="664131"/>
          </a:xfrm>
          <a:prstGeom prst="rect">
            <a:avLst/>
          </a:prstGeom>
          <a:noFill/>
          <a:ln/>
        </p:spPr>
        <p:txBody>
          <a:bodyPr wrap="none" lIns="0" tIns="0" rIns="0" bIns="0" rtlCol="0" anchor="t"/>
          <a:lstStyle/>
          <a:p>
            <a:pPr marL="0" indent="0" algn="l">
              <a:lnSpc>
                <a:spcPts val="5200"/>
              </a:lnSpc>
              <a:buNone/>
            </a:pPr>
            <a:r>
              <a:rPr lang="en-US" sz="4150" dirty="0">
                <a:solidFill>
                  <a:srgbClr val="1B1B27"/>
                </a:solidFill>
                <a:latin typeface="Inter Medium" pitchFamily="34" charset="0"/>
                <a:ea typeface="Inter Medium" pitchFamily="34" charset="-122"/>
                <a:cs typeface="Inter Medium" pitchFamily="34" charset="-120"/>
              </a:rPr>
              <a:t>子どもを取り巻く環境</a:t>
            </a:r>
            <a:endParaRPr lang="en-US" sz="4150" dirty="0"/>
          </a:p>
        </p:txBody>
      </p:sp>
      <p:sp>
        <p:nvSpPr>
          <p:cNvPr id="3" name="Text 1"/>
          <p:cNvSpPr/>
          <p:nvPr/>
        </p:nvSpPr>
        <p:spPr>
          <a:xfrm>
            <a:off x="595075" y="1041797"/>
            <a:ext cx="13440251" cy="680085"/>
          </a:xfrm>
          <a:prstGeom prst="rect">
            <a:avLst/>
          </a:prstGeom>
          <a:noFill/>
          <a:ln/>
        </p:spPr>
        <p:txBody>
          <a:bodyPr wrap="square" lIns="0" tIns="0" rIns="0" bIns="0" rtlCol="0" anchor="t"/>
          <a:lstStyle/>
          <a:p>
            <a:pPr marL="0" indent="0" algn="l">
              <a:lnSpc>
                <a:spcPts val="2650"/>
              </a:lnSpc>
              <a:buNone/>
            </a:pPr>
            <a:r>
              <a:rPr lang="en-US" sz="2400" dirty="0">
                <a:solidFill>
                  <a:srgbClr val="030303"/>
                </a:solidFill>
                <a:latin typeface="IBM Plex Sans Medium" pitchFamily="34" charset="0"/>
                <a:ea typeface="IBM Plex Sans Medium" pitchFamily="34" charset="-122"/>
                <a:cs typeface="IBM Plex Sans Medium" pitchFamily="34" charset="-120"/>
              </a:rPr>
              <a:t>小児看護では、子どもは多様な環境の影響を受けながら成長・発達します。健やかな成長のためには、個々の子どもだけでなく、その子を取り巻く環境全体を理解し、多角的にアプローチすることが不可欠です。</a:t>
            </a:r>
            <a:endParaRPr lang="en-US" sz="2400" dirty="0"/>
          </a:p>
        </p:txBody>
      </p:sp>
      <p:sp>
        <p:nvSpPr>
          <p:cNvPr id="4" name="Shape 2"/>
          <p:cNvSpPr/>
          <p:nvPr/>
        </p:nvSpPr>
        <p:spPr>
          <a:xfrm>
            <a:off x="595073" y="2269365"/>
            <a:ext cx="6699428" cy="2238856"/>
          </a:xfrm>
          <a:prstGeom prst="roundRect">
            <a:avLst>
              <a:gd name="adj" fmla="val 4577"/>
            </a:avLst>
          </a:prstGeom>
          <a:solidFill>
            <a:srgbClr val="FFFFFF">
              <a:alpha val="95000"/>
            </a:srgbClr>
          </a:solidFill>
          <a:ln w="22860">
            <a:solidFill>
              <a:srgbClr val="CCCCCC"/>
            </a:solidFill>
            <a:prstDash val="solid"/>
          </a:ln>
        </p:spPr>
        <p:txBody>
          <a:bodyPr/>
          <a:lstStyle/>
          <a:p>
            <a:endParaRPr lang="ja-JP" altLang="en-US" sz="2800"/>
          </a:p>
        </p:txBody>
      </p:sp>
      <p:sp>
        <p:nvSpPr>
          <p:cNvPr id="5" name="Text 3"/>
          <p:cNvSpPr/>
          <p:nvPr/>
        </p:nvSpPr>
        <p:spPr>
          <a:xfrm>
            <a:off x="830459" y="2504752"/>
            <a:ext cx="2691277" cy="406120"/>
          </a:xfrm>
          <a:prstGeom prst="rect">
            <a:avLst/>
          </a:prstGeom>
          <a:noFill/>
          <a:ln/>
        </p:spPr>
        <p:txBody>
          <a:bodyPr wrap="none" lIns="0" tIns="0" rIns="0" bIns="0" rtlCol="0" anchor="t"/>
          <a:lstStyle/>
          <a:p>
            <a:pPr marL="0" indent="0" algn="l">
              <a:lnSpc>
                <a:spcPts val="2600"/>
              </a:lnSpc>
              <a:buNone/>
            </a:pPr>
            <a:r>
              <a:rPr lang="en-US" sz="3200" b="1" dirty="0">
                <a:solidFill>
                  <a:srgbClr val="FF0000"/>
                </a:solidFill>
                <a:latin typeface="Inter Medium" pitchFamily="34" charset="0"/>
                <a:ea typeface="Inter Medium" pitchFamily="34" charset="-122"/>
                <a:cs typeface="Inter Medium" pitchFamily="34" charset="-120"/>
              </a:rPr>
              <a:t>家庭環境</a:t>
            </a:r>
            <a:endParaRPr lang="en-US" sz="3200" b="1" dirty="0">
              <a:solidFill>
                <a:srgbClr val="FF0000"/>
              </a:solidFill>
            </a:endParaRPr>
          </a:p>
        </p:txBody>
      </p:sp>
      <p:sp>
        <p:nvSpPr>
          <p:cNvPr id="6" name="Text 4"/>
          <p:cNvSpPr/>
          <p:nvPr/>
        </p:nvSpPr>
        <p:spPr>
          <a:xfrm>
            <a:off x="830459" y="2964451"/>
            <a:ext cx="6222561" cy="1247184"/>
          </a:xfrm>
          <a:prstGeom prst="rect">
            <a:avLst/>
          </a:prstGeom>
          <a:noFill/>
          <a:ln/>
        </p:spPr>
        <p:txBody>
          <a:bodyPr wrap="square" lIns="0" tIns="0" rIns="0" bIns="0" rtlCol="0" anchor="t"/>
          <a:lstStyle/>
          <a:p>
            <a:pPr marL="0" indent="0" algn="l">
              <a:lnSpc>
                <a:spcPts val="26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子どもが長く過ごし、成長に最も影響を与える環境です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6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看護師は家族中心ケアに基づき、家族のケア能力を引き出し、支援を行います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7" name="Shape 5"/>
          <p:cNvSpPr/>
          <p:nvPr/>
        </p:nvSpPr>
        <p:spPr>
          <a:xfrm>
            <a:off x="7421402" y="2269365"/>
            <a:ext cx="6699549" cy="2238856"/>
          </a:xfrm>
          <a:prstGeom prst="roundRect">
            <a:avLst>
              <a:gd name="adj" fmla="val 4577"/>
            </a:avLst>
          </a:prstGeom>
          <a:solidFill>
            <a:srgbClr val="FFFFFF">
              <a:alpha val="95000"/>
            </a:srgbClr>
          </a:solidFill>
          <a:ln w="22860">
            <a:solidFill>
              <a:srgbClr val="CCCCCC"/>
            </a:solidFill>
            <a:prstDash val="solid"/>
          </a:ln>
        </p:spPr>
        <p:txBody>
          <a:bodyPr/>
          <a:lstStyle/>
          <a:p>
            <a:endParaRPr lang="ja-JP" altLang="en-US" sz="2800"/>
          </a:p>
        </p:txBody>
      </p:sp>
      <p:sp>
        <p:nvSpPr>
          <p:cNvPr id="8" name="Text 6"/>
          <p:cNvSpPr/>
          <p:nvPr/>
        </p:nvSpPr>
        <p:spPr>
          <a:xfrm>
            <a:off x="7656788" y="2504752"/>
            <a:ext cx="2691277" cy="406120"/>
          </a:xfrm>
          <a:prstGeom prst="rect">
            <a:avLst/>
          </a:prstGeom>
          <a:noFill/>
          <a:ln/>
        </p:spPr>
        <p:txBody>
          <a:bodyPr wrap="none" lIns="0" tIns="0" rIns="0" bIns="0" rtlCol="0" anchor="t"/>
          <a:lstStyle/>
          <a:p>
            <a:pPr marL="0" indent="0" algn="l">
              <a:lnSpc>
                <a:spcPts val="2600"/>
              </a:lnSpc>
              <a:buNone/>
            </a:pPr>
            <a:r>
              <a:rPr lang="en-US" sz="3200" b="1" dirty="0">
                <a:solidFill>
                  <a:srgbClr val="FF0000"/>
                </a:solidFill>
                <a:latin typeface="Inter Medium" pitchFamily="34" charset="0"/>
                <a:ea typeface="Inter Medium" pitchFamily="34" charset="-122"/>
                <a:cs typeface="Inter Medium" pitchFamily="34" charset="-120"/>
              </a:rPr>
              <a:t>学校・教育機関</a:t>
            </a:r>
            <a:endParaRPr lang="en-US" sz="3200" b="1" dirty="0">
              <a:solidFill>
                <a:srgbClr val="FF0000"/>
              </a:solidFill>
            </a:endParaRPr>
          </a:p>
        </p:txBody>
      </p:sp>
      <p:sp>
        <p:nvSpPr>
          <p:cNvPr id="9" name="Text 7"/>
          <p:cNvSpPr/>
          <p:nvPr/>
        </p:nvSpPr>
        <p:spPr>
          <a:xfrm>
            <a:off x="7656788" y="2964451"/>
            <a:ext cx="6222681" cy="1247184"/>
          </a:xfrm>
          <a:prstGeom prst="rect">
            <a:avLst/>
          </a:prstGeom>
          <a:noFill/>
          <a:ln/>
        </p:spPr>
        <p:txBody>
          <a:bodyPr wrap="square" lIns="0" tIns="0" rIns="0" bIns="0" rtlCol="0" anchor="t"/>
          <a:lstStyle/>
          <a:p>
            <a:pPr marL="0" indent="0" algn="l">
              <a:lnSpc>
                <a:spcPts val="2650"/>
              </a:lnSpc>
              <a:buNone/>
            </a:pPr>
            <a:r>
              <a:rPr lang="en-US" sz="2400" dirty="0">
                <a:solidFill>
                  <a:srgbClr val="030303"/>
                </a:solidFill>
                <a:latin typeface="IBM Plex Sans Medium" pitchFamily="34" charset="0"/>
                <a:ea typeface="IBM Plex Sans Medium" pitchFamily="34" charset="-122"/>
                <a:cs typeface="IBM Plex Sans Medium" pitchFamily="34" charset="-120"/>
              </a:rPr>
              <a:t>社会性や学習能力を育む重要な場です。看護師は学校スタッフと連携し、医療的ケアの調整や学習支援など、円滑な学校生活をサポートします。</a:t>
            </a:r>
            <a:endParaRPr lang="en-US" sz="2400" dirty="0"/>
          </a:p>
        </p:txBody>
      </p:sp>
      <p:sp>
        <p:nvSpPr>
          <p:cNvPr id="10" name="Shape 8"/>
          <p:cNvSpPr/>
          <p:nvPr/>
        </p:nvSpPr>
        <p:spPr>
          <a:xfrm>
            <a:off x="595076" y="4635061"/>
            <a:ext cx="6699425" cy="2216501"/>
          </a:xfrm>
          <a:prstGeom prst="roundRect">
            <a:avLst>
              <a:gd name="adj" fmla="val 4577"/>
            </a:avLst>
          </a:prstGeom>
          <a:solidFill>
            <a:srgbClr val="FFFFFF">
              <a:alpha val="95000"/>
            </a:srgbClr>
          </a:solidFill>
          <a:ln w="22860">
            <a:solidFill>
              <a:srgbClr val="CCCCCC"/>
            </a:solidFill>
            <a:prstDash val="solid"/>
          </a:ln>
        </p:spPr>
        <p:txBody>
          <a:bodyPr/>
          <a:lstStyle/>
          <a:p>
            <a:endParaRPr lang="ja-JP" altLang="en-US" sz="2800"/>
          </a:p>
        </p:txBody>
      </p:sp>
      <p:sp>
        <p:nvSpPr>
          <p:cNvPr id="11" name="Text 9"/>
          <p:cNvSpPr/>
          <p:nvPr/>
        </p:nvSpPr>
        <p:spPr>
          <a:xfrm>
            <a:off x="830463" y="4870447"/>
            <a:ext cx="2691276" cy="377466"/>
          </a:xfrm>
          <a:prstGeom prst="rect">
            <a:avLst/>
          </a:prstGeom>
          <a:noFill/>
          <a:ln/>
        </p:spPr>
        <p:txBody>
          <a:bodyPr wrap="none" lIns="0" tIns="0" rIns="0" bIns="0" rtlCol="0" anchor="t"/>
          <a:lstStyle/>
          <a:p>
            <a:pPr marL="0" indent="0" algn="l">
              <a:lnSpc>
                <a:spcPts val="2600"/>
              </a:lnSpc>
              <a:buNone/>
            </a:pPr>
            <a:r>
              <a:rPr lang="en-US" sz="3200" b="1" dirty="0">
                <a:solidFill>
                  <a:srgbClr val="FF0000"/>
                </a:solidFill>
                <a:latin typeface="Inter Medium" pitchFamily="34" charset="0"/>
                <a:ea typeface="Inter Medium" pitchFamily="34" charset="-122"/>
                <a:cs typeface="Inter Medium" pitchFamily="34" charset="-120"/>
              </a:rPr>
              <a:t>地域社会</a:t>
            </a:r>
            <a:endParaRPr lang="en-US" sz="3200" b="1" dirty="0">
              <a:solidFill>
                <a:srgbClr val="FF0000"/>
              </a:solidFill>
            </a:endParaRPr>
          </a:p>
        </p:txBody>
      </p:sp>
      <p:sp>
        <p:nvSpPr>
          <p:cNvPr id="12" name="Text 10"/>
          <p:cNvSpPr/>
          <p:nvPr/>
        </p:nvSpPr>
        <p:spPr>
          <a:xfrm>
            <a:off x="830463" y="5330147"/>
            <a:ext cx="6222558" cy="1159189"/>
          </a:xfrm>
          <a:prstGeom prst="rect">
            <a:avLst/>
          </a:prstGeom>
          <a:noFill/>
          <a:ln/>
        </p:spPr>
        <p:txBody>
          <a:bodyPr wrap="square" lIns="0" tIns="0" rIns="0" bIns="0" rtlCol="0" anchor="t"/>
          <a:lstStyle/>
          <a:p>
            <a:pPr marL="0" indent="0" algn="l">
              <a:lnSpc>
                <a:spcPts val="2650"/>
              </a:lnSpc>
              <a:buNone/>
            </a:pPr>
            <a:r>
              <a:rPr lang="en-US" sz="2400" dirty="0">
                <a:solidFill>
                  <a:srgbClr val="030303"/>
                </a:solidFill>
                <a:latin typeface="IBM Plex Sans Medium" pitchFamily="34" charset="0"/>
                <a:ea typeface="IBM Plex Sans Medium" pitchFamily="34" charset="-122"/>
                <a:cs typeface="IBM Plex Sans Medium" pitchFamily="34" charset="-120"/>
              </a:rPr>
              <a:t>地域全体で子どもを見守る視点が重要です。看護師は地域の保健師や福祉サービスと連携し、社会資源の情報提供や利用調整を行います。</a:t>
            </a:r>
            <a:endParaRPr lang="en-US" sz="2400" dirty="0"/>
          </a:p>
        </p:txBody>
      </p:sp>
      <p:sp>
        <p:nvSpPr>
          <p:cNvPr id="13" name="Shape 11"/>
          <p:cNvSpPr/>
          <p:nvPr/>
        </p:nvSpPr>
        <p:spPr>
          <a:xfrm>
            <a:off x="7421406" y="4635061"/>
            <a:ext cx="6699546" cy="2216501"/>
          </a:xfrm>
          <a:prstGeom prst="roundRect">
            <a:avLst>
              <a:gd name="adj" fmla="val 4577"/>
            </a:avLst>
          </a:prstGeom>
          <a:solidFill>
            <a:srgbClr val="FFFFFF">
              <a:alpha val="95000"/>
            </a:srgbClr>
          </a:solidFill>
          <a:ln w="22860">
            <a:solidFill>
              <a:srgbClr val="CCCCCC"/>
            </a:solidFill>
            <a:prstDash val="solid"/>
          </a:ln>
        </p:spPr>
        <p:txBody>
          <a:bodyPr/>
          <a:lstStyle/>
          <a:p>
            <a:endParaRPr lang="ja-JP" altLang="en-US" sz="2800"/>
          </a:p>
        </p:txBody>
      </p:sp>
      <p:sp>
        <p:nvSpPr>
          <p:cNvPr id="14" name="Text 12"/>
          <p:cNvSpPr/>
          <p:nvPr/>
        </p:nvSpPr>
        <p:spPr>
          <a:xfrm>
            <a:off x="7656792" y="4870447"/>
            <a:ext cx="2691276" cy="377466"/>
          </a:xfrm>
          <a:prstGeom prst="rect">
            <a:avLst/>
          </a:prstGeom>
          <a:noFill/>
          <a:ln/>
        </p:spPr>
        <p:txBody>
          <a:bodyPr wrap="none" lIns="0" tIns="0" rIns="0" bIns="0" rtlCol="0" anchor="t"/>
          <a:lstStyle/>
          <a:p>
            <a:pPr marL="0" indent="0" algn="l">
              <a:lnSpc>
                <a:spcPts val="2600"/>
              </a:lnSpc>
              <a:buNone/>
            </a:pPr>
            <a:r>
              <a:rPr lang="en-US" sz="3200" b="1" dirty="0">
                <a:solidFill>
                  <a:srgbClr val="FF0000"/>
                </a:solidFill>
                <a:latin typeface="Inter Medium" pitchFamily="34" charset="0"/>
                <a:ea typeface="Inter Medium" pitchFamily="34" charset="-122"/>
                <a:cs typeface="Inter Medium" pitchFamily="34" charset="-120"/>
              </a:rPr>
              <a:t>医療環境</a:t>
            </a:r>
            <a:endParaRPr lang="en-US" sz="3200" b="1" dirty="0">
              <a:solidFill>
                <a:srgbClr val="FF0000"/>
              </a:solidFill>
            </a:endParaRPr>
          </a:p>
        </p:txBody>
      </p:sp>
      <p:sp>
        <p:nvSpPr>
          <p:cNvPr id="15" name="Text 13"/>
          <p:cNvSpPr/>
          <p:nvPr/>
        </p:nvSpPr>
        <p:spPr>
          <a:xfrm>
            <a:off x="7656792" y="5330147"/>
            <a:ext cx="6222678" cy="1159189"/>
          </a:xfrm>
          <a:prstGeom prst="rect">
            <a:avLst/>
          </a:prstGeom>
          <a:noFill/>
          <a:ln/>
        </p:spPr>
        <p:txBody>
          <a:bodyPr wrap="square" lIns="0" tIns="0" rIns="0" bIns="0" rtlCol="0" anchor="t"/>
          <a:lstStyle/>
          <a:p>
            <a:pPr marL="0" indent="0" algn="l">
              <a:lnSpc>
                <a:spcPts val="2650"/>
              </a:lnSpc>
              <a:buNone/>
            </a:pPr>
            <a:r>
              <a:rPr lang="en-US" sz="2400" dirty="0">
                <a:solidFill>
                  <a:srgbClr val="030303"/>
                </a:solidFill>
                <a:latin typeface="IBM Plex Sans Medium" pitchFamily="34" charset="0"/>
                <a:ea typeface="IBM Plex Sans Medium" pitchFamily="34" charset="-122"/>
                <a:cs typeface="IBM Plex Sans Medium" pitchFamily="34" charset="-120"/>
              </a:rPr>
              <a:t>治療を受ける環境も子どもに大きな影響を与えます。看護師はプレパレーションや遊びを通じて、子どものストレスを軽減し、安心できる療養環境を提供します。</a:t>
            </a:r>
            <a:endParaRPr lang="en-US" sz="2400" dirty="0"/>
          </a:p>
        </p:txBody>
      </p:sp>
      <p:sp>
        <p:nvSpPr>
          <p:cNvPr id="16" name="Text 14"/>
          <p:cNvSpPr/>
          <p:nvPr/>
        </p:nvSpPr>
        <p:spPr>
          <a:xfrm>
            <a:off x="595076" y="7078181"/>
            <a:ext cx="13440251" cy="680085"/>
          </a:xfrm>
          <a:prstGeom prst="rect">
            <a:avLst/>
          </a:prstGeom>
          <a:noFill/>
          <a:ln/>
        </p:spPr>
        <p:txBody>
          <a:bodyPr wrap="square" lIns="0" tIns="0" rIns="0" bIns="0" rtlCol="0" anchor="t"/>
          <a:lstStyle/>
          <a:p>
            <a:pPr marL="0" indent="0" algn="l">
              <a:lnSpc>
                <a:spcPts val="265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看護師はこれらの環境が相互に影響し合うことを理解し、各専門家と連携することで、子どもの最善の利益を追求し、包括的な支援を目指します。</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82360" y="889397"/>
            <a:ext cx="6985992" cy="873323"/>
          </a:xfrm>
          <a:prstGeom prst="rect">
            <a:avLst/>
          </a:prstGeom>
          <a:noFill/>
          <a:ln/>
        </p:spPr>
        <p:txBody>
          <a:bodyPr wrap="none" lIns="0" tIns="0" rIns="0" bIns="0" rtlCol="0" anchor="t"/>
          <a:lstStyle/>
          <a:p>
            <a:pPr marL="0" indent="0" algn="l">
              <a:lnSpc>
                <a:spcPts val="6850"/>
              </a:lnSpc>
              <a:buNone/>
            </a:pPr>
            <a:r>
              <a:rPr lang="en-US" sz="5500" dirty="0">
                <a:solidFill>
                  <a:srgbClr val="1B1B27"/>
                </a:solidFill>
                <a:latin typeface="Inter Medium" pitchFamily="34" charset="0"/>
                <a:ea typeface="Inter Medium" pitchFamily="34" charset="-122"/>
                <a:cs typeface="Inter Medium" pitchFamily="34" charset="-120"/>
              </a:rPr>
              <a:t>「子ども観」の変遷</a:t>
            </a:r>
            <a:endParaRPr lang="en-US" sz="5500" dirty="0"/>
          </a:p>
        </p:txBody>
      </p:sp>
      <p:sp>
        <p:nvSpPr>
          <p:cNvPr id="3" name="Shape 1"/>
          <p:cNvSpPr/>
          <p:nvPr/>
        </p:nvSpPr>
        <p:spPr>
          <a:xfrm>
            <a:off x="782360" y="2321600"/>
            <a:ext cx="4168854" cy="3810000"/>
          </a:xfrm>
          <a:prstGeom prst="roundRect">
            <a:avLst>
              <a:gd name="adj" fmla="val 3080"/>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099899" y="2639139"/>
            <a:ext cx="3492937" cy="436602"/>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過去</a:t>
            </a:r>
            <a:endParaRPr lang="en-US" sz="3600" b="1" dirty="0">
              <a:solidFill>
                <a:srgbClr val="FF0000"/>
              </a:solidFill>
            </a:endParaRPr>
          </a:p>
        </p:txBody>
      </p:sp>
      <p:sp>
        <p:nvSpPr>
          <p:cNvPr id="5" name="Text 3"/>
          <p:cNvSpPr/>
          <p:nvPr/>
        </p:nvSpPr>
        <p:spPr>
          <a:xfrm>
            <a:off x="1099899" y="3243382"/>
            <a:ext cx="3533775" cy="447080"/>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労働力の一部</a:t>
            </a:r>
            <a:endParaRPr lang="en-US" sz="2400" dirty="0"/>
          </a:p>
        </p:txBody>
      </p:sp>
      <p:sp>
        <p:nvSpPr>
          <p:cNvPr id="6" name="Text 4"/>
          <p:cNvSpPr/>
          <p:nvPr/>
        </p:nvSpPr>
        <p:spPr>
          <a:xfrm>
            <a:off x="1099899" y="3858101"/>
            <a:ext cx="3533775" cy="447080"/>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未熟で弱い存在</a:t>
            </a:r>
            <a:endParaRPr lang="en-US" sz="2400" dirty="0"/>
          </a:p>
        </p:txBody>
      </p:sp>
      <p:sp>
        <p:nvSpPr>
          <p:cNvPr id="7" name="Text 5"/>
          <p:cNvSpPr/>
          <p:nvPr/>
        </p:nvSpPr>
        <p:spPr>
          <a:xfrm>
            <a:off x="1099899" y="4472821"/>
            <a:ext cx="3533775" cy="447080"/>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大人の保護が必要な存在</a:t>
            </a:r>
            <a:endParaRPr lang="en-US" sz="2400" dirty="0"/>
          </a:p>
        </p:txBody>
      </p:sp>
      <p:sp>
        <p:nvSpPr>
          <p:cNvPr id="8" name="Shape 6"/>
          <p:cNvSpPr/>
          <p:nvPr/>
        </p:nvSpPr>
        <p:spPr>
          <a:xfrm>
            <a:off x="5230654" y="2321600"/>
            <a:ext cx="4168973" cy="3810000"/>
          </a:xfrm>
          <a:prstGeom prst="roundRect">
            <a:avLst>
              <a:gd name="adj" fmla="val 3080"/>
            </a:avLst>
          </a:prstGeom>
          <a:solidFill>
            <a:srgbClr val="FFFFFF">
              <a:alpha val="95000"/>
            </a:srgbClr>
          </a:solidFill>
          <a:ln w="38100">
            <a:solidFill>
              <a:srgbClr val="CCCCCC"/>
            </a:solidFill>
            <a:prstDash val="solid"/>
          </a:ln>
        </p:spPr>
        <p:txBody>
          <a:bodyPr/>
          <a:lstStyle/>
          <a:p>
            <a:endParaRPr lang="ja-JP" altLang="en-US" sz="2000"/>
          </a:p>
        </p:txBody>
      </p:sp>
      <p:sp>
        <p:nvSpPr>
          <p:cNvPr id="9" name="Text 7"/>
          <p:cNvSpPr/>
          <p:nvPr/>
        </p:nvSpPr>
        <p:spPr>
          <a:xfrm>
            <a:off x="5548193" y="2639139"/>
            <a:ext cx="3492937" cy="436602"/>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19世紀以降</a:t>
            </a:r>
            <a:endParaRPr lang="en-US" sz="3600" b="1" dirty="0">
              <a:solidFill>
                <a:srgbClr val="FF0000"/>
              </a:solidFill>
            </a:endParaRPr>
          </a:p>
        </p:txBody>
      </p:sp>
      <p:sp>
        <p:nvSpPr>
          <p:cNvPr id="10" name="Text 8"/>
          <p:cNvSpPr/>
          <p:nvPr/>
        </p:nvSpPr>
        <p:spPr>
          <a:xfrm>
            <a:off x="5548193" y="3243382"/>
            <a:ext cx="3533894" cy="447080"/>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教育制度や医療の整備</a:t>
            </a:r>
            <a:endParaRPr lang="en-US" sz="2400" dirty="0"/>
          </a:p>
        </p:txBody>
      </p:sp>
      <p:sp>
        <p:nvSpPr>
          <p:cNvPr id="11" name="Text 9"/>
          <p:cNvSpPr/>
          <p:nvPr/>
        </p:nvSpPr>
        <p:spPr>
          <a:xfrm>
            <a:off x="5548193" y="3858101"/>
            <a:ext cx="3533894" cy="894159"/>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発達の途中にある特別な時期を生きる存在</a:t>
            </a:r>
            <a:endParaRPr lang="en-US" sz="2400" dirty="0"/>
          </a:p>
        </p:txBody>
      </p:sp>
      <p:sp>
        <p:nvSpPr>
          <p:cNvPr id="12" name="Text 10"/>
          <p:cNvSpPr/>
          <p:nvPr/>
        </p:nvSpPr>
        <p:spPr>
          <a:xfrm>
            <a:off x="5548193" y="4919901"/>
            <a:ext cx="3533894" cy="894159"/>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発達に合わせた育ちや支援の重視</a:t>
            </a:r>
            <a:endParaRPr lang="en-US" sz="2400" dirty="0"/>
          </a:p>
        </p:txBody>
      </p:sp>
      <p:sp>
        <p:nvSpPr>
          <p:cNvPr id="13" name="Shape 11"/>
          <p:cNvSpPr/>
          <p:nvPr/>
        </p:nvSpPr>
        <p:spPr>
          <a:xfrm>
            <a:off x="9679067" y="2321600"/>
            <a:ext cx="4168854" cy="3810000"/>
          </a:xfrm>
          <a:prstGeom prst="roundRect">
            <a:avLst>
              <a:gd name="adj" fmla="val 3080"/>
            </a:avLst>
          </a:prstGeom>
          <a:solidFill>
            <a:srgbClr val="FFFFFF">
              <a:alpha val="95000"/>
            </a:srgbClr>
          </a:solidFill>
          <a:ln w="38100">
            <a:solidFill>
              <a:srgbClr val="CCCCCC"/>
            </a:solidFill>
            <a:prstDash val="solid"/>
          </a:ln>
        </p:spPr>
        <p:txBody>
          <a:bodyPr/>
          <a:lstStyle/>
          <a:p>
            <a:endParaRPr lang="ja-JP" altLang="en-US" sz="2000"/>
          </a:p>
        </p:txBody>
      </p:sp>
      <p:sp>
        <p:nvSpPr>
          <p:cNvPr id="14" name="Text 12"/>
          <p:cNvSpPr/>
          <p:nvPr/>
        </p:nvSpPr>
        <p:spPr>
          <a:xfrm>
            <a:off x="9996607" y="2639139"/>
            <a:ext cx="3492937" cy="436602"/>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現代</a:t>
            </a:r>
            <a:endParaRPr lang="en-US" sz="3600" b="1" dirty="0">
              <a:solidFill>
                <a:srgbClr val="FF0000"/>
              </a:solidFill>
            </a:endParaRPr>
          </a:p>
        </p:txBody>
      </p:sp>
      <p:sp>
        <p:nvSpPr>
          <p:cNvPr id="15" name="Text 13"/>
          <p:cNvSpPr/>
          <p:nvPr/>
        </p:nvSpPr>
        <p:spPr>
          <a:xfrm>
            <a:off x="9996607" y="3243382"/>
            <a:ext cx="3533775" cy="447080"/>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権利を持つ主体である</a:t>
            </a:r>
            <a:endParaRPr lang="en-US" sz="2400" dirty="0"/>
          </a:p>
        </p:txBody>
      </p:sp>
      <p:sp>
        <p:nvSpPr>
          <p:cNvPr id="16" name="Text 14"/>
          <p:cNvSpPr/>
          <p:nvPr/>
        </p:nvSpPr>
        <p:spPr>
          <a:xfrm>
            <a:off x="9996607" y="3858101"/>
            <a:ext cx="3533775" cy="894159"/>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子どもの権利条約（1989年）</a:t>
            </a:r>
            <a:endParaRPr lang="en-US" sz="2400" dirty="0"/>
          </a:p>
        </p:txBody>
      </p:sp>
      <p:sp>
        <p:nvSpPr>
          <p:cNvPr id="17" name="Text 15"/>
          <p:cNvSpPr/>
          <p:nvPr/>
        </p:nvSpPr>
        <p:spPr>
          <a:xfrm>
            <a:off x="9996607" y="4919901"/>
            <a:ext cx="3533775" cy="894159"/>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子どもの声に耳を傾ける姿勢</a:t>
            </a:r>
            <a:endParaRPr lang="en-US" sz="2400" dirty="0"/>
          </a:p>
        </p:txBody>
      </p:sp>
      <p:sp>
        <p:nvSpPr>
          <p:cNvPr id="18" name="Text 16"/>
          <p:cNvSpPr/>
          <p:nvPr/>
        </p:nvSpPr>
        <p:spPr>
          <a:xfrm>
            <a:off x="782360" y="6445925"/>
            <a:ext cx="13065681" cy="894159"/>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看護の現場でも、「子どもの最善の利益」を大切にしながら、子どもの声に耳を傾け、本人が納得して医療や看護を受けられるように支援する姿勢が重視されています。</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04612" y="692587"/>
            <a:ext cx="6291263" cy="786408"/>
          </a:xfrm>
          <a:prstGeom prst="rect">
            <a:avLst/>
          </a:prstGeom>
          <a:noFill/>
          <a:ln/>
        </p:spPr>
        <p:txBody>
          <a:bodyPr wrap="none" lIns="0" tIns="0" rIns="0" bIns="0" rtlCol="0" anchor="t"/>
          <a:lstStyle/>
          <a:p>
            <a:pPr marL="0" indent="0" algn="l">
              <a:lnSpc>
                <a:spcPts val="6150"/>
              </a:lnSpc>
              <a:buNone/>
            </a:pPr>
            <a:r>
              <a:rPr lang="en-US" sz="4950" dirty="0">
                <a:solidFill>
                  <a:srgbClr val="1B1B27"/>
                </a:solidFill>
                <a:latin typeface="Inter Medium" pitchFamily="34" charset="0"/>
                <a:ea typeface="Inter Medium" pitchFamily="34" charset="-122"/>
                <a:cs typeface="Inter Medium" pitchFamily="34" charset="-120"/>
              </a:rPr>
              <a:t>子どもの権利条約</a:t>
            </a:r>
            <a:endParaRPr lang="en-US" sz="4950" dirty="0"/>
          </a:p>
        </p:txBody>
      </p:sp>
      <p:sp>
        <p:nvSpPr>
          <p:cNvPr id="3" name="Text 1"/>
          <p:cNvSpPr/>
          <p:nvPr/>
        </p:nvSpPr>
        <p:spPr>
          <a:xfrm>
            <a:off x="704612" y="1911430"/>
            <a:ext cx="3145631" cy="393144"/>
          </a:xfrm>
          <a:prstGeom prst="rect">
            <a:avLst/>
          </a:prstGeom>
          <a:noFill/>
          <a:ln/>
        </p:spPr>
        <p:txBody>
          <a:bodyPr wrap="none" lIns="0" tIns="0" rIns="0" bIns="0" rtlCol="0" anchor="t"/>
          <a:lstStyle/>
          <a:p>
            <a:pPr marL="0" indent="0" algn="l">
              <a:lnSpc>
                <a:spcPts val="3050"/>
              </a:lnSpc>
              <a:buNone/>
            </a:pPr>
            <a:r>
              <a:rPr lang="en-US" sz="4000" b="1" dirty="0">
                <a:solidFill>
                  <a:srgbClr val="FF0000"/>
                </a:solidFill>
                <a:latin typeface="Inter Medium" pitchFamily="34" charset="0"/>
                <a:ea typeface="Inter Medium" pitchFamily="34" charset="-122"/>
                <a:cs typeface="Inter Medium" pitchFamily="34" charset="-120"/>
              </a:rPr>
              <a:t>生きる権利</a:t>
            </a:r>
            <a:endParaRPr lang="en-US" sz="4000" b="1" dirty="0">
              <a:solidFill>
                <a:srgbClr val="FF0000"/>
              </a:solidFill>
            </a:endParaRPr>
          </a:p>
        </p:txBody>
      </p:sp>
      <p:sp>
        <p:nvSpPr>
          <p:cNvPr id="4" name="Text 2"/>
          <p:cNvSpPr/>
          <p:nvPr/>
        </p:nvSpPr>
        <p:spPr>
          <a:xfrm>
            <a:off x="704612" y="2556153"/>
            <a:ext cx="6303645" cy="402669"/>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すべての子どもの生命が守られること</a:t>
            </a:r>
            <a:endParaRPr lang="en-US" sz="2400" dirty="0"/>
          </a:p>
        </p:txBody>
      </p:sp>
      <p:sp>
        <p:nvSpPr>
          <p:cNvPr id="5" name="Text 3"/>
          <p:cNvSpPr/>
          <p:nvPr/>
        </p:nvSpPr>
        <p:spPr>
          <a:xfrm>
            <a:off x="704612" y="3185279"/>
            <a:ext cx="6303645" cy="402669"/>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健康に生まれ育ち、医療を受けられること</a:t>
            </a:r>
            <a:endParaRPr lang="en-US" sz="2400" dirty="0"/>
          </a:p>
        </p:txBody>
      </p:sp>
      <p:sp>
        <p:nvSpPr>
          <p:cNvPr id="6" name="Text 4"/>
          <p:cNvSpPr/>
          <p:nvPr/>
        </p:nvSpPr>
        <p:spPr>
          <a:xfrm>
            <a:off x="7629763" y="1911430"/>
            <a:ext cx="3145631" cy="393144"/>
          </a:xfrm>
          <a:prstGeom prst="rect">
            <a:avLst/>
          </a:prstGeom>
          <a:noFill/>
          <a:ln/>
        </p:spPr>
        <p:txBody>
          <a:bodyPr wrap="none" lIns="0" tIns="0" rIns="0" bIns="0" rtlCol="0" anchor="t"/>
          <a:lstStyle/>
          <a:p>
            <a:pPr marL="0" indent="0" algn="l">
              <a:lnSpc>
                <a:spcPts val="3050"/>
              </a:lnSpc>
              <a:buNone/>
            </a:pPr>
            <a:r>
              <a:rPr lang="en-US" sz="4000" b="1" dirty="0">
                <a:solidFill>
                  <a:srgbClr val="FF0000"/>
                </a:solidFill>
                <a:latin typeface="Inter Medium" pitchFamily="34" charset="0"/>
                <a:ea typeface="Inter Medium" pitchFamily="34" charset="-122"/>
                <a:cs typeface="Inter Medium" pitchFamily="34" charset="-120"/>
              </a:rPr>
              <a:t>守られる権利</a:t>
            </a:r>
            <a:endParaRPr lang="en-US" sz="4000" b="1" dirty="0">
              <a:solidFill>
                <a:srgbClr val="FF0000"/>
              </a:solidFill>
            </a:endParaRPr>
          </a:p>
        </p:txBody>
      </p:sp>
      <p:sp>
        <p:nvSpPr>
          <p:cNvPr id="7" name="Text 5"/>
          <p:cNvSpPr/>
          <p:nvPr/>
        </p:nvSpPr>
        <p:spPr>
          <a:xfrm>
            <a:off x="7629763" y="2556153"/>
            <a:ext cx="6303645" cy="402669"/>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暴力・搾取・虐待などから守られること</a:t>
            </a:r>
            <a:endParaRPr lang="en-US" sz="2400" dirty="0"/>
          </a:p>
        </p:txBody>
      </p:sp>
      <p:sp>
        <p:nvSpPr>
          <p:cNvPr id="8" name="Text 6"/>
          <p:cNvSpPr/>
          <p:nvPr/>
        </p:nvSpPr>
        <p:spPr>
          <a:xfrm>
            <a:off x="7629763" y="3185279"/>
            <a:ext cx="6303645" cy="402669"/>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差別されないこと</a:t>
            </a:r>
            <a:endParaRPr lang="en-US" sz="2400" dirty="0"/>
          </a:p>
        </p:txBody>
      </p:sp>
      <p:sp>
        <p:nvSpPr>
          <p:cNvPr id="9" name="Text 7"/>
          <p:cNvSpPr/>
          <p:nvPr/>
        </p:nvSpPr>
        <p:spPr>
          <a:xfrm>
            <a:off x="704612" y="4348996"/>
            <a:ext cx="3145631" cy="393144"/>
          </a:xfrm>
          <a:prstGeom prst="rect">
            <a:avLst/>
          </a:prstGeom>
          <a:noFill/>
          <a:ln/>
        </p:spPr>
        <p:txBody>
          <a:bodyPr wrap="none" lIns="0" tIns="0" rIns="0" bIns="0" rtlCol="0" anchor="t"/>
          <a:lstStyle/>
          <a:p>
            <a:pPr marL="0" indent="0" algn="l">
              <a:lnSpc>
                <a:spcPts val="3050"/>
              </a:lnSpc>
              <a:buNone/>
            </a:pPr>
            <a:r>
              <a:rPr lang="en-US" sz="4000" b="1" dirty="0">
                <a:solidFill>
                  <a:srgbClr val="FF0000"/>
                </a:solidFill>
                <a:latin typeface="Inter Medium" pitchFamily="34" charset="0"/>
                <a:ea typeface="Inter Medium" pitchFamily="34" charset="-122"/>
                <a:cs typeface="Inter Medium" pitchFamily="34" charset="-120"/>
              </a:rPr>
              <a:t>育つ権利</a:t>
            </a:r>
            <a:endParaRPr lang="en-US" sz="4000" b="1" dirty="0">
              <a:solidFill>
                <a:srgbClr val="FF0000"/>
              </a:solidFill>
            </a:endParaRPr>
          </a:p>
        </p:txBody>
      </p:sp>
      <p:sp>
        <p:nvSpPr>
          <p:cNvPr id="10" name="Text 8"/>
          <p:cNvSpPr/>
          <p:nvPr/>
        </p:nvSpPr>
        <p:spPr>
          <a:xfrm>
            <a:off x="704612" y="4993720"/>
            <a:ext cx="6303645" cy="402669"/>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教育を受け、休んだり遊んだりできること</a:t>
            </a:r>
            <a:endParaRPr lang="en-US" sz="2400" dirty="0"/>
          </a:p>
        </p:txBody>
      </p:sp>
      <p:sp>
        <p:nvSpPr>
          <p:cNvPr id="11" name="Text 9"/>
          <p:cNvSpPr/>
          <p:nvPr/>
        </p:nvSpPr>
        <p:spPr>
          <a:xfrm>
            <a:off x="704612" y="5622846"/>
            <a:ext cx="6303645" cy="402669"/>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考えや信じることの自由が守られること</a:t>
            </a:r>
            <a:endParaRPr lang="en-US" sz="2400" dirty="0"/>
          </a:p>
        </p:txBody>
      </p:sp>
      <p:sp>
        <p:nvSpPr>
          <p:cNvPr id="12" name="Text 10"/>
          <p:cNvSpPr/>
          <p:nvPr/>
        </p:nvSpPr>
        <p:spPr>
          <a:xfrm>
            <a:off x="7629763" y="4348996"/>
            <a:ext cx="3145631" cy="393144"/>
          </a:xfrm>
          <a:prstGeom prst="rect">
            <a:avLst/>
          </a:prstGeom>
          <a:noFill/>
          <a:ln/>
        </p:spPr>
        <p:txBody>
          <a:bodyPr wrap="none" lIns="0" tIns="0" rIns="0" bIns="0" rtlCol="0" anchor="t"/>
          <a:lstStyle/>
          <a:p>
            <a:pPr marL="0" indent="0" algn="l">
              <a:lnSpc>
                <a:spcPts val="3050"/>
              </a:lnSpc>
              <a:buNone/>
            </a:pPr>
            <a:r>
              <a:rPr lang="en-US" sz="4000" b="1" dirty="0">
                <a:solidFill>
                  <a:srgbClr val="FF0000"/>
                </a:solidFill>
                <a:latin typeface="Inter Medium" pitchFamily="34" charset="0"/>
                <a:ea typeface="Inter Medium" pitchFamily="34" charset="-122"/>
                <a:cs typeface="Inter Medium" pitchFamily="34" charset="-120"/>
              </a:rPr>
              <a:t>参加する権利</a:t>
            </a:r>
            <a:endParaRPr lang="en-US" sz="4000" b="1" dirty="0">
              <a:solidFill>
                <a:srgbClr val="FF0000"/>
              </a:solidFill>
            </a:endParaRPr>
          </a:p>
        </p:txBody>
      </p:sp>
      <p:sp>
        <p:nvSpPr>
          <p:cNvPr id="13" name="Text 11"/>
          <p:cNvSpPr/>
          <p:nvPr/>
        </p:nvSpPr>
        <p:spPr>
          <a:xfrm>
            <a:off x="7629763" y="4993720"/>
            <a:ext cx="6303645" cy="402669"/>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自分の意見を表明できること</a:t>
            </a:r>
            <a:endParaRPr lang="en-US" sz="2400" dirty="0"/>
          </a:p>
        </p:txBody>
      </p:sp>
      <p:sp>
        <p:nvSpPr>
          <p:cNvPr id="14" name="Text 12"/>
          <p:cNvSpPr/>
          <p:nvPr/>
        </p:nvSpPr>
        <p:spPr>
          <a:xfrm>
            <a:off x="7629763" y="5622846"/>
            <a:ext cx="6303645" cy="402669"/>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その意見が尊重されること</a:t>
            </a:r>
            <a:endParaRPr lang="en-US" sz="2400" dirty="0"/>
          </a:p>
        </p:txBody>
      </p:sp>
      <p:sp>
        <p:nvSpPr>
          <p:cNvPr id="15" name="Text 13"/>
          <p:cNvSpPr/>
          <p:nvPr/>
        </p:nvSpPr>
        <p:spPr>
          <a:xfrm>
            <a:off x="704612" y="6534984"/>
            <a:ext cx="13221176" cy="805339"/>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1989年に国連で採択された「児童の権利に関する条約（子どもの権利条約）」は、すべての子どもに上記の4つの権利があると明記しています。この条約は、小児看護の実践においても重要な指針となっています。</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72227" y="839629"/>
            <a:ext cx="6002298" cy="750213"/>
          </a:xfrm>
          <a:prstGeom prst="rect">
            <a:avLst/>
          </a:prstGeom>
          <a:noFill/>
          <a:ln/>
        </p:spPr>
        <p:txBody>
          <a:bodyPr wrap="none" lIns="0" tIns="0" rIns="0" bIns="0" rtlCol="0" anchor="t"/>
          <a:lstStyle/>
          <a:p>
            <a:pPr marL="0" indent="0" algn="l">
              <a:lnSpc>
                <a:spcPts val="5900"/>
              </a:lnSpc>
              <a:buNone/>
            </a:pPr>
            <a:r>
              <a:rPr lang="en-US" sz="4700" dirty="0">
                <a:solidFill>
                  <a:srgbClr val="1B1B27"/>
                </a:solidFill>
                <a:latin typeface="Inter Medium" pitchFamily="34" charset="0"/>
                <a:ea typeface="Inter Medium" pitchFamily="34" charset="-122"/>
                <a:cs typeface="Inter Medium" pitchFamily="34" charset="-120"/>
              </a:rPr>
              <a:t>小児看護の理念</a:t>
            </a:r>
            <a:endParaRPr lang="en-US" sz="4700" dirty="0"/>
          </a:p>
        </p:txBody>
      </p:sp>
      <p:sp>
        <p:nvSpPr>
          <p:cNvPr id="3" name="Text 1"/>
          <p:cNvSpPr/>
          <p:nvPr/>
        </p:nvSpPr>
        <p:spPr>
          <a:xfrm>
            <a:off x="672226" y="1816727"/>
            <a:ext cx="13527099" cy="808421"/>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小児看護は、子どもとその家族が安心して医療を受けられるよう支援するものであり、子どもの健やかな成長・発達を支える主要な理念に基づいています。</a:t>
            </a:r>
            <a:endParaRPr lang="en-US" sz="2800" dirty="0"/>
          </a:p>
        </p:txBody>
      </p:sp>
      <p:sp>
        <p:nvSpPr>
          <p:cNvPr id="4" name="Shape 2"/>
          <p:cNvSpPr/>
          <p:nvPr/>
        </p:nvSpPr>
        <p:spPr>
          <a:xfrm>
            <a:off x="672227" y="2950830"/>
            <a:ext cx="6641356" cy="2600883"/>
          </a:xfrm>
          <a:prstGeom prst="roundRect">
            <a:avLst>
              <a:gd name="adj" fmla="val 4557"/>
            </a:avLst>
          </a:prstGeom>
          <a:solidFill>
            <a:srgbClr val="FFFFFF">
              <a:alpha val="95000"/>
            </a:srgbClr>
          </a:solidFill>
          <a:ln w="30480">
            <a:solidFill>
              <a:srgbClr val="CCCCCC"/>
            </a:solidFill>
            <a:prstDash val="solid"/>
          </a:ln>
        </p:spPr>
        <p:txBody>
          <a:bodyPr/>
          <a:lstStyle/>
          <a:p>
            <a:endParaRPr lang="ja-JP" altLang="en-US" sz="2400"/>
          </a:p>
        </p:txBody>
      </p:sp>
      <p:sp>
        <p:nvSpPr>
          <p:cNvPr id="5" name="Text 3"/>
          <p:cNvSpPr/>
          <p:nvPr/>
        </p:nvSpPr>
        <p:spPr>
          <a:xfrm>
            <a:off x="942737" y="3221340"/>
            <a:ext cx="3055562" cy="440968"/>
          </a:xfrm>
          <a:prstGeom prst="rect">
            <a:avLst/>
          </a:prstGeom>
          <a:noFill/>
          <a:ln/>
        </p:spPr>
        <p:txBody>
          <a:bodyPr wrap="none" lIns="0" tIns="0" rIns="0" bIns="0" rtlCol="0" anchor="t"/>
          <a:lstStyle/>
          <a:p>
            <a:pPr marL="0" indent="0" algn="l">
              <a:lnSpc>
                <a:spcPts val="2950"/>
              </a:lnSpc>
              <a:buNone/>
            </a:pPr>
            <a:r>
              <a:rPr lang="en-US" sz="2800" b="1" dirty="0">
                <a:solidFill>
                  <a:srgbClr val="FF0000"/>
                </a:solidFill>
                <a:latin typeface="Inter Medium" pitchFamily="34" charset="0"/>
                <a:ea typeface="Inter Medium" pitchFamily="34" charset="-122"/>
                <a:cs typeface="Inter Medium" pitchFamily="34" charset="-120"/>
              </a:rPr>
              <a:t>子どもの最善の利益</a:t>
            </a:r>
            <a:endParaRPr lang="en-US" sz="2800" b="1" dirty="0">
              <a:solidFill>
                <a:srgbClr val="FF0000"/>
              </a:solidFill>
            </a:endParaRPr>
          </a:p>
        </p:txBody>
      </p:sp>
      <p:sp>
        <p:nvSpPr>
          <p:cNvPr id="6" name="Text 4"/>
          <p:cNvSpPr/>
          <p:nvPr/>
        </p:nvSpPr>
        <p:spPr>
          <a:xfrm>
            <a:off x="942737" y="3740453"/>
            <a:ext cx="6090516" cy="1354810"/>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医療ケアにおいて、子どもの発達段階や個性を尊重し、最善の選択を追求。子どもの権利に基づき、その意見が尊重されるよう支援します。</a:t>
            </a:r>
            <a:endParaRPr lang="en-US" sz="2400" dirty="0"/>
          </a:p>
        </p:txBody>
      </p:sp>
      <p:sp>
        <p:nvSpPr>
          <p:cNvPr id="7" name="Shape 5"/>
          <p:cNvSpPr/>
          <p:nvPr/>
        </p:nvSpPr>
        <p:spPr>
          <a:xfrm>
            <a:off x="7435215" y="2950830"/>
            <a:ext cx="6641356" cy="2600883"/>
          </a:xfrm>
          <a:prstGeom prst="roundRect">
            <a:avLst>
              <a:gd name="adj" fmla="val 4557"/>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7705725" y="3221340"/>
            <a:ext cx="5641989" cy="440968"/>
          </a:xfrm>
          <a:prstGeom prst="rect">
            <a:avLst/>
          </a:prstGeom>
          <a:noFill/>
          <a:ln/>
        </p:spPr>
        <p:txBody>
          <a:bodyPr wrap="none" lIns="0" tIns="0" rIns="0" bIns="0" rtlCol="0" anchor="t"/>
          <a:lstStyle/>
          <a:p>
            <a:pPr marL="0" indent="0" algn="l">
              <a:lnSpc>
                <a:spcPts val="2950"/>
              </a:lnSpc>
              <a:buNone/>
            </a:pPr>
            <a:r>
              <a:rPr lang="en-US" sz="2400" b="1" dirty="0">
                <a:solidFill>
                  <a:srgbClr val="FF0000"/>
                </a:solidFill>
                <a:latin typeface="Inter Medium" pitchFamily="34" charset="0"/>
                <a:ea typeface="Inter Medium" pitchFamily="34" charset="-122"/>
                <a:cs typeface="Inter Medium" pitchFamily="34" charset="-120"/>
              </a:rPr>
              <a:t>家族中心ケア（Family-Centered Care）</a:t>
            </a:r>
            <a:endParaRPr lang="en-US" sz="2400" b="1" dirty="0">
              <a:solidFill>
                <a:srgbClr val="FF0000"/>
              </a:solidFill>
            </a:endParaRPr>
          </a:p>
        </p:txBody>
      </p:sp>
      <p:sp>
        <p:nvSpPr>
          <p:cNvPr id="9" name="Text 7"/>
          <p:cNvSpPr/>
          <p:nvPr/>
        </p:nvSpPr>
        <p:spPr>
          <a:xfrm>
            <a:off x="7705725" y="3740453"/>
            <a:ext cx="6090516" cy="903206"/>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家族をケアのパートナーとし、その価値観を尊重。協働してケアを進め、家族の力を最大限に引き出します。</a:t>
            </a:r>
            <a:endParaRPr lang="en-US" sz="2400" dirty="0"/>
          </a:p>
        </p:txBody>
      </p:sp>
      <p:sp>
        <p:nvSpPr>
          <p:cNvPr id="10" name="Shape 8"/>
          <p:cNvSpPr/>
          <p:nvPr/>
        </p:nvSpPr>
        <p:spPr>
          <a:xfrm>
            <a:off x="671665" y="5714731"/>
            <a:ext cx="13527099" cy="1923727"/>
          </a:xfrm>
          <a:prstGeom prst="roundRect">
            <a:avLst>
              <a:gd name="adj" fmla="val 5515"/>
            </a:avLst>
          </a:prstGeom>
          <a:solidFill>
            <a:srgbClr val="FFFFFF">
              <a:alpha val="95000"/>
            </a:srgbClr>
          </a:solidFill>
          <a:ln w="30480">
            <a:solidFill>
              <a:srgbClr val="CCCCCC"/>
            </a:solidFill>
            <a:prstDash val="solid"/>
          </a:ln>
        </p:spPr>
        <p:txBody>
          <a:bodyPr/>
          <a:lstStyle/>
          <a:p>
            <a:endParaRPr lang="ja-JP" altLang="en-US" sz="2400"/>
          </a:p>
        </p:txBody>
      </p:sp>
      <p:sp>
        <p:nvSpPr>
          <p:cNvPr id="11" name="Text 9"/>
          <p:cNvSpPr/>
          <p:nvPr/>
        </p:nvSpPr>
        <p:spPr>
          <a:xfrm>
            <a:off x="942176" y="5985241"/>
            <a:ext cx="3351227" cy="394691"/>
          </a:xfrm>
          <a:prstGeom prst="rect">
            <a:avLst/>
          </a:prstGeom>
          <a:noFill/>
          <a:ln/>
        </p:spPr>
        <p:txBody>
          <a:bodyPr wrap="none" lIns="0" tIns="0" rIns="0" bIns="0" rtlCol="0" anchor="t"/>
          <a:lstStyle/>
          <a:p>
            <a:pPr marL="0" indent="0" algn="l">
              <a:lnSpc>
                <a:spcPts val="2950"/>
              </a:lnSpc>
              <a:buNone/>
            </a:pPr>
            <a:r>
              <a:rPr lang="en-US" sz="2800" b="1" dirty="0">
                <a:solidFill>
                  <a:srgbClr val="FF0000"/>
                </a:solidFill>
                <a:latin typeface="Inter Medium" pitchFamily="34" charset="0"/>
                <a:ea typeface="Inter Medium" pitchFamily="34" charset="-122"/>
                <a:cs typeface="Inter Medium" pitchFamily="34" charset="-120"/>
              </a:rPr>
              <a:t>発達を支えるケアの視点</a:t>
            </a:r>
            <a:endParaRPr lang="en-US" sz="2800" b="1" dirty="0">
              <a:solidFill>
                <a:srgbClr val="FF0000"/>
              </a:solidFill>
            </a:endParaRPr>
          </a:p>
        </p:txBody>
      </p:sp>
      <p:sp>
        <p:nvSpPr>
          <p:cNvPr id="12" name="Text 10"/>
          <p:cNvSpPr/>
          <p:nvPr/>
        </p:nvSpPr>
        <p:spPr>
          <a:xfrm>
            <a:off x="942175" y="6504355"/>
            <a:ext cx="12976259" cy="808421"/>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子どもの発達段階に応じた適切なケアを提供。病気や医療が発達に与える影響を最小限に抑え、健康な発達を促します。</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61762" y="981194"/>
            <a:ext cx="6801445" cy="850225"/>
          </a:xfrm>
          <a:prstGeom prst="rect">
            <a:avLst/>
          </a:prstGeom>
          <a:noFill/>
          <a:ln/>
        </p:spPr>
        <p:txBody>
          <a:bodyPr wrap="none" lIns="0" tIns="0" rIns="0" bIns="0" rtlCol="0" anchor="t"/>
          <a:lstStyle/>
          <a:p>
            <a:pPr marL="0" indent="0" algn="l">
              <a:lnSpc>
                <a:spcPts val="6650"/>
              </a:lnSpc>
              <a:buNone/>
            </a:pPr>
            <a:r>
              <a:rPr lang="en-US" sz="5350" dirty="0">
                <a:solidFill>
                  <a:srgbClr val="1B1B27"/>
                </a:solidFill>
                <a:latin typeface="Inter Medium" pitchFamily="34" charset="0"/>
                <a:ea typeface="Inter Medium" pitchFamily="34" charset="-122"/>
                <a:cs typeface="Inter Medium" pitchFamily="34" charset="-120"/>
              </a:rPr>
              <a:t>子どもの最善の利益</a:t>
            </a:r>
            <a:endParaRPr lang="en-US" sz="5350" dirty="0"/>
          </a:p>
        </p:txBody>
      </p:sp>
      <p:sp>
        <p:nvSpPr>
          <p:cNvPr id="3" name="Shape 1"/>
          <p:cNvSpPr/>
          <p:nvPr/>
        </p:nvSpPr>
        <p:spPr>
          <a:xfrm>
            <a:off x="761643" y="2009775"/>
            <a:ext cx="4263747" cy="4286522"/>
          </a:xfrm>
          <a:prstGeom prst="roundRect">
            <a:avLst>
              <a:gd name="adj" fmla="val 3091"/>
            </a:avLst>
          </a:prstGeom>
          <a:solidFill>
            <a:srgbClr val="FFFFFF">
              <a:alpha val="95000"/>
            </a:srgbClr>
          </a:solidFill>
          <a:ln w="30480">
            <a:solidFill>
              <a:srgbClr val="CCCCCC"/>
            </a:solidFill>
            <a:prstDash val="solid"/>
          </a:ln>
        </p:spPr>
        <p:txBody>
          <a:bodyPr/>
          <a:lstStyle/>
          <a:p>
            <a:endParaRPr lang="ja-JP" altLang="en-US" sz="2000"/>
          </a:p>
        </p:txBody>
      </p:sp>
      <p:sp>
        <p:nvSpPr>
          <p:cNvPr id="4" name="Text 2"/>
          <p:cNvSpPr/>
          <p:nvPr/>
        </p:nvSpPr>
        <p:spPr>
          <a:xfrm>
            <a:off x="1064181" y="2312313"/>
            <a:ext cx="3647662" cy="985852"/>
          </a:xfrm>
          <a:prstGeom prst="rect">
            <a:avLst/>
          </a:prstGeom>
          <a:noFill/>
          <a:ln/>
        </p:spPr>
        <p:txBody>
          <a:bodyPr wrap="square" lIns="0" tIns="0" rIns="0" bIns="0" rtlCol="0" anchor="t"/>
          <a:lstStyle/>
          <a:p>
            <a:pPr marL="0" indent="0" algn="l">
              <a:lnSpc>
                <a:spcPts val="3300"/>
              </a:lnSpc>
              <a:buNone/>
            </a:pPr>
            <a:r>
              <a:rPr lang="en-US" sz="3200" b="1" dirty="0">
                <a:solidFill>
                  <a:srgbClr val="FF0000"/>
                </a:solidFill>
                <a:latin typeface="Inter Medium" pitchFamily="34" charset="0"/>
                <a:ea typeface="Inter Medium" pitchFamily="34" charset="-122"/>
                <a:cs typeface="Inter Medium" pitchFamily="34" charset="-120"/>
              </a:rPr>
              <a:t>子どもに合った支援を選ぶ</a:t>
            </a:r>
            <a:endParaRPr lang="en-US" sz="3200" b="1" dirty="0">
              <a:solidFill>
                <a:srgbClr val="FF0000"/>
              </a:solidFill>
            </a:endParaRPr>
          </a:p>
        </p:txBody>
      </p:sp>
      <p:sp>
        <p:nvSpPr>
          <p:cNvPr id="5" name="Text 3"/>
          <p:cNvSpPr/>
          <p:nvPr/>
        </p:nvSpPr>
        <p:spPr>
          <a:xfrm>
            <a:off x="1064181" y="3325654"/>
            <a:ext cx="3647662" cy="504801"/>
          </a:xfrm>
          <a:prstGeom prst="rect">
            <a:avLst/>
          </a:prstGeom>
          <a:noFill/>
          <a:ln/>
        </p:spPr>
        <p:txBody>
          <a:bodyPr wrap="none" lIns="0" tIns="0" rIns="0" bIns="0" rtlCol="0" anchor="t"/>
          <a:lstStyle/>
          <a:p>
            <a:pPr marL="0" indent="0" algn="l">
              <a:lnSpc>
                <a:spcPts val="34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年齢や発達段階に応じた</a:t>
            </a: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4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対応</a:t>
            </a:r>
            <a:endParaRPr lang="en-US" sz="2400" dirty="0"/>
          </a:p>
        </p:txBody>
      </p:sp>
      <p:sp>
        <p:nvSpPr>
          <p:cNvPr id="6" name="Text 4"/>
          <p:cNvSpPr/>
          <p:nvPr/>
        </p:nvSpPr>
        <p:spPr>
          <a:xfrm>
            <a:off x="1064181" y="4303004"/>
            <a:ext cx="3647662" cy="1009601"/>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個々の子どもの特性を理解する</a:t>
            </a:r>
            <a:endParaRPr lang="en-US" sz="2400" dirty="0"/>
          </a:p>
        </p:txBody>
      </p:sp>
      <p:sp>
        <p:nvSpPr>
          <p:cNvPr id="7" name="Shape 5"/>
          <p:cNvSpPr/>
          <p:nvPr/>
        </p:nvSpPr>
        <p:spPr>
          <a:xfrm>
            <a:off x="5221248" y="2009775"/>
            <a:ext cx="4263747" cy="4286522"/>
          </a:xfrm>
          <a:prstGeom prst="roundRect">
            <a:avLst>
              <a:gd name="adj" fmla="val 3091"/>
            </a:avLst>
          </a:prstGeom>
          <a:solidFill>
            <a:srgbClr val="FFFFFF">
              <a:alpha val="95000"/>
            </a:srgbClr>
          </a:solidFill>
          <a:ln w="30480">
            <a:solidFill>
              <a:srgbClr val="CCCCCC"/>
            </a:solidFill>
            <a:prstDash val="solid"/>
          </a:ln>
        </p:spPr>
        <p:txBody>
          <a:bodyPr/>
          <a:lstStyle/>
          <a:p>
            <a:endParaRPr lang="ja-JP" altLang="en-US" sz="2000"/>
          </a:p>
        </p:txBody>
      </p:sp>
      <p:sp>
        <p:nvSpPr>
          <p:cNvPr id="8" name="Text 6"/>
          <p:cNvSpPr/>
          <p:nvPr/>
        </p:nvSpPr>
        <p:spPr>
          <a:xfrm>
            <a:off x="5523786" y="2312313"/>
            <a:ext cx="3462544" cy="492926"/>
          </a:xfrm>
          <a:prstGeom prst="rect">
            <a:avLst/>
          </a:prstGeom>
          <a:noFill/>
          <a:ln/>
        </p:spPr>
        <p:txBody>
          <a:bodyPr wrap="none" lIns="0" tIns="0" rIns="0" bIns="0" rtlCol="0" anchor="t"/>
          <a:lstStyle/>
          <a:p>
            <a:pPr marL="0" indent="0" algn="l">
              <a:lnSpc>
                <a:spcPts val="3300"/>
              </a:lnSpc>
              <a:buNone/>
            </a:pPr>
            <a:r>
              <a:rPr lang="en-US" sz="3200" b="1" dirty="0">
                <a:solidFill>
                  <a:srgbClr val="FF0000"/>
                </a:solidFill>
                <a:latin typeface="Inter Medium" pitchFamily="34" charset="0"/>
                <a:ea typeface="Inter Medium" pitchFamily="34" charset="-122"/>
                <a:cs typeface="Inter Medium" pitchFamily="34" charset="-120"/>
              </a:rPr>
              <a:t>医療的処置の工夫</a:t>
            </a:r>
            <a:endParaRPr lang="en-US" sz="3200" b="1" dirty="0">
              <a:solidFill>
                <a:srgbClr val="FF0000"/>
              </a:solidFill>
            </a:endParaRPr>
          </a:p>
        </p:txBody>
      </p:sp>
      <p:sp>
        <p:nvSpPr>
          <p:cNvPr id="9" name="Text 7"/>
          <p:cNvSpPr/>
          <p:nvPr/>
        </p:nvSpPr>
        <p:spPr>
          <a:xfrm>
            <a:off x="5523786" y="2900601"/>
            <a:ext cx="3647662" cy="1009601"/>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痛みや怖さをできるだけ少なくする</a:t>
            </a:r>
            <a:endParaRPr lang="en-US" sz="2400" dirty="0"/>
          </a:p>
        </p:txBody>
      </p:sp>
      <p:sp>
        <p:nvSpPr>
          <p:cNvPr id="10" name="Text 8"/>
          <p:cNvSpPr/>
          <p:nvPr/>
        </p:nvSpPr>
        <p:spPr>
          <a:xfrm>
            <a:off x="5523786" y="3934420"/>
            <a:ext cx="3647662" cy="504801"/>
          </a:xfrm>
          <a:prstGeom prst="rect">
            <a:avLst/>
          </a:prstGeom>
          <a:noFill/>
          <a:ln/>
        </p:spPr>
        <p:txBody>
          <a:bodyPr wrap="none" lIns="0" tIns="0" rIns="0" bIns="0" rtlCol="0" anchor="t"/>
          <a:lstStyle/>
          <a:p>
            <a:pPr marL="0" indent="0" algn="l">
              <a:lnSpc>
                <a:spcPts val="34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子どもにわかる言葉</a:t>
            </a: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4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での説明</a:t>
            </a:r>
            <a:endParaRPr lang="en-US" sz="2400" dirty="0"/>
          </a:p>
        </p:txBody>
      </p:sp>
      <p:sp>
        <p:nvSpPr>
          <p:cNvPr id="11" name="Text 9"/>
          <p:cNvSpPr/>
          <p:nvPr/>
        </p:nvSpPr>
        <p:spPr>
          <a:xfrm>
            <a:off x="5523786" y="4858310"/>
            <a:ext cx="3647662" cy="1009601"/>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おもちゃや絵本などを使ったプレパレーション</a:t>
            </a:r>
            <a:endParaRPr lang="en-US" sz="2400" dirty="0"/>
          </a:p>
        </p:txBody>
      </p:sp>
      <p:sp>
        <p:nvSpPr>
          <p:cNvPr id="12" name="Shape 10"/>
          <p:cNvSpPr/>
          <p:nvPr/>
        </p:nvSpPr>
        <p:spPr>
          <a:xfrm>
            <a:off x="9680853" y="2009775"/>
            <a:ext cx="4263747" cy="4286522"/>
          </a:xfrm>
          <a:prstGeom prst="roundRect">
            <a:avLst>
              <a:gd name="adj" fmla="val 3091"/>
            </a:avLst>
          </a:prstGeom>
          <a:solidFill>
            <a:srgbClr val="FFFFFF">
              <a:alpha val="95000"/>
            </a:srgbClr>
          </a:solidFill>
          <a:ln w="30480">
            <a:solidFill>
              <a:srgbClr val="CCCCCC"/>
            </a:solidFill>
            <a:prstDash val="solid"/>
          </a:ln>
        </p:spPr>
        <p:txBody>
          <a:bodyPr/>
          <a:lstStyle/>
          <a:p>
            <a:endParaRPr lang="ja-JP" altLang="en-US" sz="2000"/>
          </a:p>
        </p:txBody>
      </p:sp>
      <p:sp>
        <p:nvSpPr>
          <p:cNvPr id="13" name="Text 11"/>
          <p:cNvSpPr/>
          <p:nvPr/>
        </p:nvSpPr>
        <p:spPr>
          <a:xfrm>
            <a:off x="9983391" y="2312313"/>
            <a:ext cx="3462544" cy="492926"/>
          </a:xfrm>
          <a:prstGeom prst="rect">
            <a:avLst/>
          </a:prstGeom>
          <a:noFill/>
          <a:ln/>
        </p:spPr>
        <p:txBody>
          <a:bodyPr wrap="none" lIns="0" tIns="0" rIns="0" bIns="0" rtlCol="0" anchor="t"/>
          <a:lstStyle/>
          <a:p>
            <a:pPr marL="0" indent="0" algn="l">
              <a:lnSpc>
                <a:spcPts val="3300"/>
              </a:lnSpc>
              <a:buNone/>
            </a:pPr>
            <a:r>
              <a:rPr lang="en-US" sz="3200" b="1" dirty="0">
                <a:solidFill>
                  <a:srgbClr val="FF0000"/>
                </a:solidFill>
                <a:latin typeface="Inter Medium" pitchFamily="34" charset="0"/>
                <a:ea typeface="Inter Medium" pitchFamily="34" charset="-122"/>
                <a:cs typeface="Inter Medium" pitchFamily="34" charset="-120"/>
              </a:rPr>
              <a:t>子どもの意思の尊重</a:t>
            </a:r>
            <a:endParaRPr lang="en-US" sz="3200" b="1" dirty="0">
              <a:solidFill>
                <a:srgbClr val="FF0000"/>
              </a:solidFill>
            </a:endParaRPr>
          </a:p>
        </p:txBody>
      </p:sp>
      <p:sp>
        <p:nvSpPr>
          <p:cNvPr id="14" name="Text 12"/>
          <p:cNvSpPr/>
          <p:nvPr/>
        </p:nvSpPr>
        <p:spPr>
          <a:xfrm>
            <a:off x="9983391" y="2900601"/>
            <a:ext cx="3647662" cy="1009601"/>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子ども自身の気持ちを大切にする</a:t>
            </a:r>
            <a:endParaRPr lang="en-US" sz="2400" dirty="0"/>
          </a:p>
        </p:txBody>
      </p:sp>
      <p:sp>
        <p:nvSpPr>
          <p:cNvPr id="15" name="Text 13"/>
          <p:cNvSpPr/>
          <p:nvPr/>
        </p:nvSpPr>
        <p:spPr>
          <a:xfrm>
            <a:off x="9983391" y="3934420"/>
            <a:ext cx="3647662" cy="1009601"/>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対話を通じて納得しながら関わる</a:t>
            </a:r>
            <a:endParaRPr lang="en-US" sz="2400" dirty="0"/>
          </a:p>
        </p:txBody>
      </p:sp>
      <p:sp>
        <p:nvSpPr>
          <p:cNvPr id="16" name="Text 14"/>
          <p:cNvSpPr/>
          <p:nvPr/>
        </p:nvSpPr>
        <p:spPr>
          <a:xfrm>
            <a:off x="761524" y="6514981"/>
            <a:ext cx="13106876" cy="870585"/>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子どもにとって「何が一番良いのか」を常に考え、その子に合った支援を選ぶことが重要です。子どもが安心して処置を受けられるように支援することが、小児看護の基本的な姿勢です。</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4504" y="780336"/>
            <a:ext cx="7093982" cy="886658"/>
          </a:xfrm>
          <a:prstGeom prst="rect">
            <a:avLst/>
          </a:prstGeom>
          <a:noFill/>
          <a:ln/>
        </p:spPr>
        <p:txBody>
          <a:bodyPr wrap="none" lIns="0" tIns="0" rIns="0" bIns="0" rtlCol="0" anchor="t"/>
          <a:lstStyle/>
          <a:p>
            <a:pPr marL="0" indent="0" algn="l">
              <a:lnSpc>
                <a:spcPts val="6950"/>
              </a:lnSpc>
              <a:buNone/>
            </a:pPr>
            <a:r>
              <a:rPr lang="en-US" sz="5550" dirty="0">
                <a:solidFill>
                  <a:srgbClr val="1B1B27"/>
                </a:solidFill>
                <a:latin typeface="Inter Medium" pitchFamily="34" charset="0"/>
                <a:ea typeface="Inter Medium" pitchFamily="34" charset="-122"/>
                <a:cs typeface="Inter Medium" pitchFamily="34" charset="-120"/>
              </a:rPr>
              <a:t>プレパレーションとは</a:t>
            </a:r>
            <a:endParaRPr lang="en-US" sz="5550" dirty="0"/>
          </a:p>
        </p:txBody>
      </p:sp>
      <p:sp>
        <p:nvSpPr>
          <p:cNvPr id="3" name="Text 1"/>
          <p:cNvSpPr/>
          <p:nvPr/>
        </p:nvSpPr>
        <p:spPr>
          <a:xfrm>
            <a:off x="794504" y="2003957"/>
            <a:ext cx="3893225" cy="443270"/>
          </a:xfrm>
          <a:prstGeom prst="rect">
            <a:avLst/>
          </a:prstGeom>
          <a:noFill/>
          <a:ln/>
        </p:spPr>
        <p:txBody>
          <a:bodyPr wrap="none" lIns="0" tIns="0" rIns="0" bIns="0" rtlCol="0" anchor="t"/>
          <a:lstStyle/>
          <a:p>
            <a:pPr marL="0" indent="0" algn="l">
              <a:lnSpc>
                <a:spcPts val="3450"/>
              </a:lnSpc>
              <a:buNone/>
            </a:pPr>
            <a:r>
              <a:rPr lang="en-US" sz="3600" b="1" dirty="0">
                <a:solidFill>
                  <a:srgbClr val="FF0000"/>
                </a:solidFill>
                <a:latin typeface="Inter Medium" pitchFamily="34" charset="0"/>
                <a:ea typeface="Inter Medium" pitchFamily="34" charset="-122"/>
                <a:cs typeface="Inter Medium" pitchFamily="34" charset="-120"/>
              </a:rPr>
              <a:t>プレパレーションの目的</a:t>
            </a:r>
            <a:endParaRPr lang="en-US" sz="3600" b="1" dirty="0">
              <a:solidFill>
                <a:srgbClr val="FF0000"/>
              </a:solidFill>
            </a:endParaRPr>
          </a:p>
        </p:txBody>
      </p:sp>
      <p:sp>
        <p:nvSpPr>
          <p:cNvPr id="4" name="Text 2"/>
          <p:cNvSpPr/>
          <p:nvPr/>
        </p:nvSpPr>
        <p:spPr>
          <a:xfrm>
            <a:off x="794504" y="2730953"/>
            <a:ext cx="6174581" cy="453866"/>
          </a:xfrm>
          <a:prstGeom prst="rect">
            <a:avLst/>
          </a:prstGeom>
          <a:noFill/>
          <a:ln/>
        </p:spPr>
        <p:txBody>
          <a:bodyPr wrap="none" lIns="0" tIns="0" rIns="0" bIns="0" rtlCol="0" anchor="t"/>
          <a:lstStyle/>
          <a:p>
            <a:pPr marL="342900" indent="-342900" algn="l">
              <a:lnSpc>
                <a:spcPts val="35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子どもの不安や恐怖を軽減する</a:t>
            </a:r>
            <a:endParaRPr lang="en-US" sz="2800" dirty="0"/>
          </a:p>
        </p:txBody>
      </p:sp>
      <p:sp>
        <p:nvSpPr>
          <p:cNvPr id="5" name="Text 3"/>
          <p:cNvSpPr/>
          <p:nvPr/>
        </p:nvSpPr>
        <p:spPr>
          <a:xfrm>
            <a:off x="794504" y="3284117"/>
            <a:ext cx="6174581" cy="907733"/>
          </a:xfrm>
          <a:prstGeom prst="rect">
            <a:avLst/>
          </a:prstGeom>
          <a:noFill/>
          <a:ln/>
        </p:spPr>
        <p:txBody>
          <a:bodyPr wrap="square" lIns="0" tIns="0" rIns="0" bIns="0" rtlCol="0" anchor="t"/>
          <a:lstStyle/>
          <a:p>
            <a:pPr marL="342900" indent="-342900" algn="l">
              <a:lnSpc>
                <a:spcPts val="35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子どもが理解し、心の準備ができるようにする</a:t>
            </a:r>
            <a:endParaRPr lang="en-US" sz="2800" dirty="0"/>
          </a:p>
        </p:txBody>
      </p:sp>
      <p:sp>
        <p:nvSpPr>
          <p:cNvPr id="6" name="Text 4"/>
          <p:cNvSpPr/>
          <p:nvPr/>
        </p:nvSpPr>
        <p:spPr>
          <a:xfrm>
            <a:off x="794504" y="4291148"/>
            <a:ext cx="6174581" cy="453866"/>
          </a:xfrm>
          <a:prstGeom prst="rect">
            <a:avLst/>
          </a:prstGeom>
          <a:noFill/>
          <a:ln/>
        </p:spPr>
        <p:txBody>
          <a:bodyPr wrap="none" lIns="0" tIns="0" rIns="0" bIns="0" rtlCol="0" anchor="t"/>
          <a:lstStyle/>
          <a:p>
            <a:pPr marL="342900" indent="-342900" algn="l">
              <a:lnSpc>
                <a:spcPts val="35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子どもの対処能力を高める</a:t>
            </a:r>
            <a:endParaRPr lang="en-US" sz="2800" dirty="0"/>
          </a:p>
        </p:txBody>
      </p:sp>
      <p:sp>
        <p:nvSpPr>
          <p:cNvPr id="7" name="Text 5"/>
          <p:cNvSpPr/>
          <p:nvPr/>
        </p:nvSpPr>
        <p:spPr>
          <a:xfrm>
            <a:off x="794504" y="4844312"/>
            <a:ext cx="6174581" cy="453866"/>
          </a:xfrm>
          <a:prstGeom prst="rect">
            <a:avLst/>
          </a:prstGeom>
          <a:noFill/>
          <a:ln/>
        </p:spPr>
        <p:txBody>
          <a:bodyPr wrap="none" lIns="0" tIns="0" rIns="0" bIns="0" rtlCol="0" anchor="t"/>
          <a:lstStyle/>
          <a:p>
            <a:pPr marL="342900" indent="-342900" algn="l">
              <a:lnSpc>
                <a:spcPts val="35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医療者と子ども・家族の信頼関係を築く</a:t>
            </a:r>
            <a:endParaRPr lang="en-US" sz="2800" dirty="0"/>
          </a:p>
        </p:txBody>
      </p:sp>
      <p:sp>
        <p:nvSpPr>
          <p:cNvPr id="8" name="Text 6"/>
          <p:cNvSpPr/>
          <p:nvPr/>
        </p:nvSpPr>
        <p:spPr>
          <a:xfrm>
            <a:off x="7668935" y="2003957"/>
            <a:ext cx="3893225" cy="443270"/>
          </a:xfrm>
          <a:prstGeom prst="rect">
            <a:avLst/>
          </a:prstGeom>
          <a:noFill/>
          <a:ln/>
        </p:spPr>
        <p:txBody>
          <a:bodyPr wrap="none" lIns="0" tIns="0" rIns="0" bIns="0" rtlCol="0" anchor="t"/>
          <a:lstStyle/>
          <a:p>
            <a:pPr marL="0" indent="0" algn="l">
              <a:lnSpc>
                <a:spcPts val="3450"/>
              </a:lnSpc>
              <a:buNone/>
            </a:pPr>
            <a:r>
              <a:rPr lang="en-US" sz="3600" b="1" dirty="0">
                <a:solidFill>
                  <a:srgbClr val="FF0000"/>
                </a:solidFill>
                <a:latin typeface="Inter Medium" pitchFamily="34" charset="0"/>
                <a:ea typeface="Inter Medium" pitchFamily="34" charset="-122"/>
                <a:cs typeface="Inter Medium" pitchFamily="34" charset="-120"/>
              </a:rPr>
              <a:t>プレパレーションの方法</a:t>
            </a:r>
            <a:endParaRPr lang="en-US" sz="3600" b="1" dirty="0">
              <a:solidFill>
                <a:srgbClr val="FF0000"/>
              </a:solidFill>
            </a:endParaRPr>
          </a:p>
        </p:txBody>
      </p:sp>
      <p:sp>
        <p:nvSpPr>
          <p:cNvPr id="9" name="Text 7"/>
          <p:cNvSpPr/>
          <p:nvPr/>
        </p:nvSpPr>
        <p:spPr>
          <a:xfrm>
            <a:off x="7668935" y="2730953"/>
            <a:ext cx="6174581" cy="907733"/>
          </a:xfrm>
          <a:prstGeom prst="rect">
            <a:avLst/>
          </a:prstGeom>
          <a:noFill/>
          <a:ln/>
        </p:spPr>
        <p:txBody>
          <a:bodyPr wrap="square" lIns="0" tIns="0" rIns="0" bIns="0" rtlCol="0" anchor="t"/>
          <a:lstStyle/>
          <a:p>
            <a:pPr marL="342900" indent="-342900" algn="l">
              <a:lnSpc>
                <a:spcPts val="35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人形やぬいぐるみを使ったデモンストレーション</a:t>
            </a:r>
            <a:endParaRPr lang="en-US" sz="2800" dirty="0"/>
          </a:p>
        </p:txBody>
      </p:sp>
      <p:sp>
        <p:nvSpPr>
          <p:cNvPr id="10" name="Text 8"/>
          <p:cNvSpPr/>
          <p:nvPr/>
        </p:nvSpPr>
        <p:spPr>
          <a:xfrm>
            <a:off x="7668935" y="3737984"/>
            <a:ext cx="6174581" cy="453866"/>
          </a:xfrm>
          <a:prstGeom prst="rect">
            <a:avLst/>
          </a:prstGeom>
          <a:noFill/>
          <a:ln/>
        </p:spPr>
        <p:txBody>
          <a:bodyPr wrap="none" lIns="0" tIns="0" rIns="0" bIns="0" rtlCol="0" anchor="t"/>
          <a:lstStyle/>
          <a:p>
            <a:pPr marL="342900" indent="-342900" algn="l">
              <a:lnSpc>
                <a:spcPts val="35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絵本や紙芝居を用いた説明</a:t>
            </a:r>
            <a:endParaRPr lang="en-US" sz="2800" dirty="0"/>
          </a:p>
        </p:txBody>
      </p:sp>
      <p:sp>
        <p:nvSpPr>
          <p:cNvPr id="11" name="Text 9"/>
          <p:cNvSpPr/>
          <p:nvPr/>
        </p:nvSpPr>
        <p:spPr>
          <a:xfrm>
            <a:off x="7668935" y="4291148"/>
            <a:ext cx="6174581" cy="453866"/>
          </a:xfrm>
          <a:prstGeom prst="rect">
            <a:avLst/>
          </a:prstGeom>
          <a:noFill/>
          <a:ln/>
        </p:spPr>
        <p:txBody>
          <a:bodyPr wrap="none" lIns="0" tIns="0" rIns="0" bIns="0" rtlCol="0" anchor="t"/>
          <a:lstStyle/>
          <a:p>
            <a:pPr marL="342900" indent="-342900" algn="l">
              <a:lnSpc>
                <a:spcPts val="35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実際の医療器具に触れる体験</a:t>
            </a:r>
            <a:endParaRPr lang="en-US" sz="2800" dirty="0"/>
          </a:p>
        </p:txBody>
      </p:sp>
      <p:sp>
        <p:nvSpPr>
          <p:cNvPr id="12" name="Text 10"/>
          <p:cNvSpPr/>
          <p:nvPr/>
        </p:nvSpPr>
        <p:spPr>
          <a:xfrm>
            <a:off x="7668935" y="4844312"/>
            <a:ext cx="6174581" cy="453866"/>
          </a:xfrm>
          <a:prstGeom prst="rect">
            <a:avLst/>
          </a:prstGeom>
          <a:noFill/>
          <a:ln/>
        </p:spPr>
        <p:txBody>
          <a:bodyPr wrap="none" lIns="0" tIns="0" rIns="0" bIns="0" rtlCol="0" anchor="t"/>
          <a:lstStyle/>
          <a:p>
            <a:pPr marL="342900" indent="-342900" algn="l">
              <a:lnSpc>
                <a:spcPts val="35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ごっこ遊びを通した体験</a:t>
            </a:r>
            <a:endParaRPr lang="en-US" sz="2800" dirty="0"/>
          </a:p>
        </p:txBody>
      </p:sp>
      <p:sp>
        <p:nvSpPr>
          <p:cNvPr id="13" name="Text 11"/>
          <p:cNvSpPr/>
          <p:nvPr/>
        </p:nvSpPr>
        <p:spPr>
          <a:xfrm>
            <a:off x="794504" y="6173883"/>
            <a:ext cx="13041392" cy="1361599"/>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プレパレーションは、子どもが医療的な処置や検査を受ける前に、その内容や流れを子どもが理解できるように説明し、心の準備をするための支援です。</a:t>
            </a:r>
          </a:p>
          <a:p>
            <a:pPr marL="0" indent="0" algn="l">
              <a:lnSpc>
                <a:spcPts val="35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子どもの年齢や発達段階、個性に合わせた方法を選ぶことが大切です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706</Words>
  <Application>Microsoft Office PowerPoint</Application>
  <PresentationFormat>ユーザー設定</PresentationFormat>
  <Paragraphs>290</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Inter Medium</vt:lpstr>
      <vt:lpstr>BIZ UDPゴシック</vt:lpstr>
      <vt:lpstr>Calibri Light</vt:lpstr>
      <vt:lpstr>IBM Plex Sans Medium</vt:lpstr>
      <vt:lpstr>Calibri</vt:lpstr>
      <vt:lpstr>Arial</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2025-08-26T03:22:23Z</dcterms:created>
  <dcterms:modified xsi:type="dcterms:W3CDTF">2025-08-26T03:40:53Z</dcterms:modified>
</cp:coreProperties>
</file>