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autoCompressPictures="0">
  <p:sldMasterIdLst>
    <p:sldMasterId id="214748367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4630400" cy="8229600"/>
  <p:notesSz cx="8229600" cy="14630400"/>
  <p:embeddedFontLst>
    <p:embeddedFont>
      <p:font typeface="BIZ UDPゴシック" panose="020B0400000000000000" pitchFamily="50" charset="-128"/>
      <p:regular r:id="rId23"/>
      <p:bold r:id="rId24"/>
    </p:embeddedFont>
    <p:embeddedFont>
      <p:font typeface="IBM Plex Sans Medium" panose="020B0603050203000203" pitchFamily="34" charset="0"/>
      <p:regular r:id="rId25"/>
      <p:italic r:id="rId26"/>
    </p:embeddedFont>
    <p:embeddedFont>
      <p:font typeface="Inter Medium" panose="020B0600070205080204" charset="0"/>
      <p:regular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3" d="100"/>
          <a:sy n="73" d="100"/>
        </p:scale>
        <p:origin x="45"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91680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ja-JP" altLang="en-US"/>
              <a:t>マスター タイトルの書式設定</a:t>
            </a:r>
            <a:endParaRPr lang="en-US" dirty="0"/>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1102043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3297706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4795384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6675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789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1295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7938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1663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8028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3794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116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103382"/>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9395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880325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lide 1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14350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lide 1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0662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lide 1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37894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lide 1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50185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lide 1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5161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lide 1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4009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lide 1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36610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Slide 1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5464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dirty="0"/>
              <a:t>8/12/2025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708966"/>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lide 1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06845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lide 2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520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372295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ja-JP" altLang="en-US"/>
              <a:t>マスター テキストの書式設定</a:t>
            </a:r>
          </a:p>
        </p:txBody>
      </p:sp>
      <p:sp>
        <p:nvSpPr>
          <p:cNvPr id="4" name="Content Placeholder 3"/>
          <p:cNvSpPr>
            <a:spLocks noGrp="1"/>
          </p:cNvSpPr>
          <p:nvPr>
            <p:ph sz="half" idx="2"/>
          </p:nvPr>
        </p:nvSpPr>
        <p:spPr>
          <a:xfrm>
            <a:off x="1007746" y="3006090"/>
            <a:ext cx="6189344" cy="44215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ja-JP" altLang="en-US"/>
              <a:t>マスター テキストの書式設定</a:t>
            </a:r>
          </a:p>
        </p:txBody>
      </p:sp>
      <p:sp>
        <p:nvSpPr>
          <p:cNvPr id="6" name="Content Placeholder 5"/>
          <p:cNvSpPr>
            <a:spLocks noGrp="1"/>
          </p:cNvSpPr>
          <p:nvPr>
            <p:ph sz="quarter" idx="4"/>
          </p:nvPr>
        </p:nvSpPr>
        <p:spPr>
          <a:xfrm>
            <a:off x="7406640" y="3006090"/>
            <a:ext cx="6219826" cy="44215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0015212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6177865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8693852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ja-JP" altLang="en-US"/>
              <a:t>マスター タイトルの書式設定</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8/12/2025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2963166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219826" y="1184911"/>
            <a:ext cx="740664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8/12/2025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946734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C764DE79-268F-4C1A-8933-263129D2AF90}" type="datetimeFigureOut">
              <a:rPr lang="en-US" dirty="0"/>
              <a:t>8/12/2025</a:t>
            </a:fld>
            <a:endParaRPr lang="en-US" dirty="0"/>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7792298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 id="2147483701" r:id="rId31"/>
  </p:sldLayoutIdLst>
  <p:hf sldNum="0" hdr="0" ftr="0" dt="0"/>
  <p:txStyles>
    <p:titleStyle>
      <a:lvl1pPr algn="l" defTabSz="1097280" rtl="0" eaLnBrk="1" latinLnBrk="0" hangingPunct="1">
        <a:lnSpc>
          <a:spcPct val="90000"/>
        </a:lnSpc>
        <a:spcBef>
          <a:spcPct val="0"/>
        </a:spcBef>
        <a:buNone/>
        <a:defRPr kumimoji="1"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kumimoji="1"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kumimoji="1"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9pPr>
    </p:bodyStyle>
    <p:otherStyle>
      <a:defPPr>
        <a:defRPr lang="en-US"/>
      </a:defPPr>
      <a:lvl1pPr marL="0" algn="l" defTabSz="1097280" rtl="0" eaLnBrk="1" latinLnBrk="0" hangingPunct="1">
        <a:defRPr kumimoji="1" sz="2160" kern="1200">
          <a:solidFill>
            <a:schemeClr val="tx1"/>
          </a:solidFill>
          <a:latin typeface="+mn-lt"/>
          <a:ea typeface="+mn-ea"/>
          <a:cs typeface="+mn-cs"/>
        </a:defRPr>
      </a:lvl1pPr>
      <a:lvl2pPr marL="548640" algn="l" defTabSz="1097280" rtl="0" eaLnBrk="1" latinLnBrk="0" hangingPunct="1">
        <a:defRPr kumimoji="1" sz="2160" kern="1200">
          <a:solidFill>
            <a:schemeClr val="tx1"/>
          </a:solidFill>
          <a:latin typeface="+mn-lt"/>
          <a:ea typeface="+mn-ea"/>
          <a:cs typeface="+mn-cs"/>
        </a:defRPr>
      </a:lvl2pPr>
      <a:lvl3pPr marL="1097280" algn="l" defTabSz="1097280" rtl="0" eaLnBrk="1" latinLnBrk="0" hangingPunct="1">
        <a:defRPr kumimoji="1" sz="2160" kern="1200">
          <a:solidFill>
            <a:schemeClr val="tx1"/>
          </a:solidFill>
          <a:latin typeface="+mn-lt"/>
          <a:ea typeface="+mn-ea"/>
          <a:cs typeface="+mn-cs"/>
        </a:defRPr>
      </a:lvl3pPr>
      <a:lvl4pPr marL="1645920" algn="l" defTabSz="1097280" rtl="0" eaLnBrk="1" latinLnBrk="0" hangingPunct="1">
        <a:defRPr kumimoji="1" sz="2160" kern="1200">
          <a:solidFill>
            <a:schemeClr val="tx1"/>
          </a:solidFill>
          <a:latin typeface="+mn-lt"/>
          <a:ea typeface="+mn-ea"/>
          <a:cs typeface="+mn-cs"/>
        </a:defRPr>
      </a:lvl4pPr>
      <a:lvl5pPr marL="2194560" algn="l" defTabSz="1097280" rtl="0" eaLnBrk="1" latinLnBrk="0" hangingPunct="1">
        <a:defRPr kumimoji="1" sz="2160" kern="1200">
          <a:solidFill>
            <a:schemeClr val="tx1"/>
          </a:solidFill>
          <a:latin typeface="+mn-lt"/>
          <a:ea typeface="+mn-ea"/>
          <a:cs typeface="+mn-cs"/>
        </a:defRPr>
      </a:lvl5pPr>
      <a:lvl6pPr marL="2743200" algn="l" defTabSz="1097280" rtl="0" eaLnBrk="1" latinLnBrk="0" hangingPunct="1">
        <a:defRPr kumimoji="1" sz="2160" kern="1200">
          <a:solidFill>
            <a:schemeClr val="tx1"/>
          </a:solidFill>
          <a:latin typeface="+mn-lt"/>
          <a:ea typeface="+mn-ea"/>
          <a:cs typeface="+mn-cs"/>
        </a:defRPr>
      </a:lvl6pPr>
      <a:lvl7pPr marL="3291840" algn="l" defTabSz="1097280" rtl="0" eaLnBrk="1" latinLnBrk="0" hangingPunct="1">
        <a:defRPr kumimoji="1" sz="2160" kern="1200">
          <a:solidFill>
            <a:schemeClr val="tx1"/>
          </a:solidFill>
          <a:latin typeface="+mn-lt"/>
          <a:ea typeface="+mn-ea"/>
          <a:cs typeface="+mn-cs"/>
        </a:defRPr>
      </a:lvl7pPr>
      <a:lvl8pPr marL="3840480" algn="l" defTabSz="1097280" rtl="0" eaLnBrk="1" latinLnBrk="0" hangingPunct="1">
        <a:defRPr kumimoji="1" sz="2160" kern="1200">
          <a:solidFill>
            <a:schemeClr val="tx1"/>
          </a:solidFill>
          <a:latin typeface="+mn-lt"/>
          <a:ea typeface="+mn-ea"/>
          <a:cs typeface="+mn-cs"/>
        </a:defRPr>
      </a:lvl8pPr>
      <a:lvl9pPr marL="4389120" algn="l" defTabSz="1097280" rtl="0" eaLnBrk="1" latinLnBrk="0" hangingPunct="1">
        <a:defRPr kumimoji="1"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1005840" y="438150"/>
            <a:ext cx="12618720" cy="1590676"/>
          </a:xfrm>
          <a:prstGeom prst="rect">
            <a:avLst/>
          </a:prstGeom>
        </p:spPr>
        <p:txBody>
          <a:bodyPr vert="horz" lIns="91440" tIns="45720" rIns="91440" bIns="45720" rtlCol="0" anchor="ctr">
            <a:normAutofit/>
          </a:bodyPr>
          <a:lstStyle/>
          <a:p>
            <a:pPr defTabSz="1097280">
              <a:lnSpc>
                <a:spcPct val="90000"/>
              </a:lnSpc>
              <a:spcBef>
                <a:spcPct val="0"/>
              </a:spcBef>
              <a:spcAft>
                <a:spcPts val="600"/>
              </a:spcAft>
            </a:pPr>
            <a:r>
              <a:rPr kumimoji="1" lang="ja-JP" altLang="en-US" sz="3300" b="1" dirty="0">
                <a:latin typeface="BIZ UDPゴシック" panose="020B0400000000000000" pitchFamily="50" charset="-128"/>
                <a:ea typeface="BIZ UDPゴシック" panose="020B0400000000000000" pitchFamily="50" charset="-128"/>
                <a:cs typeface="+mj-cs"/>
              </a:rPr>
              <a:t>基礎看護技術（バイタルサイン、フィジカルアセスメント）　第１回</a:t>
            </a:r>
            <a:endParaRPr kumimoji="1" lang="en-US" sz="3300" b="1" dirty="0">
              <a:latin typeface="BIZ UDPゴシック" panose="020B0400000000000000" pitchFamily="50" charset="-128"/>
              <a:ea typeface="BIZ UDPゴシック" panose="020B0400000000000000" pitchFamily="50" charset="-128"/>
              <a:cs typeface="+mj-cs"/>
            </a:endParaRPr>
          </a:p>
          <a:p>
            <a:pPr marL="0" indent="0" defTabSz="1097280">
              <a:lnSpc>
                <a:spcPct val="90000"/>
              </a:lnSpc>
              <a:spcBef>
                <a:spcPct val="0"/>
              </a:spcBef>
              <a:spcAft>
                <a:spcPts val="600"/>
              </a:spcAft>
            </a:pPr>
            <a:r>
              <a:rPr kumimoji="1" lang="en-US" sz="3300" b="1" dirty="0" err="1">
                <a:latin typeface="BIZ UDPゴシック" panose="020B0400000000000000" pitchFamily="50" charset="-128"/>
                <a:ea typeface="BIZ UDPゴシック" panose="020B0400000000000000" pitchFamily="50" charset="-128"/>
                <a:cs typeface="+mj-cs"/>
              </a:rPr>
              <a:t>フィジカルアセスメントの意義と目的</a:t>
            </a:r>
            <a:endParaRPr kumimoji="1" lang="en-US" sz="3300" b="1" dirty="0">
              <a:latin typeface="BIZ UDPゴシック" panose="020B0400000000000000" pitchFamily="50" charset="-128"/>
              <a:ea typeface="BIZ UDPゴシック" panose="020B0400000000000000" pitchFamily="50" charset="-128"/>
              <a:cs typeface="+mj-cs"/>
            </a:endParaRPr>
          </a:p>
        </p:txBody>
      </p:sp>
      <p:sp>
        <p:nvSpPr>
          <p:cNvPr id="4" name="Text 1"/>
          <p:cNvSpPr/>
          <p:nvPr/>
        </p:nvSpPr>
        <p:spPr>
          <a:xfrm>
            <a:off x="1005840" y="2190750"/>
            <a:ext cx="6217920" cy="5221606"/>
          </a:xfrm>
          <a:prstGeom prst="rect">
            <a:avLst/>
          </a:prstGeom>
        </p:spPr>
        <p:txBody>
          <a:bodyPr vert="horz" lIns="91440" tIns="45720" rIns="91440" bIns="45720" rtlCol="0">
            <a:normAutofit/>
          </a:bodyPr>
          <a:lstStyle/>
          <a:p>
            <a:pPr marL="274320" indent="-274320" defTabSz="1097280">
              <a:lnSpc>
                <a:spcPct val="90000"/>
              </a:lnSpc>
              <a:spcBef>
                <a:spcPts val="1200"/>
              </a:spcBef>
              <a:buFont typeface="Arial" panose="020B0604020202020204" pitchFamily="34" charset="0"/>
              <a:buChar char="•"/>
            </a:pPr>
            <a:r>
              <a:rPr kumimoji="1" lang="en-US" sz="3360" dirty="0" err="1"/>
              <a:t>この講義では、看護における観察の重要性とフィジカルアセスメントの基本について学びます</a:t>
            </a:r>
            <a:r>
              <a:rPr kumimoji="1" lang="en-US" sz="3360" dirty="0"/>
              <a:t>。</a:t>
            </a:r>
          </a:p>
          <a:p>
            <a:pPr marL="274320" indent="-274320" defTabSz="1097280">
              <a:lnSpc>
                <a:spcPct val="90000"/>
              </a:lnSpc>
              <a:spcBef>
                <a:spcPts val="1200"/>
              </a:spcBef>
              <a:buFont typeface="Arial" panose="020B0604020202020204" pitchFamily="34" charset="0"/>
              <a:buChar char="•"/>
            </a:pPr>
            <a:r>
              <a:rPr kumimoji="1" lang="en-US" sz="3360" dirty="0" err="1"/>
              <a:t>患者の身体的・精神的状態を適切に評価し、質の高い看護を提供するための知識と技術を身につけましょう</a:t>
            </a:r>
            <a:r>
              <a:rPr kumimoji="1" lang="en-US" sz="3360" dirty="0"/>
              <a:t>。</a:t>
            </a:r>
          </a:p>
        </p:txBody>
      </p:sp>
      <p:pic>
        <p:nvPicPr>
          <p:cNvPr id="10" name="図 9">
            <a:extLst>
              <a:ext uri="{FF2B5EF4-FFF2-40B4-BE49-F238E27FC236}">
                <a16:creationId xmlns:a16="http://schemas.microsoft.com/office/drawing/2014/main" id="{6E0D18DF-D499-31DB-DDDB-A2D81EE2ED63}"/>
              </a:ext>
            </a:extLst>
          </p:cNvPr>
          <p:cNvPicPr>
            <a:picLocks noChangeAspect="1"/>
          </p:cNvPicPr>
          <p:nvPr/>
        </p:nvPicPr>
        <p:blipFill>
          <a:blip r:embed="rId3"/>
          <a:srcRect t="19592" r="1" b="1"/>
          <a:stretch>
            <a:fillRect/>
          </a:stretch>
        </p:blipFill>
        <p:spPr>
          <a:xfrm>
            <a:off x="7406640" y="2190750"/>
            <a:ext cx="6217920" cy="522160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874514" y="883682"/>
            <a:ext cx="10900172" cy="976074"/>
          </a:xfrm>
          <a:prstGeom prst="rect">
            <a:avLst/>
          </a:prstGeom>
          <a:noFill/>
          <a:ln/>
        </p:spPr>
        <p:txBody>
          <a:bodyPr wrap="none" lIns="0" tIns="0" rIns="0" bIns="0" rtlCol="0" anchor="t"/>
          <a:lstStyle/>
          <a:p>
            <a:pPr marL="0" indent="0" algn="l">
              <a:lnSpc>
                <a:spcPts val="7650"/>
              </a:lnSpc>
              <a:buNone/>
            </a:pPr>
            <a:r>
              <a:rPr lang="en-US" sz="6100" dirty="0">
                <a:solidFill>
                  <a:srgbClr val="1B1B27"/>
                </a:solidFill>
                <a:latin typeface="Inter Medium" pitchFamily="34" charset="0"/>
                <a:ea typeface="Inter Medium" pitchFamily="34" charset="-122"/>
                <a:cs typeface="Inter Medium" pitchFamily="34" charset="-120"/>
              </a:rPr>
              <a:t>フィジカルアセスメントの目的</a:t>
            </a:r>
            <a:endParaRPr lang="en-US" sz="6100" dirty="0"/>
          </a:p>
        </p:txBody>
      </p:sp>
      <p:sp>
        <p:nvSpPr>
          <p:cNvPr id="3" name="Shape 1"/>
          <p:cNvSpPr/>
          <p:nvPr/>
        </p:nvSpPr>
        <p:spPr>
          <a:xfrm>
            <a:off x="874514" y="1975473"/>
            <a:ext cx="4228501" cy="5578265"/>
          </a:xfrm>
          <a:prstGeom prst="roundRect">
            <a:avLst>
              <a:gd name="adj" fmla="val 3211"/>
            </a:avLst>
          </a:prstGeom>
          <a:solidFill>
            <a:srgbClr val="FFFFFF">
              <a:alpha val="95000"/>
            </a:srgbClr>
          </a:solidFill>
          <a:ln w="38100">
            <a:solidFill>
              <a:srgbClr val="CCCCCC"/>
            </a:solidFill>
            <a:prstDash val="solid"/>
          </a:ln>
        </p:spPr>
        <p:txBody>
          <a:bodyPr/>
          <a:lstStyle/>
          <a:p>
            <a:endParaRPr lang="ja-JP" altLang="en-US"/>
          </a:p>
        </p:txBody>
      </p:sp>
      <p:sp>
        <p:nvSpPr>
          <p:cNvPr id="4" name="Text 2"/>
          <p:cNvSpPr/>
          <p:nvPr/>
        </p:nvSpPr>
        <p:spPr>
          <a:xfrm>
            <a:off x="1224915" y="2325875"/>
            <a:ext cx="3384709" cy="975836"/>
          </a:xfrm>
          <a:prstGeom prst="rect">
            <a:avLst/>
          </a:prstGeom>
          <a:noFill/>
          <a:ln/>
        </p:spPr>
        <p:txBody>
          <a:bodyPr wrap="square" lIns="0" tIns="0" rIns="0" bIns="0" rtlCol="0" anchor="t"/>
          <a:lstStyle/>
          <a:p>
            <a:pPr marL="0" indent="0" algn="l">
              <a:lnSpc>
                <a:spcPts val="3800"/>
              </a:lnSpc>
              <a:buNone/>
            </a:pPr>
            <a:r>
              <a:rPr lang="en-US" sz="3600" b="1" dirty="0">
                <a:solidFill>
                  <a:srgbClr val="FF0000"/>
                </a:solidFill>
                <a:latin typeface="Inter Medium" pitchFamily="34" charset="0"/>
                <a:ea typeface="Inter Medium" pitchFamily="34" charset="-122"/>
                <a:cs typeface="Inter Medium" pitchFamily="34" charset="-120"/>
              </a:rPr>
              <a:t>健康状態の網羅的把握</a:t>
            </a:r>
            <a:endParaRPr lang="en-US" sz="3600" b="1" dirty="0">
              <a:solidFill>
                <a:srgbClr val="FF0000"/>
              </a:solidFill>
            </a:endParaRPr>
          </a:p>
        </p:txBody>
      </p:sp>
      <p:sp>
        <p:nvSpPr>
          <p:cNvPr id="5" name="Text 3"/>
          <p:cNvSpPr/>
          <p:nvPr/>
        </p:nvSpPr>
        <p:spPr>
          <a:xfrm>
            <a:off x="1224915" y="3489116"/>
            <a:ext cx="3384709" cy="2997518"/>
          </a:xfrm>
          <a:prstGeom prst="rect">
            <a:avLst/>
          </a:prstGeom>
          <a:noFill/>
          <a:ln/>
        </p:spPr>
        <p:txBody>
          <a:bodyPr wrap="square" lIns="0" tIns="0" rIns="0" bIns="0" rtlCol="0" anchor="t"/>
          <a:lstStyle/>
          <a:p>
            <a:pPr marL="0" indent="0" algn="l">
              <a:lnSpc>
                <a:spcPts val="3900"/>
              </a:lnSpc>
              <a:buNone/>
            </a:pPr>
            <a:r>
              <a:rPr lang="en-US" sz="3200" dirty="0" err="1">
                <a:solidFill>
                  <a:srgbClr val="030303"/>
                </a:solidFill>
                <a:latin typeface="IBM Plex Sans Medium" pitchFamily="34" charset="0"/>
                <a:ea typeface="IBM Plex Sans Medium" pitchFamily="34" charset="-122"/>
                <a:cs typeface="IBM Plex Sans Medium" pitchFamily="34" charset="-120"/>
              </a:rPr>
              <a:t>バイタルサイン測定や全身観察を通じ、患者の健康状態を客観的に把握し、異常の有無や健康レベルを評価します</a:t>
            </a:r>
            <a:r>
              <a:rPr lang="en-US" sz="3200" dirty="0">
                <a:solidFill>
                  <a:srgbClr val="030303"/>
                </a:solidFill>
                <a:latin typeface="IBM Plex Sans Medium" pitchFamily="34" charset="0"/>
                <a:ea typeface="IBM Plex Sans Medium" pitchFamily="34" charset="-122"/>
                <a:cs typeface="IBM Plex Sans Medium" pitchFamily="34" charset="-120"/>
              </a:rPr>
              <a:t>。</a:t>
            </a:r>
            <a:endParaRPr lang="en-US" sz="3200" dirty="0"/>
          </a:p>
        </p:txBody>
      </p:sp>
      <p:sp>
        <p:nvSpPr>
          <p:cNvPr id="6" name="Shape 4"/>
          <p:cNvSpPr/>
          <p:nvPr/>
        </p:nvSpPr>
        <p:spPr>
          <a:xfrm>
            <a:off x="5272326" y="1975473"/>
            <a:ext cx="4228624" cy="5578265"/>
          </a:xfrm>
          <a:prstGeom prst="roundRect">
            <a:avLst>
              <a:gd name="adj" fmla="val 3211"/>
            </a:avLst>
          </a:prstGeom>
          <a:solidFill>
            <a:srgbClr val="FFFFFF">
              <a:alpha val="95000"/>
            </a:srgbClr>
          </a:solidFill>
          <a:ln w="38100">
            <a:solidFill>
              <a:srgbClr val="CCCCCC"/>
            </a:solidFill>
            <a:prstDash val="solid"/>
          </a:ln>
        </p:spPr>
        <p:txBody>
          <a:bodyPr/>
          <a:lstStyle/>
          <a:p>
            <a:endParaRPr lang="ja-JP" altLang="en-US"/>
          </a:p>
        </p:txBody>
      </p:sp>
      <p:sp>
        <p:nvSpPr>
          <p:cNvPr id="7" name="Text 5"/>
          <p:cNvSpPr/>
          <p:nvPr/>
        </p:nvSpPr>
        <p:spPr>
          <a:xfrm>
            <a:off x="5622727" y="2325875"/>
            <a:ext cx="3384828" cy="975836"/>
          </a:xfrm>
          <a:prstGeom prst="rect">
            <a:avLst/>
          </a:prstGeom>
          <a:noFill/>
          <a:ln/>
        </p:spPr>
        <p:txBody>
          <a:bodyPr wrap="square" lIns="0" tIns="0" rIns="0" bIns="0" rtlCol="0" anchor="t"/>
          <a:lstStyle/>
          <a:p>
            <a:pPr marL="0" indent="0" algn="l">
              <a:lnSpc>
                <a:spcPts val="3800"/>
              </a:lnSpc>
              <a:buNone/>
            </a:pPr>
            <a:r>
              <a:rPr lang="en-US" sz="3600" b="1" dirty="0">
                <a:solidFill>
                  <a:srgbClr val="FF0000"/>
                </a:solidFill>
                <a:latin typeface="Inter Medium" pitchFamily="34" charset="0"/>
                <a:ea typeface="Inter Medium" pitchFamily="34" charset="-122"/>
                <a:cs typeface="Inter Medium" pitchFamily="34" charset="-120"/>
              </a:rPr>
              <a:t>異常や急変の早期発見</a:t>
            </a:r>
            <a:endParaRPr lang="en-US" sz="3600" b="1" dirty="0">
              <a:solidFill>
                <a:srgbClr val="FF0000"/>
              </a:solidFill>
            </a:endParaRPr>
          </a:p>
        </p:txBody>
      </p:sp>
      <p:sp>
        <p:nvSpPr>
          <p:cNvPr id="8" name="Text 6"/>
          <p:cNvSpPr/>
          <p:nvPr/>
        </p:nvSpPr>
        <p:spPr>
          <a:xfrm>
            <a:off x="5622727" y="3489116"/>
            <a:ext cx="3384828" cy="2497931"/>
          </a:xfrm>
          <a:prstGeom prst="rect">
            <a:avLst/>
          </a:prstGeom>
          <a:noFill/>
          <a:ln/>
        </p:spPr>
        <p:txBody>
          <a:bodyPr wrap="square" lIns="0" tIns="0" rIns="0" bIns="0" rtlCol="0" anchor="t"/>
          <a:lstStyle/>
          <a:p>
            <a:pPr marL="0" indent="0" algn="l">
              <a:lnSpc>
                <a:spcPts val="3900"/>
              </a:lnSpc>
              <a:buNone/>
            </a:pPr>
            <a:r>
              <a:rPr lang="en-US" sz="3200" dirty="0" err="1">
                <a:solidFill>
                  <a:srgbClr val="030303"/>
                </a:solidFill>
                <a:latin typeface="IBM Plex Sans Medium" pitchFamily="34" charset="0"/>
                <a:ea typeface="IBM Plex Sans Medium" pitchFamily="34" charset="-122"/>
                <a:cs typeface="IBM Plex Sans Medium" pitchFamily="34" charset="-120"/>
              </a:rPr>
              <a:t>患者自身が気づきにくい微細な身体的サインを早期に捉え</a:t>
            </a:r>
            <a:r>
              <a:rPr lang="en-US" sz="32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900"/>
              </a:lnSpc>
              <a:buNone/>
            </a:pPr>
            <a:r>
              <a:rPr lang="en-US" sz="3200" dirty="0" err="1">
                <a:solidFill>
                  <a:srgbClr val="030303"/>
                </a:solidFill>
                <a:latin typeface="IBM Plex Sans Medium" pitchFamily="34" charset="0"/>
                <a:ea typeface="IBM Plex Sans Medium" pitchFamily="34" charset="-122"/>
                <a:cs typeface="IBM Plex Sans Medium" pitchFamily="34" charset="-120"/>
              </a:rPr>
              <a:t>異常や急変を未然に防ぎ、迅速な対応に繋げます</a:t>
            </a:r>
            <a:r>
              <a:rPr lang="en-US" sz="3200" dirty="0">
                <a:solidFill>
                  <a:srgbClr val="030303"/>
                </a:solidFill>
                <a:latin typeface="IBM Plex Sans Medium" pitchFamily="34" charset="0"/>
                <a:ea typeface="IBM Plex Sans Medium" pitchFamily="34" charset="-122"/>
                <a:cs typeface="IBM Plex Sans Medium" pitchFamily="34" charset="-120"/>
              </a:rPr>
              <a:t>。</a:t>
            </a:r>
            <a:endParaRPr lang="en-US" sz="3200" dirty="0"/>
          </a:p>
        </p:txBody>
      </p:sp>
      <p:sp>
        <p:nvSpPr>
          <p:cNvPr id="9" name="Shape 7"/>
          <p:cNvSpPr/>
          <p:nvPr/>
        </p:nvSpPr>
        <p:spPr>
          <a:xfrm>
            <a:off x="9670256" y="1975473"/>
            <a:ext cx="4228624" cy="5578265"/>
          </a:xfrm>
          <a:prstGeom prst="roundRect">
            <a:avLst>
              <a:gd name="adj" fmla="val 3211"/>
            </a:avLst>
          </a:prstGeom>
          <a:solidFill>
            <a:srgbClr val="FFFFFF">
              <a:alpha val="95000"/>
            </a:srgbClr>
          </a:solidFill>
          <a:ln w="38100">
            <a:solidFill>
              <a:srgbClr val="CCCCCC"/>
            </a:solidFill>
            <a:prstDash val="solid"/>
          </a:ln>
        </p:spPr>
        <p:txBody>
          <a:bodyPr/>
          <a:lstStyle/>
          <a:p>
            <a:endParaRPr lang="ja-JP" altLang="en-US"/>
          </a:p>
        </p:txBody>
      </p:sp>
      <p:sp>
        <p:nvSpPr>
          <p:cNvPr id="10" name="Text 8"/>
          <p:cNvSpPr/>
          <p:nvPr/>
        </p:nvSpPr>
        <p:spPr>
          <a:xfrm>
            <a:off x="10020657" y="2325875"/>
            <a:ext cx="3384828" cy="975836"/>
          </a:xfrm>
          <a:prstGeom prst="rect">
            <a:avLst/>
          </a:prstGeom>
          <a:noFill/>
          <a:ln/>
        </p:spPr>
        <p:txBody>
          <a:bodyPr wrap="square" lIns="0" tIns="0" rIns="0" bIns="0" rtlCol="0" anchor="t"/>
          <a:lstStyle/>
          <a:p>
            <a:pPr marL="0" indent="0" algn="l">
              <a:lnSpc>
                <a:spcPts val="3800"/>
              </a:lnSpc>
              <a:buNone/>
            </a:pPr>
            <a:r>
              <a:rPr lang="en-US" sz="3600" b="1" dirty="0">
                <a:solidFill>
                  <a:srgbClr val="FF0000"/>
                </a:solidFill>
                <a:latin typeface="Inter Medium" pitchFamily="34" charset="0"/>
                <a:ea typeface="Inter Medium" pitchFamily="34" charset="-122"/>
                <a:cs typeface="Inter Medium" pitchFamily="34" charset="-120"/>
              </a:rPr>
              <a:t>根拠に基づいたケアの提供</a:t>
            </a:r>
            <a:endParaRPr lang="en-US" sz="3600" b="1" dirty="0">
              <a:solidFill>
                <a:srgbClr val="FF0000"/>
              </a:solidFill>
            </a:endParaRPr>
          </a:p>
        </p:txBody>
      </p:sp>
      <p:sp>
        <p:nvSpPr>
          <p:cNvPr id="11" name="Text 9"/>
          <p:cNvSpPr/>
          <p:nvPr/>
        </p:nvSpPr>
        <p:spPr>
          <a:xfrm>
            <a:off x="10020657" y="3489116"/>
            <a:ext cx="3384828" cy="2997518"/>
          </a:xfrm>
          <a:prstGeom prst="rect">
            <a:avLst/>
          </a:prstGeom>
          <a:noFill/>
          <a:ln/>
        </p:spPr>
        <p:txBody>
          <a:bodyPr wrap="square" lIns="0" tIns="0" rIns="0" bIns="0" rtlCol="0" anchor="t"/>
          <a:lstStyle/>
          <a:p>
            <a:pPr marL="0" indent="0" algn="l">
              <a:lnSpc>
                <a:spcPts val="3900"/>
              </a:lnSpc>
              <a:buNone/>
            </a:pPr>
            <a:r>
              <a:rPr lang="en-US" sz="3200" dirty="0" err="1">
                <a:solidFill>
                  <a:srgbClr val="030303"/>
                </a:solidFill>
                <a:latin typeface="IBM Plex Sans Medium" pitchFamily="34" charset="0"/>
                <a:ea typeface="IBM Plex Sans Medium" pitchFamily="34" charset="-122"/>
                <a:cs typeface="IBM Plex Sans Medium" pitchFamily="34" charset="-120"/>
              </a:rPr>
              <a:t>客観的・主観的情報を統合し、患者のニーズに合わせた看護診断を導き出し</a:t>
            </a:r>
            <a:r>
              <a:rPr lang="en-US" sz="32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900"/>
              </a:lnSpc>
              <a:buNone/>
            </a:pPr>
            <a:r>
              <a:rPr lang="en-US" sz="3200" dirty="0" err="1">
                <a:solidFill>
                  <a:srgbClr val="030303"/>
                </a:solidFill>
                <a:latin typeface="IBM Plex Sans Medium" pitchFamily="34" charset="0"/>
                <a:ea typeface="IBM Plex Sans Medium" pitchFamily="34" charset="-122"/>
                <a:cs typeface="IBM Plex Sans Medium" pitchFamily="34" charset="-120"/>
              </a:rPr>
              <a:t>根拠に基づいた個別的な看護計画を立案・実施します</a:t>
            </a:r>
            <a:r>
              <a:rPr lang="ja-JP" altLang="en-US" sz="3200" dirty="0">
                <a:solidFill>
                  <a:srgbClr val="030303"/>
                </a:solidFill>
                <a:latin typeface="IBM Plex Sans Medium" pitchFamily="34" charset="0"/>
                <a:ea typeface="IBM Plex Sans Medium" pitchFamily="34" charset="-122"/>
                <a:cs typeface="IBM Plex Sans Medium" pitchFamily="34" charset="-120"/>
              </a:rPr>
              <a:t>。</a:t>
            </a:r>
            <a:endParaRPr lang="en-US"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809863" y="1027509"/>
            <a:ext cx="8662392" cy="903923"/>
          </a:xfrm>
          <a:prstGeom prst="rect">
            <a:avLst/>
          </a:prstGeom>
          <a:noFill/>
          <a:ln/>
        </p:spPr>
        <p:txBody>
          <a:bodyPr wrap="none" lIns="0" tIns="0" rIns="0" bIns="0" rtlCol="0" anchor="t"/>
          <a:lstStyle/>
          <a:p>
            <a:pPr marL="0" indent="0" algn="l">
              <a:lnSpc>
                <a:spcPts val="7100"/>
              </a:lnSpc>
              <a:buNone/>
            </a:pPr>
            <a:r>
              <a:rPr lang="en-US" sz="5650" dirty="0">
                <a:solidFill>
                  <a:srgbClr val="1B1B27"/>
                </a:solidFill>
                <a:latin typeface="Inter Medium" pitchFamily="34" charset="0"/>
                <a:ea typeface="Inter Medium" pitchFamily="34" charset="-122"/>
                <a:cs typeface="Inter Medium" pitchFamily="34" charset="-120"/>
              </a:rPr>
              <a:t>具体的なアセスメント内容</a:t>
            </a:r>
            <a:endParaRPr lang="en-US" sz="5650" dirty="0"/>
          </a:p>
        </p:txBody>
      </p:sp>
      <p:sp>
        <p:nvSpPr>
          <p:cNvPr id="3" name="Shape 1"/>
          <p:cNvSpPr/>
          <p:nvPr/>
        </p:nvSpPr>
        <p:spPr>
          <a:xfrm>
            <a:off x="809863" y="2040711"/>
            <a:ext cx="4278091" cy="5624346"/>
          </a:xfrm>
          <a:prstGeom prst="roundRect">
            <a:avLst>
              <a:gd name="adj" fmla="val 4413"/>
            </a:avLst>
          </a:prstGeom>
          <a:solidFill>
            <a:srgbClr val="FFFFFF">
              <a:alpha val="95000"/>
            </a:srgbClr>
          </a:solidFill>
          <a:ln w="38100">
            <a:solidFill>
              <a:srgbClr val="CCCCCC"/>
            </a:solidFill>
            <a:prstDash val="solid"/>
          </a:ln>
        </p:spPr>
        <p:txBody>
          <a:bodyPr/>
          <a:lstStyle/>
          <a:p>
            <a:endParaRPr lang="ja-JP" altLang="en-US"/>
          </a:p>
        </p:txBody>
      </p:sp>
      <p:sp>
        <p:nvSpPr>
          <p:cNvPr id="4" name="Shape 2"/>
          <p:cNvSpPr/>
          <p:nvPr/>
        </p:nvSpPr>
        <p:spPr>
          <a:xfrm>
            <a:off x="771762" y="2040711"/>
            <a:ext cx="157328" cy="5624346"/>
          </a:xfrm>
          <a:prstGeom prst="roundRect">
            <a:avLst>
              <a:gd name="adj" fmla="val 79717"/>
            </a:avLst>
          </a:prstGeom>
          <a:solidFill>
            <a:srgbClr val="030303"/>
          </a:solidFill>
          <a:ln/>
        </p:spPr>
        <p:txBody>
          <a:bodyPr/>
          <a:lstStyle/>
          <a:p>
            <a:endParaRPr lang="ja-JP" altLang="en-US"/>
          </a:p>
        </p:txBody>
      </p:sp>
      <p:sp>
        <p:nvSpPr>
          <p:cNvPr id="5" name="Text 3"/>
          <p:cNvSpPr/>
          <p:nvPr/>
        </p:nvSpPr>
        <p:spPr>
          <a:xfrm>
            <a:off x="1251466" y="2368013"/>
            <a:ext cx="3426126" cy="482667"/>
          </a:xfrm>
          <a:prstGeom prst="rect">
            <a:avLst/>
          </a:prstGeom>
          <a:noFill/>
          <a:ln/>
        </p:spPr>
        <p:txBody>
          <a:bodyPr wrap="none" lIns="0" tIns="0" rIns="0" bIns="0" rtlCol="0" anchor="t"/>
          <a:lstStyle/>
          <a:p>
            <a:pPr marL="0" indent="0" algn="l">
              <a:lnSpc>
                <a:spcPts val="3550"/>
              </a:lnSpc>
              <a:buNone/>
            </a:pPr>
            <a:r>
              <a:rPr lang="en-US" sz="3600" b="1" dirty="0">
                <a:solidFill>
                  <a:srgbClr val="FF0000"/>
                </a:solidFill>
                <a:latin typeface="Inter Medium" pitchFamily="34" charset="0"/>
                <a:ea typeface="Inter Medium" pitchFamily="34" charset="-122"/>
                <a:cs typeface="Inter Medium" pitchFamily="34" charset="-120"/>
              </a:rPr>
              <a:t>バイタルサイン</a:t>
            </a:r>
            <a:endParaRPr lang="en-US" sz="3600" b="1" dirty="0">
              <a:solidFill>
                <a:srgbClr val="FF0000"/>
              </a:solidFill>
            </a:endParaRPr>
          </a:p>
        </p:txBody>
      </p:sp>
      <p:sp>
        <p:nvSpPr>
          <p:cNvPr id="6" name="Text 4"/>
          <p:cNvSpPr/>
          <p:nvPr/>
        </p:nvSpPr>
        <p:spPr>
          <a:xfrm>
            <a:off x="1251466" y="2993448"/>
            <a:ext cx="3426126" cy="1976445"/>
          </a:xfrm>
          <a:prstGeom prst="rect">
            <a:avLst/>
          </a:prstGeom>
          <a:noFill/>
          <a:ln/>
        </p:spPr>
        <p:txBody>
          <a:bodyPr wrap="square" lIns="0" tIns="0" rIns="0" bIns="0" rtlCol="0" anchor="t"/>
          <a:lstStyle/>
          <a:p>
            <a:pPr marL="0" indent="0" algn="l">
              <a:lnSpc>
                <a:spcPts val="3600"/>
              </a:lnSpc>
              <a:buNone/>
            </a:pPr>
            <a:r>
              <a:rPr lang="en-US" sz="2800" b="1" dirty="0">
                <a:solidFill>
                  <a:srgbClr val="030303"/>
                </a:solidFill>
                <a:latin typeface="IBM Plex Sans Medium" pitchFamily="34" charset="0"/>
                <a:ea typeface="IBM Plex Sans Medium" pitchFamily="34" charset="-122"/>
                <a:cs typeface="IBM Plex Sans Medium" pitchFamily="34" charset="-120"/>
              </a:rPr>
              <a:t>体温・脈拍・呼吸・血圧:</a:t>
            </a:r>
            <a:r>
              <a:rPr lang="en-US" sz="2800" dirty="0">
                <a:solidFill>
                  <a:srgbClr val="030303"/>
                </a:solidFill>
                <a:latin typeface="IBM Plex Sans Medium" pitchFamily="34" charset="0"/>
                <a:ea typeface="IBM Plex Sans Medium" pitchFamily="34" charset="-122"/>
                <a:cs typeface="IBM Plex Sans Medium" pitchFamily="34" charset="-120"/>
              </a:rPr>
              <a:t> </a:t>
            </a:r>
            <a:r>
              <a:rPr lang="en-US" sz="2800" dirty="0" err="1">
                <a:solidFill>
                  <a:srgbClr val="030303"/>
                </a:solidFill>
                <a:latin typeface="IBM Plex Sans Medium" pitchFamily="34" charset="0"/>
                <a:ea typeface="IBM Plex Sans Medium" pitchFamily="34" charset="-122"/>
                <a:cs typeface="IBM Plex Sans Medium" pitchFamily="34" charset="-120"/>
              </a:rPr>
              <a:t>変化、回数、リズム、強さ、深さなどを確認します</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
        <p:nvSpPr>
          <p:cNvPr id="7" name="Text 5"/>
          <p:cNvSpPr/>
          <p:nvPr/>
        </p:nvSpPr>
        <p:spPr>
          <a:xfrm>
            <a:off x="1251466" y="5017630"/>
            <a:ext cx="3426126" cy="1482334"/>
          </a:xfrm>
          <a:prstGeom prst="rect">
            <a:avLst/>
          </a:prstGeom>
          <a:noFill/>
          <a:ln/>
        </p:spPr>
        <p:txBody>
          <a:bodyPr wrap="square" lIns="0" tIns="0" rIns="0" bIns="0" rtlCol="0" anchor="t"/>
          <a:lstStyle/>
          <a:p>
            <a:pPr marL="0" indent="0" algn="l">
              <a:lnSpc>
                <a:spcPts val="3600"/>
              </a:lnSpc>
              <a:buNone/>
            </a:pPr>
            <a:r>
              <a:rPr lang="en-US" sz="2800" b="1" dirty="0">
                <a:solidFill>
                  <a:srgbClr val="030303"/>
                </a:solidFill>
                <a:latin typeface="IBM Plex Sans Medium" pitchFamily="34" charset="0"/>
                <a:ea typeface="IBM Plex Sans Medium" pitchFamily="34" charset="-122"/>
                <a:cs typeface="IBM Plex Sans Medium" pitchFamily="34" charset="-120"/>
              </a:rPr>
              <a:t>使用器具・方法:</a:t>
            </a:r>
            <a:r>
              <a:rPr lang="en-US" sz="2800" dirty="0">
                <a:solidFill>
                  <a:srgbClr val="030303"/>
                </a:solidFill>
                <a:latin typeface="IBM Plex Sans Medium" pitchFamily="34" charset="0"/>
                <a:ea typeface="IBM Plex Sans Medium" pitchFamily="34" charset="-122"/>
                <a:cs typeface="IBM Plex Sans Medium" pitchFamily="34" charset="-120"/>
              </a:rPr>
              <a:t> 体温計、血圧計、聴診器、視診、触診。</a:t>
            </a:r>
            <a:endParaRPr lang="en-US" sz="2800" dirty="0"/>
          </a:p>
        </p:txBody>
      </p:sp>
      <p:sp>
        <p:nvSpPr>
          <p:cNvPr id="8" name="Shape 6"/>
          <p:cNvSpPr/>
          <p:nvPr/>
        </p:nvSpPr>
        <p:spPr>
          <a:xfrm>
            <a:off x="5243155" y="2040711"/>
            <a:ext cx="4278091" cy="5624346"/>
          </a:xfrm>
          <a:prstGeom prst="roundRect">
            <a:avLst>
              <a:gd name="adj" fmla="val 4413"/>
            </a:avLst>
          </a:prstGeom>
          <a:solidFill>
            <a:srgbClr val="FFFFFF">
              <a:alpha val="95000"/>
            </a:srgbClr>
          </a:solidFill>
          <a:ln w="38100">
            <a:solidFill>
              <a:srgbClr val="CCCCCC"/>
            </a:solidFill>
            <a:prstDash val="solid"/>
          </a:ln>
        </p:spPr>
        <p:txBody>
          <a:bodyPr/>
          <a:lstStyle/>
          <a:p>
            <a:endParaRPr lang="ja-JP" altLang="en-US"/>
          </a:p>
        </p:txBody>
      </p:sp>
      <p:sp>
        <p:nvSpPr>
          <p:cNvPr id="9" name="Shape 7"/>
          <p:cNvSpPr/>
          <p:nvPr/>
        </p:nvSpPr>
        <p:spPr>
          <a:xfrm>
            <a:off x="5205054" y="2040711"/>
            <a:ext cx="157328" cy="5624346"/>
          </a:xfrm>
          <a:prstGeom prst="roundRect">
            <a:avLst>
              <a:gd name="adj" fmla="val 79717"/>
            </a:avLst>
          </a:prstGeom>
          <a:solidFill>
            <a:srgbClr val="030303"/>
          </a:solidFill>
          <a:ln/>
        </p:spPr>
        <p:txBody>
          <a:bodyPr/>
          <a:lstStyle/>
          <a:p>
            <a:endParaRPr lang="ja-JP" altLang="en-US"/>
          </a:p>
        </p:txBody>
      </p:sp>
      <p:sp>
        <p:nvSpPr>
          <p:cNvPr id="10" name="Text 8"/>
          <p:cNvSpPr/>
          <p:nvPr/>
        </p:nvSpPr>
        <p:spPr>
          <a:xfrm>
            <a:off x="5684758" y="2368013"/>
            <a:ext cx="3426126" cy="482667"/>
          </a:xfrm>
          <a:prstGeom prst="rect">
            <a:avLst/>
          </a:prstGeom>
          <a:noFill/>
          <a:ln/>
        </p:spPr>
        <p:txBody>
          <a:bodyPr wrap="none" lIns="0" tIns="0" rIns="0" bIns="0" rtlCol="0" anchor="t"/>
          <a:lstStyle/>
          <a:p>
            <a:pPr marL="0" indent="0" algn="l">
              <a:lnSpc>
                <a:spcPts val="3550"/>
              </a:lnSpc>
              <a:buNone/>
            </a:pPr>
            <a:r>
              <a:rPr lang="en-US" sz="3600" b="1" dirty="0">
                <a:solidFill>
                  <a:srgbClr val="FF0000"/>
                </a:solidFill>
                <a:latin typeface="Inter Medium" pitchFamily="34" charset="0"/>
                <a:ea typeface="Inter Medium" pitchFamily="34" charset="-122"/>
                <a:cs typeface="Inter Medium" pitchFamily="34" charset="-120"/>
              </a:rPr>
              <a:t>意識レベル</a:t>
            </a:r>
            <a:endParaRPr lang="en-US" sz="3600" b="1" dirty="0">
              <a:solidFill>
                <a:srgbClr val="FF0000"/>
              </a:solidFill>
            </a:endParaRPr>
          </a:p>
        </p:txBody>
      </p:sp>
      <p:sp>
        <p:nvSpPr>
          <p:cNvPr id="11" name="Text 9"/>
          <p:cNvSpPr/>
          <p:nvPr/>
        </p:nvSpPr>
        <p:spPr>
          <a:xfrm>
            <a:off x="5684758" y="2993448"/>
            <a:ext cx="3426126" cy="2470555"/>
          </a:xfrm>
          <a:prstGeom prst="rect">
            <a:avLst/>
          </a:prstGeom>
          <a:noFill/>
          <a:ln/>
        </p:spPr>
        <p:txBody>
          <a:bodyPr wrap="square" lIns="0" tIns="0" rIns="0" bIns="0" rtlCol="0" anchor="t"/>
          <a:lstStyle/>
          <a:p>
            <a:pPr marL="0" indent="0" algn="l">
              <a:lnSpc>
                <a:spcPts val="3600"/>
              </a:lnSpc>
              <a:buNone/>
            </a:pPr>
            <a:r>
              <a:rPr lang="en-US" sz="2800" b="1" dirty="0">
                <a:solidFill>
                  <a:srgbClr val="030303"/>
                </a:solidFill>
                <a:latin typeface="IBM Plex Sans Medium" pitchFamily="34" charset="0"/>
                <a:ea typeface="IBM Plex Sans Medium" pitchFamily="34" charset="-122"/>
                <a:cs typeface="IBM Plex Sans Medium" pitchFamily="34" charset="-120"/>
              </a:rPr>
              <a:t>覚醒・反応:</a:t>
            </a:r>
            <a:r>
              <a:rPr lang="en-US" sz="2800" dirty="0">
                <a:solidFill>
                  <a:srgbClr val="030303"/>
                </a:solidFill>
                <a:latin typeface="IBM Plex Sans Medium" pitchFamily="34" charset="0"/>
                <a:ea typeface="IBM Plex Sans Medium" pitchFamily="34" charset="-122"/>
                <a:cs typeface="IBM Plex Sans Medium" pitchFamily="34" charset="-120"/>
              </a:rPr>
              <a:t> </a:t>
            </a:r>
            <a:r>
              <a:rPr lang="en-US" sz="2800" dirty="0" err="1">
                <a:solidFill>
                  <a:srgbClr val="030303"/>
                </a:solidFill>
                <a:latin typeface="IBM Plex Sans Medium" pitchFamily="34" charset="0"/>
                <a:ea typeface="IBM Plex Sans Medium" pitchFamily="34" charset="-122"/>
                <a:cs typeface="IBM Plex Sans Medium" pitchFamily="34" charset="-120"/>
              </a:rPr>
              <a:t>呼びかけや刺激への反応速度や強さ</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600"/>
              </a:lnSpc>
              <a:buNone/>
            </a:pPr>
            <a:r>
              <a:rPr lang="en-US" sz="2800" b="1" dirty="0" err="1">
                <a:solidFill>
                  <a:srgbClr val="030303"/>
                </a:solidFill>
                <a:latin typeface="IBM Plex Sans Medium" pitchFamily="34" charset="0"/>
                <a:ea typeface="IBM Plex Sans Medium" pitchFamily="34" charset="-122"/>
                <a:cs typeface="IBM Plex Sans Medium" pitchFamily="34" charset="-120"/>
              </a:rPr>
              <a:t>見当識</a:t>
            </a:r>
            <a:r>
              <a:rPr lang="en-US" sz="2800" b="1" dirty="0">
                <a:solidFill>
                  <a:srgbClr val="030303"/>
                </a:solidFill>
                <a:latin typeface="IBM Plex Sans Medium" pitchFamily="34" charset="0"/>
                <a:ea typeface="IBM Plex Sans Medium" pitchFamily="34" charset="-122"/>
                <a:cs typeface="IBM Plex Sans Medium" pitchFamily="34" charset="-120"/>
              </a:rPr>
              <a:t>:</a:t>
            </a:r>
            <a:r>
              <a:rPr lang="en-US" sz="2800" dirty="0">
                <a:solidFill>
                  <a:srgbClr val="030303"/>
                </a:solidFill>
                <a:latin typeface="IBM Plex Sans Medium" pitchFamily="34" charset="0"/>
                <a:ea typeface="IBM Plex Sans Medium" pitchFamily="34" charset="-122"/>
                <a:cs typeface="IBM Plex Sans Medium" pitchFamily="34" charset="-120"/>
              </a:rPr>
              <a:t> 時間・場所・人に対する認識の有無を確認。</a:t>
            </a:r>
            <a:endParaRPr lang="en-US" sz="2800" dirty="0"/>
          </a:p>
        </p:txBody>
      </p:sp>
      <p:sp>
        <p:nvSpPr>
          <p:cNvPr id="12" name="Text 10"/>
          <p:cNvSpPr/>
          <p:nvPr/>
        </p:nvSpPr>
        <p:spPr>
          <a:xfrm>
            <a:off x="5684758" y="5807610"/>
            <a:ext cx="3426126" cy="988222"/>
          </a:xfrm>
          <a:prstGeom prst="rect">
            <a:avLst/>
          </a:prstGeom>
          <a:noFill/>
          <a:ln/>
        </p:spPr>
        <p:txBody>
          <a:bodyPr wrap="square" lIns="0" tIns="0" rIns="0" bIns="0" rtlCol="0" anchor="t"/>
          <a:lstStyle/>
          <a:p>
            <a:pPr marL="0" indent="0" algn="l">
              <a:lnSpc>
                <a:spcPts val="3600"/>
              </a:lnSpc>
              <a:buNone/>
            </a:pPr>
            <a:r>
              <a:rPr lang="en-US" sz="2800" b="1" dirty="0">
                <a:solidFill>
                  <a:srgbClr val="030303"/>
                </a:solidFill>
                <a:latin typeface="IBM Plex Sans Medium" pitchFamily="34" charset="0"/>
                <a:ea typeface="IBM Plex Sans Medium" pitchFamily="34" charset="-122"/>
                <a:cs typeface="IBM Plex Sans Medium" pitchFamily="34" charset="-120"/>
              </a:rPr>
              <a:t>使用器具・方法:</a:t>
            </a:r>
            <a:r>
              <a:rPr lang="en-US" sz="2800" dirty="0">
                <a:solidFill>
                  <a:srgbClr val="030303"/>
                </a:solidFill>
                <a:latin typeface="IBM Plex Sans Medium" pitchFamily="34" charset="0"/>
                <a:ea typeface="IBM Plex Sans Medium" pitchFamily="34" charset="-122"/>
                <a:cs typeface="IBM Plex Sans Medium" pitchFamily="34" charset="-120"/>
              </a:rPr>
              <a:t> 呼びかけ、言動・表情の観察。</a:t>
            </a:r>
            <a:endParaRPr lang="en-US" sz="2800" dirty="0"/>
          </a:p>
        </p:txBody>
      </p:sp>
      <p:sp>
        <p:nvSpPr>
          <p:cNvPr id="13" name="Shape 11"/>
          <p:cNvSpPr/>
          <p:nvPr/>
        </p:nvSpPr>
        <p:spPr>
          <a:xfrm>
            <a:off x="9676448" y="2040711"/>
            <a:ext cx="4278091" cy="5624346"/>
          </a:xfrm>
          <a:prstGeom prst="roundRect">
            <a:avLst>
              <a:gd name="adj" fmla="val 4413"/>
            </a:avLst>
          </a:prstGeom>
          <a:solidFill>
            <a:srgbClr val="FFFFFF">
              <a:alpha val="95000"/>
            </a:srgbClr>
          </a:solidFill>
          <a:ln w="38100">
            <a:solidFill>
              <a:srgbClr val="CCCCCC"/>
            </a:solidFill>
            <a:prstDash val="solid"/>
          </a:ln>
        </p:spPr>
        <p:txBody>
          <a:bodyPr/>
          <a:lstStyle/>
          <a:p>
            <a:endParaRPr lang="ja-JP" altLang="en-US"/>
          </a:p>
        </p:txBody>
      </p:sp>
      <p:sp>
        <p:nvSpPr>
          <p:cNvPr id="14" name="Shape 12"/>
          <p:cNvSpPr/>
          <p:nvPr/>
        </p:nvSpPr>
        <p:spPr>
          <a:xfrm>
            <a:off x="9638347" y="2040711"/>
            <a:ext cx="157328" cy="5624346"/>
          </a:xfrm>
          <a:prstGeom prst="roundRect">
            <a:avLst>
              <a:gd name="adj" fmla="val 79717"/>
            </a:avLst>
          </a:prstGeom>
          <a:solidFill>
            <a:srgbClr val="030303"/>
          </a:solidFill>
          <a:ln/>
        </p:spPr>
        <p:txBody>
          <a:bodyPr/>
          <a:lstStyle/>
          <a:p>
            <a:endParaRPr lang="ja-JP" altLang="en-US"/>
          </a:p>
        </p:txBody>
      </p:sp>
      <p:sp>
        <p:nvSpPr>
          <p:cNvPr id="15" name="Text 13"/>
          <p:cNvSpPr/>
          <p:nvPr/>
        </p:nvSpPr>
        <p:spPr>
          <a:xfrm>
            <a:off x="10118050" y="2368013"/>
            <a:ext cx="3426126" cy="482667"/>
          </a:xfrm>
          <a:prstGeom prst="rect">
            <a:avLst/>
          </a:prstGeom>
          <a:noFill/>
          <a:ln/>
        </p:spPr>
        <p:txBody>
          <a:bodyPr wrap="none" lIns="0" tIns="0" rIns="0" bIns="0" rtlCol="0" anchor="t"/>
          <a:lstStyle/>
          <a:p>
            <a:pPr marL="0" indent="0" algn="l">
              <a:lnSpc>
                <a:spcPts val="3550"/>
              </a:lnSpc>
              <a:buNone/>
            </a:pPr>
            <a:r>
              <a:rPr lang="en-US" sz="3600" b="1" dirty="0">
                <a:solidFill>
                  <a:srgbClr val="FF0000"/>
                </a:solidFill>
                <a:latin typeface="Inter Medium" pitchFamily="34" charset="0"/>
                <a:ea typeface="Inter Medium" pitchFamily="34" charset="-122"/>
                <a:cs typeface="Inter Medium" pitchFamily="34" charset="-120"/>
              </a:rPr>
              <a:t>皮膚の状態</a:t>
            </a:r>
            <a:endParaRPr lang="en-US" sz="3600" b="1" dirty="0">
              <a:solidFill>
                <a:srgbClr val="FF0000"/>
              </a:solidFill>
            </a:endParaRPr>
          </a:p>
        </p:txBody>
      </p:sp>
      <p:sp>
        <p:nvSpPr>
          <p:cNvPr id="16" name="Text 14"/>
          <p:cNvSpPr/>
          <p:nvPr/>
        </p:nvSpPr>
        <p:spPr>
          <a:xfrm>
            <a:off x="10118050" y="2993448"/>
            <a:ext cx="3426126" cy="2470555"/>
          </a:xfrm>
          <a:prstGeom prst="rect">
            <a:avLst/>
          </a:prstGeom>
          <a:noFill/>
          <a:ln/>
        </p:spPr>
        <p:txBody>
          <a:bodyPr wrap="square" lIns="0" tIns="0" rIns="0" bIns="0" rtlCol="0" anchor="t"/>
          <a:lstStyle/>
          <a:p>
            <a:pPr marL="0" indent="0" algn="l">
              <a:lnSpc>
                <a:spcPts val="3600"/>
              </a:lnSpc>
              <a:buNone/>
            </a:pPr>
            <a:r>
              <a:rPr lang="en-US" sz="2800" b="1" dirty="0">
                <a:solidFill>
                  <a:srgbClr val="030303"/>
                </a:solidFill>
                <a:latin typeface="IBM Plex Sans Medium" pitchFamily="34" charset="0"/>
                <a:ea typeface="IBM Plex Sans Medium" pitchFamily="34" charset="-122"/>
                <a:cs typeface="IBM Plex Sans Medium" pitchFamily="34" charset="-120"/>
              </a:rPr>
              <a:t>色・温度:</a:t>
            </a:r>
            <a:r>
              <a:rPr lang="en-US" sz="2800" dirty="0">
                <a:solidFill>
                  <a:srgbClr val="030303"/>
                </a:solidFill>
                <a:latin typeface="IBM Plex Sans Medium" pitchFamily="34" charset="0"/>
                <a:ea typeface="IBM Plex Sans Medium" pitchFamily="34" charset="-122"/>
                <a:cs typeface="IBM Plex Sans Medium" pitchFamily="34" charset="-120"/>
              </a:rPr>
              <a:t> </a:t>
            </a:r>
            <a:r>
              <a:rPr lang="en-US" sz="2800" dirty="0" err="1">
                <a:solidFill>
                  <a:srgbClr val="030303"/>
                </a:solidFill>
                <a:latin typeface="IBM Plex Sans Medium" pitchFamily="34" charset="0"/>
                <a:ea typeface="IBM Plex Sans Medium" pitchFamily="34" charset="-122"/>
                <a:cs typeface="IBM Plex Sans Medium" pitchFamily="34" charset="-120"/>
              </a:rPr>
              <a:t>顔色、全身および部分的な熱感・冷感</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600"/>
              </a:lnSpc>
              <a:buNone/>
            </a:pPr>
            <a:r>
              <a:rPr lang="en-US" sz="2800" b="1" dirty="0" err="1">
                <a:solidFill>
                  <a:srgbClr val="030303"/>
                </a:solidFill>
                <a:latin typeface="IBM Plex Sans Medium" pitchFamily="34" charset="0"/>
                <a:ea typeface="IBM Plex Sans Medium" pitchFamily="34" charset="-122"/>
                <a:cs typeface="IBM Plex Sans Medium" pitchFamily="34" charset="-120"/>
              </a:rPr>
              <a:t>湿潤・損傷</a:t>
            </a:r>
            <a:r>
              <a:rPr lang="en-US" sz="2800" b="1" dirty="0">
                <a:solidFill>
                  <a:srgbClr val="030303"/>
                </a:solidFill>
                <a:latin typeface="IBM Plex Sans Medium" pitchFamily="34" charset="0"/>
                <a:ea typeface="IBM Plex Sans Medium" pitchFamily="34" charset="-122"/>
                <a:cs typeface="IBM Plex Sans Medium" pitchFamily="34" charset="-120"/>
              </a:rPr>
              <a:t>:</a:t>
            </a:r>
            <a:r>
              <a:rPr lang="en-US" sz="2800" dirty="0">
                <a:solidFill>
                  <a:srgbClr val="030303"/>
                </a:solidFill>
                <a:latin typeface="IBM Plex Sans Medium" pitchFamily="34" charset="0"/>
                <a:ea typeface="IBM Plex Sans Medium" pitchFamily="34" charset="-122"/>
                <a:cs typeface="IBM Plex Sans Medium" pitchFamily="34" charset="-120"/>
              </a:rPr>
              <a:t> 乾燥、発汗、発赤、水疱、傷の有無と状態。</a:t>
            </a:r>
            <a:endParaRPr lang="en-US" sz="2800" dirty="0"/>
          </a:p>
        </p:txBody>
      </p:sp>
      <p:sp>
        <p:nvSpPr>
          <p:cNvPr id="17" name="Text 15"/>
          <p:cNvSpPr/>
          <p:nvPr/>
        </p:nvSpPr>
        <p:spPr>
          <a:xfrm>
            <a:off x="10118050" y="5885824"/>
            <a:ext cx="3426126" cy="988222"/>
          </a:xfrm>
          <a:prstGeom prst="rect">
            <a:avLst/>
          </a:prstGeom>
          <a:noFill/>
          <a:ln/>
        </p:spPr>
        <p:txBody>
          <a:bodyPr wrap="square" lIns="0" tIns="0" rIns="0" bIns="0" rtlCol="0" anchor="t"/>
          <a:lstStyle/>
          <a:p>
            <a:pPr marL="0" indent="0" algn="l">
              <a:lnSpc>
                <a:spcPts val="3600"/>
              </a:lnSpc>
              <a:buNone/>
            </a:pPr>
            <a:r>
              <a:rPr lang="en-US" sz="2800" b="1" dirty="0">
                <a:solidFill>
                  <a:srgbClr val="030303"/>
                </a:solidFill>
                <a:latin typeface="IBM Plex Sans Medium" pitchFamily="34" charset="0"/>
                <a:ea typeface="IBM Plex Sans Medium" pitchFamily="34" charset="-122"/>
                <a:cs typeface="IBM Plex Sans Medium" pitchFamily="34" charset="-120"/>
              </a:rPr>
              <a:t>使用器具・方法:</a:t>
            </a:r>
            <a:r>
              <a:rPr lang="en-US" sz="2800" dirty="0">
                <a:solidFill>
                  <a:srgbClr val="030303"/>
                </a:solidFill>
                <a:latin typeface="IBM Plex Sans Medium" pitchFamily="34" charset="0"/>
                <a:ea typeface="IBM Plex Sans Medium" pitchFamily="34" charset="-122"/>
                <a:cs typeface="IBM Plex Sans Medium" pitchFamily="34" charset="-120"/>
              </a:rPr>
              <a:t> 視診、触診。</a:t>
            </a:r>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844987" y="1226582"/>
            <a:ext cx="12056983" cy="943094"/>
          </a:xfrm>
          <a:prstGeom prst="rect">
            <a:avLst/>
          </a:prstGeom>
          <a:noFill/>
          <a:ln/>
        </p:spPr>
        <p:txBody>
          <a:bodyPr wrap="none" lIns="0" tIns="0" rIns="0" bIns="0" rtlCol="0" anchor="t"/>
          <a:lstStyle/>
          <a:p>
            <a:pPr marL="0" indent="0" algn="l">
              <a:lnSpc>
                <a:spcPts val="7400"/>
              </a:lnSpc>
              <a:buNone/>
            </a:pPr>
            <a:r>
              <a:rPr lang="en-US" sz="5900" dirty="0">
                <a:solidFill>
                  <a:srgbClr val="1B1B27"/>
                </a:solidFill>
                <a:latin typeface="Inter Medium" pitchFamily="34" charset="0"/>
                <a:ea typeface="Inter Medium" pitchFamily="34" charset="-122"/>
                <a:cs typeface="Inter Medium" pitchFamily="34" charset="-120"/>
              </a:rPr>
              <a:t>具体的なアセスメント内容（続き）</a:t>
            </a:r>
            <a:endParaRPr lang="en-US" sz="5900" dirty="0"/>
          </a:p>
        </p:txBody>
      </p:sp>
      <p:sp>
        <p:nvSpPr>
          <p:cNvPr id="3" name="Shape 1"/>
          <p:cNvSpPr/>
          <p:nvPr/>
        </p:nvSpPr>
        <p:spPr>
          <a:xfrm>
            <a:off x="844986" y="2773204"/>
            <a:ext cx="4225763" cy="4804389"/>
          </a:xfrm>
          <a:prstGeom prst="roundRect">
            <a:avLst>
              <a:gd name="adj" fmla="val 4447"/>
            </a:avLst>
          </a:prstGeom>
          <a:solidFill>
            <a:srgbClr val="FFFFFF">
              <a:alpha val="95000"/>
            </a:srgbClr>
          </a:solidFill>
          <a:ln w="38100">
            <a:solidFill>
              <a:srgbClr val="CCCCCC"/>
            </a:solidFill>
            <a:prstDash val="solid"/>
          </a:ln>
        </p:spPr>
        <p:txBody>
          <a:bodyPr/>
          <a:lstStyle/>
          <a:p>
            <a:endParaRPr lang="ja-JP" altLang="en-US"/>
          </a:p>
        </p:txBody>
      </p:sp>
      <p:sp>
        <p:nvSpPr>
          <p:cNvPr id="4" name="Shape 2"/>
          <p:cNvSpPr/>
          <p:nvPr/>
        </p:nvSpPr>
        <p:spPr>
          <a:xfrm>
            <a:off x="806886" y="2773204"/>
            <a:ext cx="156605" cy="4804389"/>
          </a:xfrm>
          <a:prstGeom prst="roundRect">
            <a:avLst>
              <a:gd name="adj" fmla="val 83178"/>
            </a:avLst>
          </a:prstGeom>
          <a:solidFill>
            <a:srgbClr val="030303"/>
          </a:solidFill>
          <a:ln/>
        </p:spPr>
        <p:txBody>
          <a:bodyPr/>
          <a:lstStyle/>
          <a:p>
            <a:endParaRPr lang="ja-JP" altLang="en-US"/>
          </a:p>
        </p:txBody>
      </p:sp>
      <p:sp>
        <p:nvSpPr>
          <p:cNvPr id="5" name="Text 3"/>
          <p:cNvSpPr/>
          <p:nvPr/>
        </p:nvSpPr>
        <p:spPr>
          <a:xfrm>
            <a:off x="1299091" y="3113008"/>
            <a:ext cx="3318391" cy="471607"/>
          </a:xfrm>
          <a:prstGeom prst="rect">
            <a:avLst/>
          </a:prstGeom>
          <a:noFill/>
          <a:ln/>
        </p:spPr>
        <p:txBody>
          <a:bodyPr wrap="none" lIns="0" tIns="0" rIns="0" bIns="0" rtlCol="0" anchor="t"/>
          <a:lstStyle/>
          <a:p>
            <a:pPr marL="0" indent="0" algn="l">
              <a:lnSpc>
                <a:spcPts val="3700"/>
              </a:lnSpc>
              <a:buNone/>
            </a:pPr>
            <a:r>
              <a:rPr lang="en-US" sz="4000" b="1" dirty="0">
                <a:solidFill>
                  <a:srgbClr val="FF0000"/>
                </a:solidFill>
                <a:latin typeface="Inter Medium" pitchFamily="34" charset="0"/>
                <a:ea typeface="Inter Medium" pitchFamily="34" charset="-122"/>
                <a:cs typeface="Inter Medium" pitchFamily="34" charset="-120"/>
              </a:rPr>
              <a:t>呼吸音</a:t>
            </a:r>
            <a:endParaRPr lang="en-US" sz="4000" b="1" dirty="0">
              <a:solidFill>
                <a:srgbClr val="FF0000"/>
              </a:solidFill>
            </a:endParaRPr>
          </a:p>
        </p:txBody>
      </p:sp>
      <p:sp>
        <p:nvSpPr>
          <p:cNvPr id="6" name="Text 4"/>
          <p:cNvSpPr/>
          <p:nvPr/>
        </p:nvSpPr>
        <p:spPr>
          <a:xfrm>
            <a:off x="1299091" y="3765590"/>
            <a:ext cx="3318391" cy="2414588"/>
          </a:xfrm>
          <a:prstGeom prst="rect">
            <a:avLst/>
          </a:prstGeom>
          <a:noFill/>
          <a:ln/>
        </p:spPr>
        <p:txBody>
          <a:bodyPr wrap="square" lIns="0" tIns="0" rIns="0" bIns="0" rtlCol="0" anchor="t"/>
          <a:lstStyle/>
          <a:p>
            <a:pPr marL="0" indent="0" algn="l">
              <a:lnSpc>
                <a:spcPts val="38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聴診器で肺野を聴診し、正常音と異常音（喘鳴、水泡音等）の有無・性質、左右差を確認</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
        <p:nvSpPr>
          <p:cNvPr id="7" name="Shape 5"/>
          <p:cNvSpPr/>
          <p:nvPr/>
        </p:nvSpPr>
        <p:spPr>
          <a:xfrm>
            <a:off x="5258990" y="2773204"/>
            <a:ext cx="4225763" cy="4804389"/>
          </a:xfrm>
          <a:prstGeom prst="roundRect">
            <a:avLst>
              <a:gd name="adj" fmla="val 4447"/>
            </a:avLst>
          </a:prstGeom>
          <a:solidFill>
            <a:srgbClr val="FFFFFF">
              <a:alpha val="95000"/>
            </a:srgbClr>
          </a:solidFill>
          <a:ln w="38100">
            <a:solidFill>
              <a:srgbClr val="CCCCCC"/>
            </a:solidFill>
            <a:prstDash val="solid"/>
          </a:ln>
        </p:spPr>
        <p:txBody>
          <a:bodyPr/>
          <a:lstStyle/>
          <a:p>
            <a:endParaRPr lang="ja-JP" altLang="en-US"/>
          </a:p>
        </p:txBody>
      </p:sp>
      <p:sp>
        <p:nvSpPr>
          <p:cNvPr id="8" name="Shape 6"/>
          <p:cNvSpPr/>
          <p:nvPr/>
        </p:nvSpPr>
        <p:spPr>
          <a:xfrm>
            <a:off x="5220890" y="2773204"/>
            <a:ext cx="156605" cy="4804389"/>
          </a:xfrm>
          <a:prstGeom prst="roundRect">
            <a:avLst>
              <a:gd name="adj" fmla="val 83178"/>
            </a:avLst>
          </a:prstGeom>
          <a:solidFill>
            <a:srgbClr val="030303"/>
          </a:solidFill>
          <a:ln/>
        </p:spPr>
        <p:txBody>
          <a:bodyPr/>
          <a:lstStyle/>
          <a:p>
            <a:endParaRPr lang="ja-JP" altLang="en-US"/>
          </a:p>
        </p:txBody>
      </p:sp>
      <p:sp>
        <p:nvSpPr>
          <p:cNvPr id="9" name="Text 7"/>
          <p:cNvSpPr/>
          <p:nvPr/>
        </p:nvSpPr>
        <p:spPr>
          <a:xfrm>
            <a:off x="5713095" y="3113008"/>
            <a:ext cx="3318391" cy="471607"/>
          </a:xfrm>
          <a:prstGeom prst="rect">
            <a:avLst/>
          </a:prstGeom>
          <a:noFill/>
          <a:ln/>
        </p:spPr>
        <p:txBody>
          <a:bodyPr wrap="none" lIns="0" tIns="0" rIns="0" bIns="0" rtlCol="0" anchor="t"/>
          <a:lstStyle/>
          <a:p>
            <a:pPr marL="0" indent="0" algn="l">
              <a:lnSpc>
                <a:spcPts val="3700"/>
              </a:lnSpc>
              <a:buNone/>
            </a:pPr>
            <a:r>
              <a:rPr lang="en-US" sz="4000" b="1" dirty="0">
                <a:solidFill>
                  <a:srgbClr val="FF0000"/>
                </a:solidFill>
                <a:latin typeface="Inter Medium" pitchFamily="34" charset="0"/>
                <a:ea typeface="Inter Medium" pitchFamily="34" charset="-122"/>
                <a:cs typeface="Inter Medium" pitchFamily="34" charset="-120"/>
              </a:rPr>
              <a:t>心音</a:t>
            </a:r>
            <a:endParaRPr lang="en-US" sz="4000" b="1" dirty="0">
              <a:solidFill>
                <a:srgbClr val="FF0000"/>
              </a:solidFill>
            </a:endParaRPr>
          </a:p>
        </p:txBody>
      </p:sp>
      <p:sp>
        <p:nvSpPr>
          <p:cNvPr id="10" name="Text 8"/>
          <p:cNvSpPr/>
          <p:nvPr/>
        </p:nvSpPr>
        <p:spPr>
          <a:xfrm>
            <a:off x="5713095" y="3765590"/>
            <a:ext cx="3318391" cy="1931670"/>
          </a:xfrm>
          <a:prstGeom prst="rect">
            <a:avLst/>
          </a:prstGeom>
          <a:noFill/>
          <a:ln/>
        </p:spPr>
        <p:txBody>
          <a:bodyPr wrap="square" lIns="0" tIns="0" rIns="0" bIns="0" rtlCol="0" anchor="t"/>
          <a:lstStyle/>
          <a:p>
            <a:pPr marL="0" indent="0" algn="l">
              <a:lnSpc>
                <a:spcPts val="3800"/>
              </a:lnSpc>
              <a:buNone/>
            </a:pPr>
            <a:r>
              <a:rPr lang="en-US" sz="2800" dirty="0">
                <a:solidFill>
                  <a:srgbClr val="030303"/>
                </a:solidFill>
                <a:latin typeface="IBM Plex Sans Medium" pitchFamily="34" charset="0"/>
                <a:ea typeface="IBM Plex Sans Medium" pitchFamily="34" charset="-122"/>
                <a:cs typeface="IBM Plex Sans Medium" pitchFamily="34" charset="-120"/>
              </a:rPr>
              <a:t>聴診器で心音（S1, S2）、リズム、異常音（心雑音等）の有無と性質を確認。</a:t>
            </a:r>
            <a:endParaRPr lang="en-US" sz="2800" dirty="0"/>
          </a:p>
        </p:txBody>
      </p:sp>
      <p:sp>
        <p:nvSpPr>
          <p:cNvPr id="11" name="Shape 9"/>
          <p:cNvSpPr/>
          <p:nvPr/>
        </p:nvSpPr>
        <p:spPr>
          <a:xfrm>
            <a:off x="9672995" y="2773204"/>
            <a:ext cx="4225885" cy="4804389"/>
          </a:xfrm>
          <a:prstGeom prst="roundRect">
            <a:avLst>
              <a:gd name="adj" fmla="val 4447"/>
            </a:avLst>
          </a:prstGeom>
          <a:solidFill>
            <a:srgbClr val="FFFFFF">
              <a:alpha val="95000"/>
            </a:srgbClr>
          </a:solidFill>
          <a:ln w="38100">
            <a:solidFill>
              <a:srgbClr val="CCCCCC"/>
            </a:solidFill>
            <a:prstDash val="solid"/>
          </a:ln>
        </p:spPr>
        <p:txBody>
          <a:bodyPr/>
          <a:lstStyle/>
          <a:p>
            <a:endParaRPr lang="ja-JP" altLang="en-US"/>
          </a:p>
        </p:txBody>
      </p:sp>
      <p:sp>
        <p:nvSpPr>
          <p:cNvPr id="12" name="Shape 10"/>
          <p:cNvSpPr/>
          <p:nvPr/>
        </p:nvSpPr>
        <p:spPr>
          <a:xfrm>
            <a:off x="9634894" y="2773204"/>
            <a:ext cx="156605" cy="4804389"/>
          </a:xfrm>
          <a:prstGeom prst="roundRect">
            <a:avLst>
              <a:gd name="adj" fmla="val 83178"/>
            </a:avLst>
          </a:prstGeom>
          <a:solidFill>
            <a:srgbClr val="030303"/>
          </a:solidFill>
          <a:ln/>
        </p:spPr>
        <p:txBody>
          <a:bodyPr/>
          <a:lstStyle/>
          <a:p>
            <a:endParaRPr lang="ja-JP" altLang="en-US"/>
          </a:p>
        </p:txBody>
      </p:sp>
      <p:sp>
        <p:nvSpPr>
          <p:cNvPr id="13" name="Text 11"/>
          <p:cNvSpPr/>
          <p:nvPr/>
        </p:nvSpPr>
        <p:spPr>
          <a:xfrm>
            <a:off x="10127099" y="3113008"/>
            <a:ext cx="3318510" cy="471607"/>
          </a:xfrm>
          <a:prstGeom prst="rect">
            <a:avLst/>
          </a:prstGeom>
          <a:noFill/>
          <a:ln/>
        </p:spPr>
        <p:txBody>
          <a:bodyPr wrap="none" lIns="0" tIns="0" rIns="0" bIns="0" rtlCol="0" anchor="t"/>
          <a:lstStyle/>
          <a:p>
            <a:pPr marL="0" indent="0" algn="l">
              <a:lnSpc>
                <a:spcPts val="3700"/>
              </a:lnSpc>
              <a:buNone/>
            </a:pPr>
            <a:r>
              <a:rPr lang="en-US" sz="4000" b="1" dirty="0">
                <a:solidFill>
                  <a:srgbClr val="FF0000"/>
                </a:solidFill>
                <a:latin typeface="Inter Medium" pitchFamily="34" charset="0"/>
                <a:ea typeface="Inter Medium" pitchFamily="34" charset="-122"/>
                <a:cs typeface="Inter Medium" pitchFamily="34" charset="-120"/>
              </a:rPr>
              <a:t>腹部</a:t>
            </a:r>
            <a:endParaRPr lang="en-US" sz="4000" b="1" dirty="0">
              <a:solidFill>
                <a:srgbClr val="FF0000"/>
              </a:solidFill>
            </a:endParaRPr>
          </a:p>
        </p:txBody>
      </p:sp>
      <p:sp>
        <p:nvSpPr>
          <p:cNvPr id="14" name="Text 12"/>
          <p:cNvSpPr/>
          <p:nvPr/>
        </p:nvSpPr>
        <p:spPr>
          <a:xfrm>
            <a:off x="10127099" y="3765590"/>
            <a:ext cx="3318510" cy="2897505"/>
          </a:xfrm>
          <a:prstGeom prst="rect">
            <a:avLst/>
          </a:prstGeom>
          <a:noFill/>
          <a:ln/>
        </p:spPr>
        <p:txBody>
          <a:bodyPr wrap="square" lIns="0" tIns="0" rIns="0" bIns="0" rtlCol="0" anchor="t"/>
          <a:lstStyle/>
          <a:p>
            <a:pPr marL="0" indent="0" algn="l">
              <a:lnSpc>
                <a:spcPts val="3800"/>
              </a:lnSpc>
              <a:buNone/>
            </a:pPr>
            <a:r>
              <a:rPr lang="en-US" sz="2800" dirty="0">
                <a:solidFill>
                  <a:srgbClr val="030303"/>
                </a:solidFill>
                <a:latin typeface="IBM Plex Sans Medium" pitchFamily="34" charset="0"/>
                <a:ea typeface="IBM Plex Sans Medium" pitchFamily="34" charset="-122"/>
                <a:cs typeface="IBM Plex Sans Medium" pitchFamily="34" charset="-120"/>
              </a:rPr>
              <a:t>視診（膨隆・陥没）、聴診（腸蠕動音）、打診（鼓音・濁音）、触診（圧痛・腫瘤）で腹部の状態を多角的に評価。</a:t>
            </a: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848797" y="833676"/>
            <a:ext cx="7579281" cy="947380"/>
          </a:xfrm>
          <a:prstGeom prst="rect">
            <a:avLst/>
          </a:prstGeom>
          <a:noFill/>
          <a:ln/>
        </p:spPr>
        <p:txBody>
          <a:bodyPr wrap="none" lIns="0" tIns="0" rIns="0" bIns="0" rtlCol="0" anchor="t"/>
          <a:lstStyle/>
          <a:p>
            <a:pPr marL="0" indent="0" algn="l">
              <a:lnSpc>
                <a:spcPts val="7450"/>
              </a:lnSpc>
              <a:buNone/>
            </a:pPr>
            <a:r>
              <a:rPr lang="en-US" sz="5950" dirty="0">
                <a:solidFill>
                  <a:srgbClr val="1B1B27"/>
                </a:solidFill>
                <a:latin typeface="Inter Medium" pitchFamily="34" charset="0"/>
                <a:ea typeface="Inter Medium" pitchFamily="34" charset="-122"/>
                <a:cs typeface="Inter Medium" pitchFamily="34" charset="-120"/>
              </a:rPr>
              <a:t>看護実践における意義</a:t>
            </a:r>
            <a:endParaRPr lang="en-US" sz="5950" dirty="0"/>
          </a:p>
        </p:txBody>
      </p:sp>
      <p:sp>
        <p:nvSpPr>
          <p:cNvPr id="3" name="Shape 1"/>
          <p:cNvSpPr/>
          <p:nvPr/>
        </p:nvSpPr>
        <p:spPr>
          <a:xfrm>
            <a:off x="848797" y="2387322"/>
            <a:ext cx="6440064" cy="2381922"/>
          </a:xfrm>
          <a:prstGeom prst="roundRect">
            <a:avLst>
              <a:gd name="adj" fmla="val 29773"/>
            </a:avLst>
          </a:prstGeom>
          <a:solidFill>
            <a:srgbClr val="E6E6E6"/>
          </a:solidFill>
          <a:ln w="15240">
            <a:solidFill>
              <a:srgbClr val="CCCCCC"/>
            </a:solidFill>
            <a:prstDash val="solid"/>
          </a:ln>
        </p:spPr>
        <p:txBody>
          <a:bodyPr/>
          <a:lstStyle/>
          <a:p>
            <a:endParaRPr lang="ja-JP" altLang="en-US"/>
          </a:p>
        </p:txBody>
      </p:sp>
      <p:sp>
        <p:nvSpPr>
          <p:cNvPr id="4" name="Text 2"/>
          <p:cNvSpPr/>
          <p:nvPr/>
        </p:nvSpPr>
        <p:spPr>
          <a:xfrm>
            <a:off x="1167170" y="2705695"/>
            <a:ext cx="3789640" cy="473631"/>
          </a:xfrm>
          <a:prstGeom prst="rect">
            <a:avLst/>
          </a:prstGeom>
          <a:noFill/>
          <a:ln/>
        </p:spPr>
        <p:txBody>
          <a:bodyPr wrap="none" lIns="0" tIns="0" rIns="0" bIns="0" rtlCol="0" anchor="t"/>
          <a:lstStyle/>
          <a:p>
            <a:pPr marL="0" indent="0" algn="l">
              <a:lnSpc>
                <a:spcPts val="3700"/>
              </a:lnSpc>
              <a:buNone/>
            </a:pPr>
            <a:r>
              <a:rPr lang="en-US" sz="3600" b="1" dirty="0">
                <a:solidFill>
                  <a:srgbClr val="FF0000"/>
                </a:solidFill>
                <a:latin typeface="Inter Medium" pitchFamily="34" charset="0"/>
                <a:ea typeface="Inter Medium" pitchFamily="34" charset="-122"/>
                <a:cs typeface="Inter Medium" pitchFamily="34" charset="-120"/>
              </a:rPr>
              <a:t>患者の"今"を把握</a:t>
            </a:r>
            <a:endParaRPr lang="en-US" sz="3600" b="1" dirty="0">
              <a:solidFill>
                <a:srgbClr val="FF0000"/>
              </a:solidFill>
            </a:endParaRPr>
          </a:p>
        </p:txBody>
      </p:sp>
      <p:sp>
        <p:nvSpPr>
          <p:cNvPr id="5" name="Text 3"/>
          <p:cNvSpPr/>
          <p:nvPr/>
        </p:nvSpPr>
        <p:spPr>
          <a:xfrm>
            <a:off x="1167170" y="3361134"/>
            <a:ext cx="5678091" cy="484942"/>
          </a:xfrm>
          <a:prstGeom prst="rect">
            <a:avLst/>
          </a:prstGeom>
          <a:noFill/>
          <a:ln/>
        </p:spPr>
        <p:txBody>
          <a:bodyPr wrap="none" lIns="0" tIns="0" rIns="0" bIns="0" rtlCol="0" anchor="t"/>
          <a:lstStyle/>
          <a:p>
            <a:pPr marL="0" indent="0" algn="l">
              <a:lnSpc>
                <a:spcPts val="3800"/>
              </a:lnSpc>
              <a:buNone/>
            </a:pPr>
            <a:r>
              <a:rPr lang="en-US" sz="3200" dirty="0">
                <a:solidFill>
                  <a:srgbClr val="030303"/>
                </a:solidFill>
                <a:latin typeface="IBM Plex Sans Medium" pitchFamily="34" charset="0"/>
                <a:ea typeface="IBM Plex Sans Medium" pitchFamily="34" charset="-122"/>
                <a:cs typeface="IBM Plex Sans Medium" pitchFamily="34" charset="-120"/>
              </a:rPr>
              <a:t>状態に即したケアができます</a:t>
            </a:r>
            <a:endParaRPr lang="en-US" sz="3200" dirty="0"/>
          </a:p>
        </p:txBody>
      </p:sp>
      <p:sp>
        <p:nvSpPr>
          <p:cNvPr id="6" name="Text 4"/>
          <p:cNvSpPr/>
          <p:nvPr/>
        </p:nvSpPr>
        <p:spPr>
          <a:xfrm>
            <a:off x="1167170" y="4027884"/>
            <a:ext cx="5678091" cy="484942"/>
          </a:xfrm>
          <a:prstGeom prst="rect">
            <a:avLst/>
          </a:prstGeom>
          <a:noFill/>
          <a:ln/>
        </p:spPr>
        <p:txBody>
          <a:bodyPr wrap="none" lIns="0" tIns="0" rIns="0" bIns="0" rtlCol="0" anchor="t"/>
          <a:lstStyle/>
          <a:p>
            <a:pPr marL="0" indent="0" algn="l">
              <a:lnSpc>
                <a:spcPts val="3800"/>
              </a:lnSpc>
              <a:buNone/>
            </a:pPr>
            <a:r>
              <a:rPr lang="en-US" sz="3200" dirty="0">
                <a:solidFill>
                  <a:srgbClr val="030303"/>
                </a:solidFill>
                <a:latin typeface="IBM Plex Sans Medium" pitchFamily="34" charset="0"/>
                <a:ea typeface="IBM Plex Sans Medium" pitchFamily="34" charset="-122"/>
                <a:cs typeface="IBM Plex Sans Medium" pitchFamily="34" charset="-120"/>
              </a:rPr>
              <a:t>例：脱水傾向→水分管理</a:t>
            </a:r>
            <a:endParaRPr lang="en-US" sz="3200" dirty="0"/>
          </a:p>
        </p:txBody>
      </p:sp>
      <p:sp>
        <p:nvSpPr>
          <p:cNvPr id="7" name="Shape 5"/>
          <p:cNvSpPr/>
          <p:nvPr/>
        </p:nvSpPr>
        <p:spPr>
          <a:xfrm>
            <a:off x="7466767" y="2387322"/>
            <a:ext cx="6440064" cy="2381922"/>
          </a:xfrm>
          <a:prstGeom prst="roundRect">
            <a:avLst>
              <a:gd name="adj" fmla="val 29773"/>
            </a:avLst>
          </a:prstGeom>
          <a:solidFill>
            <a:srgbClr val="E6E6E6"/>
          </a:solidFill>
          <a:ln w="15240">
            <a:solidFill>
              <a:srgbClr val="CCCCCC"/>
            </a:solidFill>
            <a:prstDash val="solid"/>
          </a:ln>
        </p:spPr>
        <p:txBody>
          <a:bodyPr/>
          <a:lstStyle/>
          <a:p>
            <a:endParaRPr lang="ja-JP" altLang="en-US"/>
          </a:p>
        </p:txBody>
      </p:sp>
      <p:sp>
        <p:nvSpPr>
          <p:cNvPr id="8" name="Text 6"/>
          <p:cNvSpPr/>
          <p:nvPr/>
        </p:nvSpPr>
        <p:spPr>
          <a:xfrm>
            <a:off x="7785140" y="2705695"/>
            <a:ext cx="3789640" cy="473631"/>
          </a:xfrm>
          <a:prstGeom prst="rect">
            <a:avLst/>
          </a:prstGeom>
          <a:noFill/>
          <a:ln/>
        </p:spPr>
        <p:txBody>
          <a:bodyPr wrap="none" lIns="0" tIns="0" rIns="0" bIns="0" rtlCol="0" anchor="t"/>
          <a:lstStyle/>
          <a:p>
            <a:pPr marL="0" indent="0" algn="l">
              <a:lnSpc>
                <a:spcPts val="3700"/>
              </a:lnSpc>
              <a:buNone/>
            </a:pPr>
            <a:r>
              <a:rPr lang="en-US" sz="3600" b="1" dirty="0">
                <a:solidFill>
                  <a:srgbClr val="FF0000"/>
                </a:solidFill>
                <a:latin typeface="Inter Medium" pitchFamily="34" charset="0"/>
                <a:ea typeface="Inter Medium" pitchFamily="34" charset="-122"/>
                <a:cs typeface="Inter Medium" pitchFamily="34" charset="-120"/>
              </a:rPr>
              <a:t>判断の根拠を持つ</a:t>
            </a:r>
            <a:endParaRPr lang="en-US" sz="3600" b="1" dirty="0">
              <a:solidFill>
                <a:srgbClr val="FF0000"/>
              </a:solidFill>
            </a:endParaRPr>
          </a:p>
        </p:txBody>
      </p:sp>
      <p:sp>
        <p:nvSpPr>
          <p:cNvPr id="9" name="Text 7"/>
          <p:cNvSpPr/>
          <p:nvPr/>
        </p:nvSpPr>
        <p:spPr>
          <a:xfrm>
            <a:off x="7785140" y="3361134"/>
            <a:ext cx="5678091" cy="969883"/>
          </a:xfrm>
          <a:prstGeom prst="rect">
            <a:avLst/>
          </a:prstGeom>
          <a:noFill/>
          <a:ln/>
        </p:spPr>
        <p:txBody>
          <a:bodyPr wrap="square" lIns="0" tIns="0" rIns="0" bIns="0" rtlCol="0" anchor="t"/>
          <a:lstStyle/>
          <a:p>
            <a:pPr marL="0" indent="0" algn="l">
              <a:lnSpc>
                <a:spcPts val="3800"/>
              </a:lnSpc>
              <a:buNone/>
            </a:pPr>
            <a:r>
              <a:rPr lang="en-US" sz="3200" dirty="0">
                <a:solidFill>
                  <a:srgbClr val="030303"/>
                </a:solidFill>
                <a:latin typeface="IBM Plex Sans Medium" pitchFamily="34" charset="0"/>
                <a:ea typeface="IBM Plex Sans Medium" pitchFamily="34" charset="-122"/>
                <a:cs typeface="IBM Plex Sans Medium" pitchFamily="34" charset="-120"/>
              </a:rPr>
              <a:t>客観的データに基づいてケアや報告を行えます</a:t>
            </a:r>
            <a:endParaRPr lang="en-US" sz="3200" dirty="0"/>
          </a:p>
        </p:txBody>
      </p:sp>
      <p:sp>
        <p:nvSpPr>
          <p:cNvPr id="10" name="Shape 8"/>
          <p:cNvSpPr/>
          <p:nvPr/>
        </p:nvSpPr>
        <p:spPr>
          <a:xfrm>
            <a:off x="848797" y="5134332"/>
            <a:ext cx="6440064" cy="2204722"/>
          </a:xfrm>
          <a:prstGeom prst="roundRect">
            <a:avLst>
              <a:gd name="adj" fmla="val 32166"/>
            </a:avLst>
          </a:prstGeom>
          <a:solidFill>
            <a:srgbClr val="E6E6E6"/>
          </a:solidFill>
          <a:ln w="15240">
            <a:solidFill>
              <a:srgbClr val="CCCCCC"/>
            </a:solidFill>
            <a:prstDash val="solid"/>
          </a:ln>
        </p:spPr>
        <p:txBody>
          <a:bodyPr/>
          <a:lstStyle/>
          <a:p>
            <a:endParaRPr lang="ja-JP" altLang="en-US"/>
          </a:p>
        </p:txBody>
      </p:sp>
      <p:sp>
        <p:nvSpPr>
          <p:cNvPr id="11" name="Text 9"/>
          <p:cNvSpPr/>
          <p:nvPr/>
        </p:nvSpPr>
        <p:spPr>
          <a:xfrm>
            <a:off x="1167170" y="5452705"/>
            <a:ext cx="3789640" cy="473631"/>
          </a:xfrm>
          <a:prstGeom prst="rect">
            <a:avLst/>
          </a:prstGeom>
          <a:noFill/>
          <a:ln/>
        </p:spPr>
        <p:txBody>
          <a:bodyPr wrap="none" lIns="0" tIns="0" rIns="0" bIns="0" rtlCol="0" anchor="t"/>
          <a:lstStyle/>
          <a:p>
            <a:pPr marL="0" indent="0" algn="l">
              <a:lnSpc>
                <a:spcPts val="3700"/>
              </a:lnSpc>
              <a:buNone/>
            </a:pPr>
            <a:r>
              <a:rPr lang="en-US" sz="3600" b="1" dirty="0">
                <a:solidFill>
                  <a:srgbClr val="FF0000"/>
                </a:solidFill>
                <a:latin typeface="Inter Medium" pitchFamily="34" charset="0"/>
                <a:ea typeface="Inter Medium" pitchFamily="34" charset="-122"/>
                <a:cs typeface="Inter Medium" pitchFamily="34" charset="-120"/>
              </a:rPr>
              <a:t>安全な看護の提供</a:t>
            </a:r>
            <a:endParaRPr lang="en-US" sz="3600" b="1" dirty="0">
              <a:solidFill>
                <a:srgbClr val="FF0000"/>
              </a:solidFill>
            </a:endParaRPr>
          </a:p>
        </p:txBody>
      </p:sp>
      <p:sp>
        <p:nvSpPr>
          <p:cNvPr id="12" name="Text 10"/>
          <p:cNvSpPr/>
          <p:nvPr/>
        </p:nvSpPr>
        <p:spPr>
          <a:xfrm>
            <a:off x="1167170" y="6108144"/>
            <a:ext cx="5678091" cy="969883"/>
          </a:xfrm>
          <a:prstGeom prst="rect">
            <a:avLst/>
          </a:prstGeom>
          <a:noFill/>
          <a:ln/>
        </p:spPr>
        <p:txBody>
          <a:bodyPr wrap="square" lIns="0" tIns="0" rIns="0" bIns="0" rtlCol="0" anchor="t"/>
          <a:lstStyle/>
          <a:p>
            <a:pPr marL="0" indent="0" algn="l">
              <a:lnSpc>
                <a:spcPts val="3800"/>
              </a:lnSpc>
              <a:buNone/>
            </a:pPr>
            <a:r>
              <a:rPr lang="en-US" sz="2800" dirty="0">
                <a:solidFill>
                  <a:srgbClr val="030303"/>
                </a:solidFill>
                <a:latin typeface="IBM Plex Sans Medium" pitchFamily="34" charset="0"/>
                <a:ea typeface="IBM Plex Sans Medium" pitchFamily="34" charset="-122"/>
                <a:cs typeface="IBM Plex Sans Medium" pitchFamily="34" charset="-120"/>
              </a:rPr>
              <a:t>リスクの早期察知・回避により事故や悪化を防止できます</a:t>
            </a:r>
            <a:endParaRPr lang="en-US" sz="2800" dirty="0"/>
          </a:p>
        </p:txBody>
      </p:sp>
      <p:sp>
        <p:nvSpPr>
          <p:cNvPr id="13" name="Shape 11"/>
          <p:cNvSpPr/>
          <p:nvPr/>
        </p:nvSpPr>
        <p:spPr>
          <a:xfrm>
            <a:off x="7466767" y="5134332"/>
            <a:ext cx="6440064" cy="2204722"/>
          </a:xfrm>
          <a:prstGeom prst="roundRect">
            <a:avLst>
              <a:gd name="adj" fmla="val 32166"/>
            </a:avLst>
          </a:prstGeom>
          <a:solidFill>
            <a:srgbClr val="E6E6E6"/>
          </a:solidFill>
          <a:ln w="15240">
            <a:solidFill>
              <a:srgbClr val="CCCCCC"/>
            </a:solidFill>
            <a:prstDash val="solid"/>
          </a:ln>
        </p:spPr>
        <p:txBody>
          <a:bodyPr/>
          <a:lstStyle/>
          <a:p>
            <a:endParaRPr lang="ja-JP" altLang="en-US"/>
          </a:p>
        </p:txBody>
      </p:sp>
      <p:sp>
        <p:nvSpPr>
          <p:cNvPr id="14" name="Text 12"/>
          <p:cNvSpPr/>
          <p:nvPr/>
        </p:nvSpPr>
        <p:spPr>
          <a:xfrm>
            <a:off x="7785140" y="5452705"/>
            <a:ext cx="3789640" cy="473631"/>
          </a:xfrm>
          <a:prstGeom prst="rect">
            <a:avLst/>
          </a:prstGeom>
          <a:noFill/>
          <a:ln/>
        </p:spPr>
        <p:txBody>
          <a:bodyPr wrap="none" lIns="0" tIns="0" rIns="0" bIns="0" rtlCol="0" anchor="t"/>
          <a:lstStyle/>
          <a:p>
            <a:pPr marL="0" indent="0" algn="l">
              <a:lnSpc>
                <a:spcPts val="3700"/>
              </a:lnSpc>
              <a:buNone/>
            </a:pPr>
            <a:r>
              <a:rPr lang="en-US" sz="3600" b="1" dirty="0">
                <a:solidFill>
                  <a:srgbClr val="FF0000"/>
                </a:solidFill>
                <a:latin typeface="Inter Medium" pitchFamily="34" charset="0"/>
                <a:ea typeface="Inter Medium" pitchFamily="34" charset="-122"/>
                <a:cs typeface="Inter Medium" pitchFamily="34" charset="-120"/>
              </a:rPr>
              <a:t>専門職としての信頼性</a:t>
            </a:r>
            <a:endParaRPr lang="en-US" sz="3600" b="1" dirty="0">
              <a:solidFill>
                <a:srgbClr val="FF0000"/>
              </a:solidFill>
            </a:endParaRPr>
          </a:p>
        </p:txBody>
      </p:sp>
      <p:sp>
        <p:nvSpPr>
          <p:cNvPr id="15" name="Text 13"/>
          <p:cNvSpPr/>
          <p:nvPr/>
        </p:nvSpPr>
        <p:spPr>
          <a:xfrm>
            <a:off x="7785140" y="6108144"/>
            <a:ext cx="5678091" cy="969883"/>
          </a:xfrm>
          <a:prstGeom prst="rect">
            <a:avLst/>
          </a:prstGeom>
          <a:noFill/>
          <a:ln/>
        </p:spPr>
        <p:txBody>
          <a:bodyPr wrap="square" lIns="0" tIns="0" rIns="0" bIns="0" rtlCol="0" anchor="t"/>
          <a:lstStyle/>
          <a:p>
            <a:pPr marL="0" indent="0" algn="l">
              <a:lnSpc>
                <a:spcPts val="3800"/>
              </a:lnSpc>
              <a:buNone/>
            </a:pPr>
            <a:r>
              <a:rPr lang="en-US" sz="2800" dirty="0">
                <a:solidFill>
                  <a:srgbClr val="030303"/>
                </a:solidFill>
                <a:latin typeface="IBM Plex Sans Medium" pitchFamily="34" charset="0"/>
                <a:ea typeface="IBM Plex Sans Medium" pitchFamily="34" charset="-122"/>
                <a:cs typeface="IBM Plex Sans Medium" pitchFamily="34" charset="-120"/>
              </a:rPr>
              <a:t>知識と技術に裏付けられた対応が、チーム内での信頼に直結します</a:t>
            </a: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837248" y="822246"/>
            <a:ext cx="8222218" cy="934403"/>
          </a:xfrm>
          <a:prstGeom prst="rect">
            <a:avLst/>
          </a:prstGeom>
          <a:noFill/>
          <a:ln/>
        </p:spPr>
        <p:txBody>
          <a:bodyPr wrap="none" lIns="0" tIns="0" rIns="0" bIns="0" rtlCol="0" anchor="t"/>
          <a:lstStyle/>
          <a:p>
            <a:pPr marL="0" indent="0" algn="l">
              <a:lnSpc>
                <a:spcPts val="7350"/>
              </a:lnSpc>
              <a:buNone/>
            </a:pPr>
            <a:r>
              <a:rPr lang="en-US" sz="5850" dirty="0">
                <a:solidFill>
                  <a:srgbClr val="1B1B27"/>
                </a:solidFill>
                <a:latin typeface="Inter Medium" pitchFamily="34" charset="0"/>
                <a:ea typeface="Inter Medium" pitchFamily="34" charset="-122"/>
                <a:cs typeface="Inter Medium" pitchFamily="34" charset="-120"/>
              </a:rPr>
              <a:t>主観的情報と客観的情報</a:t>
            </a:r>
            <a:endParaRPr lang="en-US" sz="5850" dirty="0"/>
          </a:p>
        </p:txBody>
      </p:sp>
      <p:sp>
        <p:nvSpPr>
          <p:cNvPr id="3" name="Text 1"/>
          <p:cNvSpPr/>
          <p:nvPr/>
        </p:nvSpPr>
        <p:spPr>
          <a:xfrm>
            <a:off x="837248" y="2504123"/>
            <a:ext cx="3737729" cy="467082"/>
          </a:xfrm>
          <a:prstGeom prst="rect">
            <a:avLst/>
          </a:prstGeom>
          <a:noFill/>
          <a:ln/>
        </p:spPr>
        <p:txBody>
          <a:bodyPr wrap="none" lIns="0" tIns="0" rIns="0" bIns="0" rtlCol="0" anchor="t"/>
          <a:lstStyle/>
          <a:p>
            <a:pPr marL="0" indent="0" algn="l">
              <a:lnSpc>
                <a:spcPts val="3650"/>
              </a:lnSpc>
              <a:buNone/>
            </a:pPr>
            <a:r>
              <a:rPr lang="en-US" sz="3600" b="1" dirty="0">
                <a:solidFill>
                  <a:srgbClr val="FF0000"/>
                </a:solidFill>
                <a:latin typeface="Inter Medium" pitchFamily="34" charset="0"/>
                <a:ea typeface="Inter Medium" pitchFamily="34" charset="-122"/>
                <a:cs typeface="Inter Medium" pitchFamily="34" charset="-120"/>
              </a:rPr>
              <a:t>主観的情報（S情報）</a:t>
            </a:r>
            <a:endParaRPr lang="en-US" sz="3600" b="1" dirty="0">
              <a:solidFill>
                <a:srgbClr val="FF0000"/>
              </a:solidFill>
            </a:endParaRPr>
          </a:p>
        </p:txBody>
      </p:sp>
      <p:sp>
        <p:nvSpPr>
          <p:cNvPr id="4" name="Text 2"/>
          <p:cNvSpPr/>
          <p:nvPr/>
        </p:nvSpPr>
        <p:spPr>
          <a:xfrm>
            <a:off x="837248" y="3270171"/>
            <a:ext cx="6113264" cy="956548"/>
          </a:xfrm>
          <a:prstGeom prst="rect">
            <a:avLst/>
          </a:prstGeom>
          <a:noFill/>
          <a:ln/>
        </p:spPr>
        <p:txBody>
          <a:bodyPr wrap="square" lIns="0" tIns="0" rIns="0" bIns="0" rtlCol="0" anchor="t"/>
          <a:lstStyle/>
          <a:p>
            <a:pPr marL="0" indent="0" algn="l">
              <a:lnSpc>
                <a:spcPts val="3750"/>
              </a:lnSpc>
              <a:buNone/>
            </a:pPr>
            <a:r>
              <a:rPr lang="en-US" sz="2800" dirty="0">
                <a:solidFill>
                  <a:srgbClr val="030303"/>
                </a:solidFill>
                <a:latin typeface="IBM Plex Sans Medium" pitchFamily="34" charset="0"/>
                <a:ea typeface="IBM Plex Sans Medium" pitchFamily="34" charset="-122"/>
                <a:cs typeface="IBM Plex Sans Medium" pitchFamily="34" charset="-120"/>
              </a:rPr>
              <a:t>患者本人が「感じたこと」「訴えたこと」など、本人の言葉によって得られる情報</a:t>
            </a:r>
            <a:endParaRPr lang="en-US" sz="2800" dirty="0"/>
          </a:p>
        </p:txBody>
      </p:sp>
      <p:sp>
        <p:nvSpPr>
          <p:cNvPr id="5" name="Text 3"/>
          <p:cNvSpPr/>
          <p:nvPr/>
        </p:nvSpPr>
        <p:spPr>
          <a:xfrm>
            <a:off x="837248" y="4836497"/>
            <a:ext cx="6113264" cy="478274"/>
          </a:xfrm>
          <a:prstGeom prst="rect">
            <a:avLst/>
          </a:prstGeom>
          <a:noFill/>
          <a:ln/>
        </p:spPr>
        <p:txBody>
          <a:bodyPr wrap="none" lIns="0" tIns="0" rIns="0" bIns="0" rtlCol="0" anchor="t"/>
          <a:lstStyle/>
          <a:p>
            <a:pPr marL="342900" indent="-342900" algn="l">
              <a:lnSpc>
                <a:spcPts val="3750"/>
              </a:lnSpc>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「お腹が痛い」</a:t>
            </a:r>
            <a:endParaRPr lang="en-US" sz="3200" dirty="0"/>
          </a:p>
        </p:txBody>
      </p:sp>
      <p:sp>
        <p:nvSpPr>
          <p:cNvPr id="6" name="Text 4"/>
          <p:cNvSpPr/>
          <p:nvPr/>
        </p:nvSpPr>
        <p:spPr>
          <a:xfrm>
            <a:off x="837248" y="5419427"/>
            <a:ext cx="6113264" cy="478274"/>
          </a:xfrm>
          <a:prstGeom prst="rect">
            <a:avLst/>
          </a:prstGeom>
          <a:noFill/>
          <a:ln/>
        </p:spPr>
        <p:txBody>
          <a:bodyPr wrap="none" lIns="0" tIns="0" rIns="0" bIns="0" rtlCol="0" anchor="t"/>
          <a:lstStyle/>
          <a:p>
            <a:pPr marL="342900" indent="-342900" algn="l">
              <a:lnSpc>
                <a:spcPts val="3750"/>
              </a:lnSpc>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「だるい」</a:t>
            </a:r>
            <a:endParaRPr lang="en-US" sz="3200" dirty="0"/>
          </a:p>
        </p:txBody>
      </p:sp>
      <p:sp>
        <p:nvSpPr>
          <p:cNvPr id="7" name="Text 5"/>
          <p:cNvSpPr/>
          <p:nvPr/>
        </p:nvSpPr>
        <p:spPr>
          <a:xfrm>
            <a:off x="837248" y="6002357"/>
            <a:ext cx="6113264" cy="478274"/>
          </a:xfrm>
          <a:prstGeom prst="rect">
            <a:avLst/>
          </a:prstGeom>
          <a:noFill/>
          <a:ln/>
        </p:spPr>
        <p:txBody>
          <a:bodyPr wrap="none" lIns="0" tIns="0" rIns="0" bIns="0" rtlCol="0" anchor="t"/>
          <a:lstStyle/>
          <a:p>
            <a:pPr marL="342900" indent="-342900" algn="l">
              <a:lnSpc>
                <a:spcPts val="3750"/>
              </a:lnSpc>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「気分が悪い」</a:t>
            </a:r>
            <a:endParaRPr lang="en-US" sz="3200" dirty="0"/>
          </a:p>
        </p:txBody>
      </p:sp>
      <p:sp>
        <p:nvSpPr>
          <p:cNvPr id="8" name="Text 6"/>
          <p:cNvSpPr/>
          <p:nvPr/>
        </p:nvSpPr>
        <p:spPr>
          <a:xfrm>
            <a:off x="837248" y="6585287"/>
            <a:ext cx="6113264" cy="478274"/>
          </a:xfrm>
          <a:prstGeom prst="rect">
            <a:avLst/>
          </a:prstGeom>
          <a:noFill/>
          <a:ln/>
        </p:spPr>
        <p:txBody>
          <a:bodyPr wrap="none" lIns="0" tIns="0" rIns="0" bIns="0" rtlCol="0" anchor="t"/>
          <a:lstStyle/>
          <a:p>
            <a:pPr marL="342900" indent="-342900" algn="l">
              <a:lnSpc>
                <a:spcPts val="3750"/>
              </a:lnSpc>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「不安で眠れない」</a:t>
            </a:r>
            <a:endParaRPr lang="en-US" sz="3200" dirty="0"/>
          </a:p>
        </p:txBody>
      </p:sp>
      <p:sp>
        <p:nvSpPr>
          <p:cNvPr id="9" name="Text 7"/>
          <p:cNvSpPr/>
          <p:nvPr/>
        </p:nvSpPr>
        <p:spPr>
          <a:xfrm>
            <a:off x="7687508" y="2504123"/>
            <a:ext cx="3737729" cy="467082"/>
          </a:xfrm>
          <a:prstGeom prst="rect">
            <a:avLst/>
          </a:prstGeom>
          <a:noFill/>
          <a:ln/>
        </p:spPr>
        <p:txBody>
          <a:bodyPr wrap="none" lIns="0" tIns="0" rIns="0" bIns="0" rtlCol="0" anchor="t"/>
          <a:lstStyle/>
          <a:p>
            <a:pPr marL="0" indent="0" algn="l">
              <a:lnSpc>
                <a:spcPts val="3650"/>
              </a:lnSpc>
              <a:buNone/>
            </a:pPr>
            <a:r>
              <a:rPr lang="en-US" sz="3600" b="1" dirty="0">
                <a:solidFill>
                  <a:srgbClr val="FF0000"/>
                </a:solidFill>
                <a:latin typeface="Inter Medium" pitchFamily="34" charset="0"/>
                <a:ea typeface="Inter Medium" pitchFamily="34" charset="-122"/>
                <a:cs typeface="Inter Medium" pitchFamily="34" charset="-120"/>
              </a:rPr>
              <a:t>客観的情報（O情報）</a:t>
            </a:r>
            <a:endParaRPr lang="en-US" sz="3600" b="1" dirty="0">
              <a:solidFill>
                <a:srgbClr val="FF0000"/>
              </a:solidFill>
            </a:endParaRPr>
          </a:p>
        </p:txBody>
      </p:sp>
      <p:sp>
        <p:nvSpPr>
          <p:cNvPr id="10" name="Text 8"/>
          <p:cNvSpPr/>
          <p:nvPr/>
        </p:nvSpPr>
        <p:spPr>
          <a:xfrm>
            <a:off x="7687508" y="3270171"/>
            <a:ext cx="6113264" cy="956548"/>
          </a:xfrm>
          <a:prstGeom prst="rect">
            <a:avLst/>
          </a:prstGeom>
          <a:noFill/>
          <a:ln/>
        </p:spPr>
        <p:txBody>
          <a:bodyPr wrap="square" lIns="0" tIns="0" rIns="0" bIns="0" rtlCol="0" anchor="t"/>
          <a:lstStyle/>
          <a:p>
            <a:pPr marL="0" indent="0" algn="l">
              <a:lnSpc>
                <a:spcPts val="3750"/>
              </a:lnSpc>
              <a:buNone/>
            </a:pPr>
            <a:r>
              <a:rPr lang="en-US" sz="2800" dirty="0">
                <a:solidFill>
                  <a:srgbClr val="030303"/>
                </a:solidFill>
                <a:latin typeface="IBM Plex Sans Medium" pitchFamily="34" charset="0"/>
                <a:ea typeface="IBM Plex Sans Medium" pitchFamily="34" charset="-122"/>
                <a:cs typeface="IBM Plex Sans Medium" pitchFamily="34" charset="-120"/>
              </a:rPr>
              <a:t>看護師や医療者が観察・測定によって得た、第三者から見て明らかな情報</a:t>
            </a:r>
            <a:endParaRPr lang="en-US" sz="2800" dirty="0"/>
          </a:p>
        </p:txBody>
      </p:sp>
      <p:sp>
        <p:nvSpPr>
          <p:cNvPr id="11" name="Text 9"/>
          <p:cNvSpPr/>
          <p:nvPr/>
        </p:nvSpPr>
        <p:spPr>
          <a:xfrm>
            <a:off x="7687508" y="4836497"/>
            <a:ext cx="6113264" cy="478274"/>
          </a:xfrm>
          <a:prstGeom prst="rect">
            <a:avLst/>
          </a:prstGeom>
          <a:noFill/>
          <a:ln/>
        </p:spPr>
        <p:txBody>
          <a:bodyPr wrap="none" lIns="0" tIns="0" rIns="0" bIns="0" rtlCol="0" anchor="t"/>
          <a:lstStyle/>
          <a:p>
            <a:pPr marL="342900" indent="-342900" algn="l">
              <a:lnSpc>
                <a:spcPts val="3750"/>
              </a:lnSpc>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体温37.8℃</a:t>
            </a:r>
            <a:endParaRPr lang="en-US" sz="3200" dirty="0"/>
          </a:p>
        </p:txBody>
      </p:sp>
      <p:sp>
        <p:nvSpPr>
          <p:cNvPr id="12" name="Text 10"/>
          <p:cNvSpPr/>
          <p:nvPr/>
        </p:nvSpPr>
        <p:spPr>
          <a:xfrm>
            <a:off x="7687508" y="5419427"/>
            <a:ext cx="6113264" cy="478274"/>
          </a:xfrm>
          <a:prstGeom prst="rect">
            <a:avLst/>
          </a:prstGeom>
          <a:noFill/>
          <a:ln/>
        </p:spPr>
        <p:txBody>
          <a:bodyPr wrap="none" lIns="0" tIns="0" rIns="0" bIns="0" rtlCol="0" anchor="t"/>
          <a:lstStyle/>
          <a:p>
            <a:pPr marL="342900" indent="-342900" algn="l">
              <a:lnSpc>
                <a:spcPts val="3750"/>
              </a:lnSpc>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脈拍100回/分</a:t>
            </a:r>
            <a:endParaRPr lang="en-US" sz="3200" dirty="0"/>
          </a:p>
        </p:txBody>
      </p:sp>
      <p:sp>
        <p:nvSpPr>
          <p:cNvPr id="13" name="Text 11"/>
          <p:cNvSpPr/>
          <p:nvPr/>
        </p:nvSpPr>
        <p:spPr>
          <a:xfrm>
            <a:off x="7687508" y="6002357"/>
            <a:ext cx="6113264" cy="478274"/>
          </a:xfrm>
          <a:prstGeom prst="rect">
            <a:avLst/>
          </a:prstGeom>
          <a:noFill/>
          <a:ln/>
        </p:spPr>
        <p:txBody>
          <a:bodyPr wrap="none" lIns="0" tIns="0" rIns="0" bIns="0" rtlCol="0" anchor="t"/>
          <a:lstStyle/>
          <a:p>
            <a:pPr marL="342900" indent="-342900" algn="l">
              <a:lnSpc>
                <a:spcPts val="3750"/>
              </a:lnSpc>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血圧150/90mmHg</a:t>
            </a:r>
            <a:endParaRPr lang="en-US" sz="3200" dirty="0"/>
          </a:p>
        </p:txBody>
      </p:sp>
      <p:sp>
        <p:nvSpPr>
          <p:cNvPr id="14" name="Text 12"/>
          <p:cNvSpPr/>
          <p:nvPr/>
        </p:nvSpPr>
        <p:spPr>
          <a:xfrm>
            <a:off x="7687508" y="6585287"/>
            <a:ext cx="6113264" cy="478274"/>
          </a:xfrm>
          <a:prstGeom prst="rect">
            <a:avLst/>
          </a:prstGeom>
          <a:noFill/>
          <a:ln/>
        </p:spPr>
        <p:txBody>
          <a:bodyPr wrap="none" lIns="0" tIns="0" rIns="0" bIns="0" rtlCol="0" anchor="t"/>
          <a:lstStyle/>
          <a:p>
            <a:pPr marL="342900" indent="-342900" algn="l">
              <a:lnSpc>
                <a:spcPts val="3750"/>
              </a:lnSpc>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皮膚の発赤</a:t>
            </a:r>
            <a:endParaRPr lang="en-US" sz="3200" dirty="0"/>
          </a:p>
        </p:txBody>
      </p:sp>
      <p:sp>
        <p:nvSpPr>
          <p:cNvPr id="15" name="Text 13"/>
          <p:cNvSpPr/>
          <p:nvPr/>
        </p:nvSpPr>
        <p:spPr>
          <a:xfrm>
            <a:off x="7687508" y="7168217"/>
            <a:ext cx="6113264" cy="478274"/>
          </a:xfrm>
          <a:prstGeom prst="rect">
            <a:avLst/>
          </a:prstGeom>
          <a:noFill/>
          <a:ln/>
        </p:spPr>
        <p:txBody>
          <a:bodyPr wrap="none" lIns="0" tIns="0" rIns="0" bIns="0" rtlCol="0" anchor="t"/>
          <a:lstStyle/>
          <a:p>
            <a:pPr marL="342900" indent="-342900" algn="l">
              <a:lnSpc>
                <a:spcPts val="3750"/>
              </a:lnSpc>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歩行時のふらつき</a:t>
            </a:r>
            <a:endParaRPr lang="en-US"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844987" y="990838"/>
            <a:ext cx="8299609" cy="943094"/>
          </a:xfrm>
          <a:prstGeom prst="rect">
            <a:avLst/>
          </a:prstGeom>
          <a:noFill/>
          <a:ln/>
        </p:spPr>
        <p:txBody>
          <a:bodyPr wrap="none" lIns="0" tIns="0" rIns="0" bIns="0" rtlCol="0" anchor="t"/>
          <a:lstStyle/>
          <a:p>
            <a:pPr marL="0" indent="0" algn="l">
              <a:lnSpc>
                <a:spcPts val="7400"/>
              </a:lnSpc>
              <a:buNone/>
            </a:pPr>
            <a:r>
              <a:rPr lang="en-US" sz="5900" dirty="0">
                <a:solidFill>
                  <a:srgbClr val="1B1B27"/>
                </a:solidFill>
                <a:latin typeface="Inter Medium" pitchFamily="34" charset="0"/>
                <a:ea typeface="Inter Medium" pitchFamily="34" charset="-122"/>
                <a:cs typeface="Inter Medium" pitchFamily="34" charset="-120"/>
              </a:rPr>
              <a:t>主観的情報の特徴と活用</a:t>
            </a:r>
            <a:endParaRPr lang="en-US" sz="5900" dirty="0"/>
          </a:p>
        </p:txBody>
      </p:sp>
      <p:sp>
        <p:nvSpPr>
          <p:cNvPr id="3" name="Shape 1"/>
          <p:cNvSpPr/>
          <p:nvPr/>
        </p:nvSpPr>
        <p:spPr>
          <a:xfrm>
            <a:off x="844987" y="2041086"/>
            <a:ext cx="4249616" cy="5727338"/>
          </a:xfrm>
          <a:prstGeom prst="roundRect">
            <a:avLst>
              <a:gd name="adj" fmla="val 3083"/>
            </a:avLst>
          </a:prstGeom>
          <a:solidFill>
            <a:srgbClr val="FFFFFF">
              <a:alpha val="95000"/>
            </a:srgbClr>
          </a:solidFill>
          <a:ln w="38100">
            <a:solidFill>
              <a:srgbClr val="CCCCCC"/>
            </a:solidFill>
            <a:prstDash val="solid"/>
          </a:ln>
        </p:spPr>
        <p:txBody>
          <a:bodyPr/>
          <a:lstStyle/>
          <a:p>
            <a:endParaRPr lang="ja-JP" altLang="en-US"/>
          </a:p>
        </p:txBody>
      </p:sp>
      <p:sp>
        <p:nvSpPr>
          <p:cNvPr id="4" name="Text 2"/>
          <p:cNvSpPr/>
          <p:nvPr/>
        </p:nvSpPr>
        <p:spPr>
          <a:xfrm>
            <a:off x="1184791" y="2380890"/>
            <a:ext cx="3432691" cy="943213"/>
          </a:xfrm>
          <a:prstGeom prst="rect">
            <a:avLst/>
          </a:prstGeom>
          <a:noFill/>
          <a:ln/>
        </p:spPr>
        <p:txBody>
          <a:bodyPr wrap="square" lIns="0" tIns="0" rIns="0" bIns="0" rtlCol="0" anchor="t"/>
          <a:lstStyle/>
          <a:p>
            <a:pPr marL="0" indent="0" algn="l">
              <a:lnSpc>
                <a:spcPts val="3700"/>
              </a:lnSpc>
              <a:buNone/>
            </a:pPr>
            <a:r>
              <a:rPr lang="en-US" sz="3200" b="1" dirty="0">
                <a:solidFill>
                  <a:srgbClr val="FF0000"/>
                </a:solidFill>
                <a:latin typeface="Inter Medium" pitchFamily="34" charset="0"/>
                <a:ea typeface="Inter Medium" pitchFamily="34" charset="-122"/>
                <a:cs typeface="Inter Medium" pitchFamily="34" charset="-120"/>
              </a:rPr>
              <a:t>患者の内的な体験に基づく「生の声」</a:t>
            </a:r>
            <a:endParaRPr lang="en-US" sz="3200" b="1" dirty="0">
              <a:solidFill>
                <a:srgbClr val="FF0000"/>
              </a:solidFill>
            </a:endParaRPr>
          </a:p>
        </p:txBody>
      </p:sp>
      <p:sp>
        <p:nvSpPr>
          <p:cNvPr id="5" name="Text 3"/>
          <p:cNvSpPr/>
          <p:nvPr/>
        </p:nvSpPr>
        <p:spPr>
          <a:xfrm>
            <a:off x="1184791" y="3902025"/>
            <a:ext cx="3432691" cy="2897505"/>
          </a:xfrm>
          <a:prstGeom prst="rect">
            <a:avLst/>
          </a:prstGeom>
          <a:noFill/>
          <a:ln/>
        </p:spPr>
        <p:txBody>
          <a:bodyPr wrap="square" lIns="0" tIns="0" rIns="0" bIns="0" rtlCol="0" anchor="t"/>
          <a:lstStyle/>
          <a:p>
            <a:pPr marL="0" indent="0" algn="l">
              <a:lnSpc>
                <a:spcPts val="38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患者の感覚や感情に基づく情報であり、客観的所見では得られない「生の声」です</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8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個別ケア計画の重要な起点となります</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
        <p:nvSpPr>
          <p:cNvPr id="6" name="Shape 4"/>
          <p:cNvSpPr/>
          <p:nvPr/>
        </p:nvSpPr>
        <p:spPr>
          <a:xfrm>
            <a:off x="5258991" y="2041086"/>
            <a:ext cx="4249616" cy="5727338"/>
          </a:xfrm>
          <a:prstGeom prst="roundRect">
            <a:avLst>
              <a:gd name="adj" fmla="val 3083"/>
            </a:avLst>
          </a:prstGeom>
          <a:solidFill>
            <a:srgbClr val="FFFFFF">
              <a:alpha val="95000"/>
            </a:srgbClr>
          </a:solidFill>
          <a:ln w="38100">
            <a:solidFill>
              <a:srgbClr val="CCCCCC"/>
            </a:solidFill>
            <a:prstDash val="solid"/>
          </a:ln>
        </p:spPr>
        <p:txBody>
          <a:bodyPr/>
          <a:lstStyle/>
          <a:p>
            <a:endParaRPr lang="ja-JP" altLang="en-US"/>
          </a:p>
        </p:txBody>
      </p:sp>
      <p:sp>
        <p:nvSpPr>
          <p:cNvPr id="7" name="Text 5"/>
          <p:cNvSpPr/>
          <p:nvPr/>
        </p:nvSpPr>
        <p:spPr>
          <a:xfrm>
            <a:off x="5598795" y="2380890"/>
            <a:ext cx="3432691" cy="943213"/>
          </a:xfrm>
          <a:prstGeom prst="rect">
            <a:avLst/>
          </a:prstGeom>
          <a:noFill/>
          <a:ln/>
        </p:spPr>
        <p:txBody>
          <a:bodyPr wrap="square" lIns="0" tIns="0" rIns="0" bIns="0" rtlCol="0" anchor="t"/>
          <a:lstStyle/>
          <a:p>
            <a:pPr marL="0" indent="0" algn="l">
              <a:lnSpc>
                <a:spcPts val="3700"/>
              </a:lnSpc>
              <a:buNone/>
            </a:pPr>
            <a:r>
              <a:rPr lang="en-US" sz="3200" b="1" dirty="0">
                <a:solidFill>
                  <a:srgbClr val="FF0000"/>
                </a:solidFill>
                <a:latin typeface="Inter Medium" pitchFamily="34" charset="0"/>
                <a:ea typeface="Inter Medium" pitchFamily="34" charset="-122"/>
                <a:cs typeface="Inter Medium" pitchFamily="34" charset="-120"/>
              </a:rPr>
              <a:t>数値化しづらい情報の丁寧な聴取</a:t>
            </a:r>
            <a:endParaRPr lang="en-US" sz="3200" b="1" dirty="0">
              <a:solidFill>
                <a:srgbClr val="FF0000"/>
              </a:solidFill>
            </a:endParaRPr>
          </a:p>
        </p:txBody>
      </p:sp>
      <p:sp>
        <p:nvSpPr>
          <p:cNvPr id="8" name="Text 6"/>
          <p:cNvSpPr/>
          <p:nvPr/>
        </p:nvSpPr>
        <p:spPr>
          <a:xfrm>
            <a:off x="5598795" y="3902025"/>
            <a:ext cx="3432691" cy="2414588"/>
          </a:xfrm>
          <a:prstGeom prst="rect">
            <a:avLst/>
          </a:prstGeom>
          <a:noFill/>
          <a:ln/>
        </p:spPr>
        <p:txBody>
          <a:bodyPr wrap="square" lIns="0" tIns="0" rIns="0" bIns="0" rtlCol="0" anchor="t"/>
          <a:lstStyle/>
          <a:p>
            <a:pPr marL="0" indent="0" algn="l">
              <a:lnSpc>
                <a:spcPts val="3800"/>
              </a:lnSpc>
              <a:buNone/>
            </a:pPr>
            <a:r>
              <a:rPr lang="en-US" sz="2800" dirty="0">
                <a:solidFill>
                  <a:srgbClr val="030303"/>
                </a:solidFill>
                <a:latin typeface="IBM Plex Sans Medium" pitchFamily="34" charset="0"/>
                <a:ea typeface="IBM Plex Sans Medium" pitchFamily="34" charset="-122"/>
                <a:cs typeface="IBM Plex Sans Medium" pitchFamily="34" charset="-120"/>
              </a:rPr>
              <a:t>疼痛や不安など数値化しづらい訴えは、言葉や表情から丁寧に聴き取ることが、真の健康状態把握に不可欠です。</a:t>
            </a:r>
            <a:endParaRPr lang="en-US" sz="2800" dirty="0"/>
          </a:p>
        </p:txBody>
      </p:sp>
      <p:sp>
        <p:nvSpPr>
          <p:cNvPr id="9" name="Shape 7"/>
          <p:cNvSpPr/>
          <p:nvPr/>
        </p:nvSpPr>
        <p:spPr>
          <a:xfrm>
            <a:off x="9672995" y="2041086"/>
            <a:ext cx="4249739" cy="5727338"/>
          </a:xfrm>
          <a:prstGeom prst="roundRect">
            <a:avLst>
              <a:gd name="adj" fmla="val 3082"/>
            </a:avLst>
          </a:prstGeom>
          <a:solidFill>
            <a:srgbClr val="FFFFFF">
              <a:alpha val="95000"/>
            </a:srgbClr>
          </a:solidFill>
          <a:ln w="38100">
            <a:solidFill>
              <a:srgbClr val="CCCCCC"/>
            </a:solidFill>
            <a:prstDash val="solid"/>
          </a:ln>
        </p:spPr>
        <p:txBody>
          <a:bodyPr/>
          <a:lstStyle/>
          <a:p>
            <a:endParaRPr lang="ja-JP" altLang="en-US"/>
          </a:p>
        </p:txBody>
      </p:sp>
      <p:sp>
        <p:nvSpPr>
          <p:cNvPr id="10" name="Text 8"/>
          <p:cNvSpPr/>
          <p:nvPr/>
        </p:nvSpPr>
        <p:spPr>
          <a:xfrm>
            <a:off x="10012799" y="2380890"/>
            <a:ext cx="3432810" cy="943213"/>
          </a:xfrm>
          <a:prstGeom prst="rect">
            <a:avLst/>
          </a:prstGeom>
          <a:noFill/>
          <a:ln/>
        </p:spPr>
        <p:txBody>
          <a:bodyPr wrap="square" lIns="0" tIns="0" rIns="0" bIns="0" rtlCol="0" anchor="t"/>
          <a:lstStyle/>
          <a:p>
            <a:pPr marL="0" indent="0" algn="l">
              <a:lnSpc>
                <a:spcPts val="3700"/>
              </a:lnSpc>
              <a:buNone/>
            </a:pPr>
            <a:r>
              <a:rPr lang="en-US" sz="3200" b="1" dirty="0">
                <a:solidFill>
                  <a:srgbClr val="FF0000"/>
                </a:solidFill>
                <a:latin typeface="Inter Medium" pitchFamily="34" charset="0"/>
                <a:ea typeface="Inter Medium" pitchFamily="34" charset="-122"/>
                <a:cs typeface="Inter Medium" pitchFamily="34" charset="-120"/>
              </a:rPr>
              <a:t>信頼関係を築く「傾聴スキル」の重要性</a:t>
            </a:r>
            <a:endParaRPr lang="en-US" sz="3200" b="1" dirty="0">
              <a:solidFill>
                <a:srgbClr val="FF0000"/>
              </a:solidFill>
            </a:endParaRPr>
          </a:p>
        </p:txBody>
      </p:sp>
      <p:sp>
        <p:nvSpPr>
          <p:cNvPr id="11" name="Text 9"/>
          <p:cNvSpPr/>
          <p:nvPr/>
        </p:nvSpPr>
        <p:spPr>
          <a:xfrm>
            <a:off x="10012798" y="3902025"/>
            <a:ext cx="3568029" cy="2897505"/>
          </a:xfrm>
          <a:prstGeom prst="rect">
            <a:avLst/>
          </a:prstGeom>
          <a:noFill/>
          <a:ln/>
        </p:spPr>
        <p:txBody>
          <a:bodyPr wrap="square" lIns="0" tIns="0" rIns="0" bIns="0" rtlCol="0" anchor="t"/>
          <a:lstStyle/>
          <a:p>
            <a:pPr marL="0" indent="0" algn="l">
              <a:lnSpc>
                <a:spcPts val="38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主観的情報には優れた傾聴スキルが不可欠です</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8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患者が本音を語れる信頼関係を築き、共感的に聴くことで深い情報を引き出します</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913686" y="903446"/>
            <a:ext cx="8972669" cy="1019770"/>
          </a:xfrm>
          <a:prstGeom prst="rect">
            <a:avLst/>
          </a:prstGeom>
          <a:noFill/>
          <a:ln/>
        </p:spPr>
        <p:txBody>
          <a:bodyPr wrap="none" lIns="0" tIns="0" rIns="0" bIns="0" rtlCol="0" anchor="t"/>
          <a:lstStyle/>
          <a:p>
            <a:pPr marL="0" indent="0" algn="l">
              <a:lnSpc>
                <a:spcPts val="8000"/>
              </a:lnSpc>
              <a:buNone/>
            </a:pPr>
            <a:r>
              <a:rPr lang="en-US" sz="6400" dirty="0">
                <a:solidFill>
                  <a:srgbClr val="1B1B27"/>
                </a:solidFill>
                <a:latin typeface="Inter Medium" pitchFamily="34" charset="0"/>
                <a:ea typeface="Inter Medium" pitchFamily="34" charset="-122"/>
                <a:cs typeface="Inter Medium" pitchFamily="34" charset="-120"/>
              </a:rPr>
              <a:t>客観的情報の特徴と活用</a:t>
            </a:r>
            <a:endParaRPr lang="en-US" sz="6400" dirty="0"/>
          </a:p>
        </p:txBody>
      </p:sp>
      <p:sp>
        <p:nvSpPr>
          <p:cNvPr id="3" name="Shape 1"/>
          <p:cNvSpPr/>
          <p:nvPr/>
        </p:nvSpPr>
        <p:spPr>
          <a:xfrm>
            <a:off x="913686" y="2575798"/>
            <a:ext cx="4144970" cy="3554658"/>
          </a:xfrm>
          <a:prstGeom prst="roundRect">
            <a:avLst>
              <a:gd name="adj" fmla="val 4105"/>
            </a:avLst>
          </a:prstGeom>
          <a:solidFill>
            <a:srgbClr val="FFFFFF">
              <a:alpha val="95000"/>
            </a:srgbClr>
          </a:solidFill>
          <a:ln w="38100">
            <a:solidFill>
              <a:srgbClr val="CCCCCC"/>
            </a:solidFill>
            <a:prstDash val="solid"/>
          </a:ln>
        </p:spPr>
        <p:txBody>
          <a:bodyPr/>
          <a:lstStyle/>
          <a:p>
            <a:endParaRPr lang="ja-JP" altLang="en-US"/>
          </a:p>
        </p:txBody>
      </p:sp>
      <p:sp>
        <p:nvSpPr>
          <p:cNvPr id="4" name="Text 2"/>
          <p:cNvSpPr/>
          <p:nvPr/>
        </p:nvSpPr>
        <p:spPr>
          <a:xfrm>
            <a:off x="1278017" y="2940129"/>
            <a:ext cx="3321487" cy="1566267"/>
          </a:xfrm>
          <a:prstGeom prst="rect">
            <a:avLst/>
          </a:prstGeom>
          <a:noFill/>
          <a:ln/>
        </p:spPr>
        <p:txBody>
          <a:bodyPr wrap="square" lIns="0" tIns="0" rIns="0" bIns="0" rtlCol="0" anchor="t"/>
          <a:lstStyle/>
          <a:p>
            <a:pPr marL="0" indent="0" algn="l">
              <a:lnSpc>
                <a:spcPts val="4100"/>
              </a:lnSpc>
              <a:buNone/>
            </a:pPr>
            <a:r>
              <a:rPr lang="en-US" sz="3200" b="1" dirty="0">
                <a:solidFill>
                  <a:srgbClr val="030303"/>
                </a:solidFill>
                <a:latin typeface="IBM Plex Sans Medium" pitchFamily="34" charset="0"/>
                <a:ea typeface="IBM Plex Sans Medium" pitchFamily="34" charset="-122"/>
                <a:cs typeface="IBM Plex Sans Medium" pitchFamily="34" charset="-120"/>
              </a:rPr>
              <a:t>観察・測定機器によって得られる、再現性のある情報</a:t>
            </a:r>
            <a:r>
              <a:rPr lang="en-US" sz="3200" dirty="0">
                <a:solidFill>
                  <a:srgbClr val="030303"/>
                </a:solidFill>
                <a:latin typeface="IBM Plex Sans Medium" pitchFamily="34" charset="0"/>
                <a:ea typeface="IBM Plex Sans Medium" pitchFamily="34" charset="-122"/>
                <a:cs typeface="IBM Plex Sans Medium" pitchFamily="34" charset="-120"/>
              </a:rPr>
              <a:t>です。</a:t>
            </a:r>
            <a:endParaRPr lang="en-US" sz="3200" dirty="0"/>
          </a:p>
        </p:txBody>
      </p:sp>
      <p:sp>
        <p:nvSpPr>
          <p:cNvPr id="5" name="Shape 3"/>
          <p:cNvSpPr/>
          <p:nvPr/>
        </p:nvSpPr>
        <p:spPr>
          <a:xfrm>
            <a:off x="5290066" y="2575798"/>
            <a:ext cx="4144970" cy="3554658"/>
          </a:xfrm>
          <a:prstGeom prst="roundRect">
            <a:avLst>
              <a:gd name="adj" fmla="val 4105"/>
            </a:avLst>
          </a:prstGeom>
          <a:solidFill>
            <a:srgbClr val="FFFFFF">
              <a:alpha val="95000"/>
            </a:srgbClr>
          </a:solidFill>
          <a:ln w="38100">
            <a:solidFill>
              <a:srgbClr val="CCCCCC"/>
            </a:solidFill>
            <a:prstDash val="solid"/>
          </a:ln>
        </p:spPr>
        <p:txBody>
          <a:bodyPr/>
          <a:lstStyle/>
          <a:p>
            <a:endParaRPr lang="ja-JP" altLang="en-US"/>
          </a:p>
        </p:txBody>
      </p:sp>
      <p:sp>
        <p:nvSpPr>
          <p:cNvPr id="6" name="Text 4"/>
          <p:cNvSpPr/>
          <p:nvPr/>
        </p:nvSpPr>
        <p:spPr>
          <a:xfrm>
            <a:off x="5654397" y="2940129"/>
            <a:ext cx="3321487" cy="2610445"/>
          </a:xfrm>
          <a:prstGeom prst="rect">
            <a:avLst/>
          </a:prstGeom>
          <a:noFill/>
          <a:ln/>
        </p:spPr>
        <p:txBody>
          <a:bodyPr wrap="square" lIns="0" tIns="0" rIns="0" bIns="0" rtlCol="0" anchor="t"/>
          <a:lstStyle/>
          <a:p>
            <a:pPr marL="0" indent="0" algn="l">
              <a:lnSpc>
                <a:spcPts val="4100"/>
              </a:lnSpc>
              <a:buNone/>
            </a:pPr>
            <a:r>
              <a:rPr lang="en-US" sz="3200" dirty="0" err="1">
                <a:solidFill>
                  <a:srgbClr val="030303"/>
                </a:solidFill>
                <a:latin typeface="IBM Plex Sans Medium" pitchFamily="34" charset="0"/>
                <a:ea typeface="IBM Plex Sans Medium" pitchFamily="34" charset="-122"/>
                <a:cs typeface="IBM Plex Sans Medium" pitchFamily="34" charset="-120"/>
              </a:rPr>
              <a:t>看護師の観察力や技術が問われる領域であり</a:t>
            </a:r>
            <a:r>
              <a:rPr lang="en-US" sz="32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4100"/>
              </a:lnSpc>
              <a:buNone/>
            </a:pPr>
            <a:r>
              <a:rPr lang="en-US" sz="3200" dirty="0" err="1">
                <a:solidFill>
                  <a:srgbClr val="030303"/>
                </a:solidFill>
                <a:latin typeface="IBM Plex Sans Medium" pitchFamily="34" charset="0"/>
                <a:ea typeface="IBM Plex Sans Medium" pitchFamily="34" charset="-122"/>
                <a:cs typeface="IBM Plex Sans Medium" pitchFamily="34" charset="-120"/>
              </a:rPr>
              <a:t>記録や報告の際に根拠として用いられます</a:t>
            </a:r>
            <a:r>
              <a:rPr lang="ja-JP" altLang="en-US" sz="3200" dirty="0">
                <a:solidFill>
                  <a:srgbClr val="030303"/>
                </a:solidFill>
                <a:latin typeface="IBM Plex Sans Medium" pitchFamily="34" charset="0"/>
                <a:ea typeface="IBM Plex Sans Medium" pitchFamily="34" charset="-122"/>
                <a:cs typeface="IBM Plex Sans Medium" pitchFamily="34" charset="-120"/>
              </a:rPr>
              <a:t>。</a:t>
            </a:r>
            <a:endParaRPr lang="en-US" sz="3200" dirty="0"/>
          </a:p>
        </p:txBody>
      </p:sp>
      <p:sp>
        <p:nvSpPr>
          <p:cNvPr id="7" name="Shape 5"/>
          <p:cNvSpPr/>
          <p:nvPr/>
        </p:nvSpPr>
        <p:spPr>
          <a:xfrm>
            <a:off x="9666446" y="2575798"/>
            <a:ext cx="4144970" cy="3554658"/>
          </a:xfrm>
          <a:prstGeom prst="roundRect">
            <a:avLst>
              <a:gd name="adj" fmla="val 4105"/>
            </a:avLst>
          </a:prstGeom>
          <a:solidFill>
            <a:srgbClr val="FFFFFF">
              <a:alpha val="95000"/>
            </a:srgbClr>
          </a:solidFill>
          <a:ln w="38100">
            <a:solidFill>
              <a:srgbClr val="CCCCCC"/>
            </a:solidFill>
            <a:prstDash val="solid"/>
          </a:ln>
        </p:spPr>
        <p:txBody>
          <a:bodyPr/>
          <a:lstStyle/>
          <a:p>
            <a:endParaRPr lang="ja-JP" altLang="en-US"/>
          </a:p>
        </p:txBody>
      </p:sp>
      <p:sp>
        <p:nvSpPr>
          <p:cNvPr id="8" name="Text 6"/>
          <p:cNvSpPr/>
          <p:nvPr/>
        </p:nvSpPr>
        <p:spPr>
          <a:xfrm>
            <a:off x="10030778" y="2940129"/>
            <a:ext cx="3321487" cy="1566267"/>
          </a:xfrm>
          <a:prstGeom prst="rect">
            <a:avLst/>
          </a:prstGeom>
          <a:noFill/>
          <a:ln/>
        </p:spPr>
        <p:txBody>
          <a:bodyPr wrap="square" lIns="0" tIns="0" rIns="0" bIns="0" rtlCol="0" anchor="t"/>
          <a:lstStyle/>
          <a:p>
            <a:pPr marL="0" indent="0" algn="l">
              <a:lnSpc>
                <a:spcPts val="4100"/>
              </a:lnSpc>
              <a:buNone/>
            </a:pPr>
            <a:r>
              <a:rPr lang="en-US" sz="3200" dirty="0" err="1">
                <a:solidFill>
                  <a:srgbClr val="030303"/>
                </a:solidFill>
                <a:latin typeface="IBM Plex Sans Medium" pitchFamily="34" charset="0"/>
                <a:ea typeface="IBM Plex Sans Medium" pitchFamily="34" charset="-122"/>
                <a:cs typeface="IBM Plex Sans Medium" pitchFamily="34" charset="-120"/>
              </a:rPr>
              <a:t>アセスメントの信頼性を高め</a:t>
            </a:r>
            <a:r>
              <a:rPr lang="en-US" sz="32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4100"/>
              </a:lnSpc>
              <a:buNone/>
            </a:pPr>
            <a:r>
              <a:rPr lang="en-US" sz="3200" dirty="0" err="1">
                <a:solidFill>
                  <a:srgbClr val="030303"/>
                </a:solidFill>
                <a:latin typeface="IBM Plex Sans Medium" pitchFamily="34" charset="0"/>
                <a:ea typeface="IBM Plex Sans Medium" pitchFamily="34" charset="-122"/>
                <a:cs typeface="IBM Plex Sans Medium" pitchFamily="34" charset="-120"/>
              </a:rPr>
              <a:t>他職種との連携にも活かされます</a:t>
            </a:r>
            <a:r>
              <a:rPr lang="en-US" sz="3200" dirty="0">
                <a:solidFill>
                  <a:srgbClr val="030303"/>
                </a:solidFill>
                <a:latin typeface="IBM Plex Sans Medium" pitchFamily="34" charset="0"/>
                <a:ea typeface="IBM Plex Sans Medium" pitchFamily="34" charset="-122"/>
                <a:cs typeface="IBM Plex Sans Medium" pitchFamily="34" charset="-120"/>
              </a:rPr>
              <a:t>。</a:t>
            </a:r>
            <a:endParaRPr lang="en-US" sz="3200" dirty="0"/>
          </a:p>
        </p:txBody>
      </p:sp>
      <p:sp>
        <p:nvSpPr>
          <p:cNvPr id="9" name="Text 7"/>
          <p:cNvSpPr/>
          <p:nvPr/>
        </p:nvSpPr>
        <p:spPr>
          <a:xfrm>
            <a:off x="913686" y="6447254"/>
            <a:ext cx="12803029" cy="1044178"/>
          </a:xfrm>
          <a:prstGeom prst="rect">
            <a:avLst/>
          </a:prstGeom>
          <a:noFill/>
          <a:ln/>
        </p:spPr>
        <p:txBody>
          <a:bodyPr wrap="square" lIns="0" tIns="0" rIns="0" bIns="0" rtlCol="0" anchor="t"/>
          <a:lstStyle/>
          <a:p>
            <a:pPr marL="0" indent="0" algn="l">
              <a:lnSpc>
                <a:spcPts val="4100"/>
              </a:lnSpc>
              <a:buNone/>
            </a:pPr>
            <a:r>
              <a:rPr lang="en-US" sz="3200" dirty="0">
                <a:solidFill>
                  <a:srgbClr val="030303"/>
                </a:solidFill>
                <a:latin typeface="IBM Plex Sans Medium" pitchFamily="34" charset="0"/>
                <a:ea typeface="IBM Plex Sans Medium" pitchFamily="34" charset="-122"/>
                <a:cs typeface="IBM Plex Sans Medium" pitchFamily="34" charset="-120"/>
              </a:rPr>
              <a:t>看護師は、</a:t>
            </a:r>
            <a:r>
              <a:rPr lang="en-US" sz="3200" b="1" dirty="0">
                <a:solidFill>
                  <a:srgbClr val="030303"/>
                </a:solidFill>
                <a:latin typeface="IBM Plex Sans Medium" pitchFamily="34" charset="0"/>
                <a:ea typeface="IBM Plex Sans Medium" pitchFamily="34" charset="-122"/>
                <a:cs typeface="IBM Plex Sans Medium" pitchFamily="34" charset="-120"/>
              </a:rPr>
              <a:t>主観的情報と客観的情報の両方を組み合わせて判断</a:t>
            </a:r>
            <a:r>
              <a:rPr lang="en-US" sz="3200" dirty="0">
                <a:solidFill>
                  <a:srgbClr val="030303"/>
                </a:solidFill>
                <a:latin typeface="IBM Plex Sans Medium" pitchFamily="34" charset="0"/>
                <a:ea typeface="IBM Plex Sans Medium" pitchFamily="34" charset="-122"/>
                <a:cs typeface="IBM Plex Sans Medium" pitchFamily="34" charset="-120"/>
              </a:rPr>
              <a:t>し、患者にとって最適なケアを提供する必要があります。</a:t>
            </a:r>
            <a:endParaRPr lang="en-US"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884753" y="1167646"/>
            <a:ext cx="11810286" cy="987623"/>
          </a:xfrm>
          <a:prstGeom prst="rect">
            <a:avLst/>
          </a:prstGeom>
          <a:noFill/>
          <a:ln/>
        </p:spPr>
        <p:txBody>
          <a:bodyPr wrap="none" lIns="0" tIns="0" rIns="0" bIns="0" rtlCol="0" anchor="t"/>
          <a:lstStyle/>
          <a:p>
            <a:pPr marL="0" indent="0" algn="l">
              <a:lnSpc>
                <a:spcPts val="7750"/>
              </a:lnSpc>
              <a:buNone/>
            </a:pPr>
            <a:r>
              <a:rPr lang="en-US" sz="6200" dirty="0">
                <a:solidFill>
                  <a:srgbClr val="1B1B27"/>
                </a:solidFill>
                <a:latin typeface="Inter Medium" pitchFamily="34" charset="0"/>
                <a:ea typeface="Inter Medium" pitchFamily="34" charset="-122"/>
                <a:cs typeface="Inter Medium" pitchFamily="34" charset="-120"/>
              </a:rPr>
              <a:t>両者の統合によるアセスメント例</a:t>
            </a:r>
            <a:endParaRPr lang="en-US" sz="6200" dirty="0"/>
          </a:p>
        </p:txBody>
      </p:sp>
      <p:sp>
        <p:nvSpPr>
          <p:cNvPr id="3" name="Shape 1"/>
          <p:cNvSpPr/>
          <p:nvPr/>
        </p:nvSpPr>
        <p:spPr>
          <a:xfrm>
            <a:off x="884753" y="2787253"/>
            <a:ext cx="4076224" cy="2908102"/>
          </a:xfrm>
          <a:prstGeom prst="roundRect">
            <a:avLst>
              <a:gd name="adj" fmla="val 4564"/>
            </a:avLst>
          </a:prstGeom>
          <a:solidFill>
            <a:srgbClr val="FFFFFF">
              <a:alpha val="95000"/>
            </a:srgbClr>
          </a:solidFill>
          <a:ln w="38100">
            <a:solidFill>
              <a:srgbClr val="CCCCCC"/>
            </a:solidFill>
            <a:prstDash val="solid"/>
          </a:ln>
        </p:spPr>
        <p:txBody>
          <a:bodyPr/>
          <a:lstStyle/>
          <a:p>
            <a:endParaRPr lang="ja-JP" altLang="en-US"/>
          </a:p>
        </p:txBody>
      </p:sp>
      <p:sp>
        <p:nvSpPr>
          <p:cNvPr id="4" name="Text 2"/>
          <p:cNvSpPr/>
          <p:nvPr/>
        </p:nvSpPr>
        <p:spPr>
          <a:xfrm>
            <a:off x="1238845" y="3141345"/>
            <a:ext cx="3368040" cy="493752"/>
          </a:xfrm>
          <a:prstGeom prst="rect">
            <a:avLst/>
          </a:prstGeom>
          <a:noFill/>
          <a:ln/>
        </p:spPr>
        <p:txBody>
          <a:bodyPr wrap="none" lIns="0" tIns="0" rIns="0" bIns="0" rtlCol="0" anchor="t"/>
          <a:lstStyle/>
          <a:p>
            <a:pPr marL="0" indent="0" algn="l">
              <a:lnSpc>
                <a:spcPts val="3850"/>
              </a:lnSpc>
              <a:buNone/>
            </a:pPr>
            <a:r>
              <a:rPr lang="en-US" sz="3600" b="1" dirty="0">
                <a:solidFill>
                  <a:srgbClr val="030303"/>
                </a:solidFill>
                <a:latin typeface="Inter Medium" pitchFamily="34" charset="0"/>
                <a:ea typeface="Inter Medium" pitchFamily="34" charset="-122"/>
                <a:cs typeface="Inter Medium" pitchFamily="34" charset="-120"/>
              </a:rPr>
              <a:t>主観的情報</a:t>
            </a:r>
            <a:endParaRPr lang="en-US" sz="3600" b="1" dirty="0"/>
          </a:p>
        </p:txBody>
      </p:sp>
      <p:sp>
        <p:nvSpPr>
          <p:cNvPr id="5" name="Text 3"/>
          <p:cNvSpPr/>
          <p:nvPr/>
        </p:nvSpPr>
        <p:spPr>
          <a:xfrm>
            <a:off x="1238845" y="3824645"/>
            <a:ext cx="3368040" cy="1011079"/>
          </a:xfrm>
          <a:prstGeom prst="rect">
            <a:avLst/>
          </a:prstGeom>
          <a:noFill/>
          <a:ln/>
        </p:spPr>
        <p:txBody>
          <a:bodyPr wrap="square" lIns="0" tIns="0" rIns="0" bIns="0" rtlCol="0" anchor="t"/>
          <a:lstStyle/>
          <a:p>
            <a:pPr marL="0" indent="0" algn="l">
              <a:lnSpc>
                <a:spcPts val="3950"/>
              </a:lnSpc>
              <a:buNone/>
            </a:pPr>
            <a:r>
              <a:rPr lang="en-US" sz="3200" dirty="0">
                <a:solidFill>
                  <a:srgbClr val="030303"/>
                </a:solidFill>
                <a:latin typeface="IBM Plex Sans Medium" pitchFamily="34" charset="0"/>
                <a:ea typeface="IBM Plex Sans Medium" pitchFamily="34" charset="-122"/>
                <a:cs typeface="IBM Plex Sans Medium" pitchFamily="34" charset="-120"/>
              </a:rPr>
              <a:t>「胸が締めつけられるように痛い」</a:t>
            </a:r>
            <a:endParaRPr lang="en-US" sz="3200" dirty="0"/>
          </a:p>
        </p:txBody>
      </p:sp>
      <p:sp>
        <p:nvSpPr>
          <p:cNvPr id="6" name="Shape 4"/>
          <p:cNvSpPr/>
          <p:nvPr/>
        </p:nvSpPr>
        <p:spPr>
          <a:xfrm>
            <a:off x="5276969" y="2787253"/>
            <a:ext cx="4076343" cy="2908102"/>
          </a:xfrm>
          <a:prstGeom prst="roundRect">
            <a:avLst>
              <a:gd name="adj" fmla="val 4564"/>
            </a:avLst>
          </a:prstGeom>
          <a:solidFill>
            <a:srgbClr val="FFFFFF">
              <a:alpha val="95000"/>
            </a:srgbClr>
          </a:solidFill>
          <a:ln w="38100">
            <a:solidFill>
              <a:srgbClr val="CCCCCC"/>
            </a:solidFill>
            <a:prstDash val="solid"/>
          </a:ln>
        </p:spPr>
        <p:txBody>
          <a:bodyPr/>
          <a:lstStyle/>
          <a:p>
            <a:endParaRPr lang="ja-JP" altLang="en-US"/>
          </a:p>
        </p:txBody>
      </p:sp>
      <p:sp>
        <p:nvSpPr>
          <p:cNvPr id="7" name="Text 5"/>
          <p:cNvSpPr/>
          <p:nvPr/>
        </p:nvSpPr>
        <p:spPr>
          <a:xfrm>
            <a:off x="5631061" y="3141345"/>
            <a:ext cx="3368159" cy="493752"/>
          </a:xfrm>
          <a:prstGeom prst="rect">
            <a:avLst/>
          </a:prstGeom>
          <a:noFill/>
          <a:ln/>
        </p:spPr>
        <p:txBody>
          <a:bodyPr wrap="none" lIns="0" tIns="0" rIns="0" bIns="0" rtlCol="0" anchor="t"/>
          <a:lstStyle/>
          <a:p>
            <a:pPr marL="0" indent="0" algn="l">
              <a:lnSpc>
                <a:spcPts val="3850"/>
              </a:lnSpc>
              <a:buNone/>
            </a:pPr>
            <a:r>
              <a:rPr lang="en-US" sz="3600" b="1" dirty="0">
                <a:solidFill>
                  <a:srgbClr val="030303"/>
                </a:solidFill>
                <a:latin typeface="Inter Medium" pitchFamily="34" charset="0"/>
                <a:ea typeface="Inter Medium" pitchFamily="34" charset="-122"/>
                <a:cs typeface="Inter Medium" pitchFamily="34" charset="-120"/>
              </a:rPr>
              <a:t>客観的情報</a:t>
            </a:r>
            <a:endParaRPr lang="en-US" sz="3600" b="1" dirty="0"/>
          </a:p>
        </p:txBody>
      </p:sp>
      <p:sp>
        <p:nvSpPr>
          <p:cNvPr id="8" name="Text 6"/>
          <p:cNvSpPr/>
          <p:nvPr/>
        </p:nvSpPr>
        <p:spPr>
          <a:xfrm>
            <a:off x="5631061" y="3824645"/>
            <a:ext cx="3368159" cy="1011079"/>
          </a:xfrm>
          <a:prstGeom prst="rect">
            <a:avLst/>
          </a:prstGeom>
          <a:noFill/>
          <a:ln/>
        </p:spPr>
        <p:txBody>
          <a:bodyPr wrap="square" lIns="0" tIns="0" rIns="0" bIns="0" rtlCol="0" anchor="t"/>
          <a:lstStyle/>
          <a:p>
            <a:pPr marL="0" indent="0" algn="l">
              <a:lnSpc>
                <a:spcPts val="3950"/>
              </a:lnSpc>
              <a:buNone/>
            </a:pPr>
            <a:r>
              <a:rPr lang="en-US" sz="3200" dirty="0">
                <a:solidFill>
                  <a:srgbClr val="030303"/>
                </a:solidFill>
                <a:latin typeface="IBM Plex Sans Medium" pitchFamily="34" charset="0"/>
                <a:ea typeface="IBM Plex Sans Medium" pitchFamily="34" charset="-122"/>
                <a:cs typeface="IBM Plex Sans Medium" pitchFamily="34" charset="-120"/>
              </a:rPr>
              <a:t>顔色不良、冷汗、血圧低下、心電図異常</a:t>
            </a:r>
            <a:endParaRPr lang="en-US" sz="3200" dirty="0"/>
          </a:p>
        </p:txBody>
      </p:sp>
      <p:sp>
        <p:nvSpPr>
          <p:cNvPr id="9" name="Shape 7"/>
          <p:cNvSpPr/>
          <p:nvPr/>
        </p:nvSpPr>
        <p:spPr>
          <a:xfrm>
            <a:off x="9669304" y="2787253"/>
            <a:ext cx="4076224" cy="2908102"/>
          </a:xfrm>
          <a:prstGeom prst="roundRect">
            <a:avLst>
              <a:gd name="adj" fmla="val 4564"/>
            </a:avLst>
          </a:prstGeom>
          <a:solidFill>
            <a:srgbClr val="FFFFFF">
              <a:alpha val="95000"/>
            </a:srgbClr>
          </a:solidFill>
          <a:ln w="38100">
            <a:solidFill>
              <a:srgbClr val="CCCCCC"/>
            </a:solidFill>
            <a:prstDash val="solid"/>
          </a:ln>
        </p:spPr>
        <p:txBody>
          <a:bodyPr/>
          <a:lstStyle/>
          <a:p>
            <a:endParaRPr lang="ja-JP" altLang="en-US"/>
          </a:p>
        </p:txBody>
      </p:sp>
      <p:sp>
        <p:nvSpPr>
          <p:cNvPr id="10" name="Text 8"/>
          <p:cNvSpPr/>
          <p:nvPr/>
        </p:nvSpPr>
        <p:spPr>
          <a:xfrm>
            <a:off x="10023396" y="3141345"/>
            <a:ext cx="3368040" cy="493752"/>
          </a:xfrm>
          <a:prstGeom prst="rect">
            <a:avLst/>
          </a:prstGeom>
          <a:noFill/>
          <a:ln/>
        </p:spPr>
        <p:txBody>
          <a:bodyPr wrap="none" lIns="0" tIns="0" rIns="0" bIns="0" rtlCol="0" anchor="t"/>
          <a:lstStyle/>
          <a:p>
            <a:pPr marL="0" indent="0" algn="l">
              <a:lnSpc>
                <a:spcPts val="3850"/>
              </a:lnSpc>
              <a:buNone/>
            </a:pPr>
            <a:r>
              <a:rPr lang="en-US" sz="3600" b="1" dirty="0">
                <a:solidFill>
                  <a:srgbClr val="030303"/>
                </a:solidFill>
                <a:latin typeface="Inter Medium" pitchFamily="34" charset="0"/>
                <a:ea typeface="Inter Medium" pitchFamily="34" charset="-122"/>
                <a:cs typeface="Inter Medium" pitchFamily="34" charset="-120"/>
              </a:rPr>
              <a:t>アセスメント</a:t>
            </a:r>
            <a:endParaRPr lang="en-US" sz="3600" b="1" dirty="0"/>
          </a:p>
        </p:txBody>
      </p:sp>
      <p:sp>
        <p:nvSpPr>
          <p:cNvPr id="11" name="Text 9"/>
          <p:cNvSpPr/>
          <p:nvPr/>
        </p:nvSpPr>
        <p:spPr>
          <a:xfrm>
            <a:off x="10023396" y="3824645"/>
            <a:ext cx="3368040" cy="1516618"/>
          </a:xfrm>
          <a:prstGeom prst="rect">
            <a:avLst/>
          </a:prstGeom>
          <a:noFill/>
          <a:ln/>
        </p:spPr>
        <p:txBody>
          <a:bodyPr wrap="square" lIns="0" tIns="0" rIns="0" bIns="0" rtlCol="0" anchor="t"/>
          <a:lstStyle/>
          <a:p>
            <a:pPr marL="0" indent="0" algn="l">
              <a:lnSpc>
                <a:spcPts val="3950"/>
              </a:lnSpc>
              <a:buNone/>
            </a:pPr>
            <a:r>
              <a:rPr lang="en-US" sz="3200" dirty="0">
                <a:solidFill>
                  <a:srgbClr val="030303"/>
                </a:solidFill>
                <a:latin typeface="IBM Plex Sans Medium" pitchFamily="34" charset="0"/>
                <a:ea typeface="IBM Plex Sans Medium" pitchFamily="34" charset="-122"/>
                <a:cs typeface="IBM Plex Sans Medium" pitchFamily="34" charset="-120"/>
              </a:rPr>
              <a:t>心疾患の可能性を疑い、緊急対応へつなげる</a:t>
            </a:r>
            <a:endParaRPr lang="en-US" sz="3200" dirty="0"/>
          </a:p>
        </p:txBody>
      </p:sp>
      <p:sp>
        <p:nvSpPr>
          <p:cNvPr id="12" name="Text 10"/>
          <p:cNvSpPr/>
          <p:nvPr/>
        </p:nvSpPr>
        <p:spPr>
          <a:xfrm>
            <a:off x="884753" y="6050875"/>
            <a:ext cx="12860893" cy="1011079"/>
          </a:xfrm>
          <a:prstGeom prst="rect">
            <a:avLst/>
          </a:prstGeom>
          <a:noFill/>
          <a:ln/>
        </p:spPr>
        <p:txBody>
          <a:bodyPr wrap="square" lIns="0" tIns="0" rIns="0" bIns="0" rtlCol="0" anchor="t"/>
          <a:lstStyle/>
          <a:p>
            <a:pPr marL="0" indent="0" algn="l">
              <a:lnSpc>
                <a:spcPts val="3950"/>
              </a:lnSpc>
              <a:buNone/>
            </a:pPr>
            <a:r>
              <a:rPr lang="en-US" sz="3200" dirty="0">
                <a:solidFill>
                  <a:srgbClr val="030303"/>
                </a:solidFill>
                <a:latin typeface="IBM Plex Sans Medium" pitchFamily="34" charset="0"/>
                <a:ea typeface="IBM Plex Sans Medium" pitchFamily="34" charset="-122"/>
                <a:cs typeface="IBM Plex Sans Medium" pitchFamily="34" charset="-120"/>
              </a:rPr>
              <a:t>このように、主観的情報と客観的情報を統合することで、より正確な判断が可能になります。</a:t>
            </a:r>
            <a:endParaRPr lang="en-US" sz="3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731639" y="973812"/>
            <a:ext cx="12397383" cy="816531"/>
          </a:xfrm>
          <a:prstGeom prst="rect">
            <a:avLst/>
          </a:prstGeom>
          <a:noFill/>
          <a:ln/>
        </p:spPr>
        <p:txBody>
          <a:bodyPr wrap="none" lIns="0" tIns="0" rIns="0" bIns="0" rtlCol="0" anchor="t"/>
          <a:lstStyle/>
          <a:p>
            <a:pPr marL="0" indent="0" algn="l">
              <a:lnSpc>
                <a:spcPts val="6400"/>
              </a:lnSpc>
              <a:buNone/>
            </a:pPr>
            <a:r>
              <a:rPr lang="en-US" sz="5100" dirty="0">
                <a:solidFill>
                  <a:srgbClr val="1B1B27"/>
                </a:solidFill>
                <a:latin typeface="Inter Medium" pitchFamily="34" charset="0"/>
                <a:ea typeface="Inter Medium" pitchFamily="34" charset="-122"/>
                <a:cs typeface="Inter Medium" pitchFamily="34" charset="-120"/>
              </a:rPr>
              <a:t>看護過程におけるアセスメントの位置づけ</a:t>
            </a:r>
            <a:endParaRPr lang="en-US" sz="5100" dirty="0"/>
          </a:p>
        </p:txBody>
      </p:sp>
      <p:sp>
        <p:nvSpPr>
          <p:cNvPr id="3" name="Text 1"/>
          <p:cNvSpPr/>
          <p:nvPr/>
        </p:nvSpPr>
        <p:spPr>
          <a:xfrm>
            <a:off x="731639" y="1989534"/>
            <a:ext cx="13167122" cy="418147"/>
          </a:xfrm>
          <a:prstGeom prst="rect">
            <a:avLst/>
          </a:prstGeom>
          <a:noFill/>
          <a:ln/>
        </p:spPr>
        <p:txBody>
          <a:bodyPr wrap="none" lIns="0" tIns="0" rIns="0" bIns="0" rtlCol="0" anchor="t"/>
          <a:lstStyle/>
          <a:p>
            <a:pPr marL="0" indent="0" algn="l">
              <a:lnSpc>
                <a:spcPts val="3250"/>
              </a:lnSpc>
              <a:buNone/>
            </a:pPr>
            <a:r>
              <a:rPr lang="en-US" sz="3200" dirty="0" err="1">
                <a:solidFill>
                  <a:srgbClr val="030303"/>
                </a:solidFill>
                <a:latin typeface="IBM Plex Sans Medium" pitchFamily="34" charset="0"/>
                <a:ea typeface="IBM Plex Sans Medium" pitchFamily="34" charset="-122"/>
                <a:cs typeface="IBM Plex Sans Medium" pitchFamily="34" charset="-120"/>
              </a:rPr>
              <a:t>看護過程とは、</a:t>
            </a:r>
            <a:r>
              <a:rPr lang="en-US" sz="3200" b="1" dirty="0" err="1">
                <a:solidFill>
                  <a:srgbClr val="030303"/>
                </a:solidFill>
                <a:latin typeface="IBM Plex Sans Medium" pitchFamily="34" charset="0"/>
                <a:ea typeface="IBM Plex Sans Medium" pitchFamily="34" charset="-122"/>
                <a:cs typeface="IBM Plex Sans Medium" pitchFamily="34" charset="-120"/>
              </a:rPr>
              <a:t>患者に最適な看護を提供するための</a:t>
            </a:r>
            <a:endParaRPr lang="en-US" sz="3200" b="1" dirty="0">
              <a:solidFill>
                <a:srgbClr val="030303"/>
              </a:solidFill>
              <a:latin typeface="IBM Plex Sans Medium" pitchFamily="34" charset="0"/>
              <a:ea typeface="IBM Plex Sans Medium" pitchFamily="34" charset="-122"/>
              <a:cs typeface="IBM Plex Sans Medium" pitchFamily="34" charset="-120"/>
            </a:endParaRPr>
          </a:p>
          <a:p>
            <a:pPr marL="0" indent="0" algn="l">
              <a:lnSpc>
                <a:spcPts val="3250"/>
              </a:lnSpc>
              <a:buNone/>
            </a:pPr>
            <a:r>
              <a:rPr lang="en-US" sz="3200" b="1" dirty="0">
                <a:solidFill>
                  <a:srgbClr val="030303"/>
                </a:solidFill>
                <a:latin typeface="IBM Plex Sans Medium" pitchFamily="34" charset="0"/>
                <a:ea typeface="IBM Plex Sans Medium" pitchFamily="34" charset="-122"/>
                <a:cs typeface="IBM Plex Sans Medium" pitchFamily="34" charset="-120"/>
              </a:rPr>
              <a:t>問題解決アプローチ</a:t>
            </a:r>
            <a:r>
              <a:rPr lang="en-US" sz="3200" dirty="0">
                <a:solidFill>
                  <a:srgbClr val="030303"/>
                </a:solidFill>
                <a:latin typeface="IBM Plex Sans Medium" pitchFamily="34" charset="0"/>
                <a:ea typeface="IBM Plex Sans Medium" pitchFamily="34" charset="-122"/>
                <a:cs typeface="IBM Plex Sans Medium" pitchFamily="34" charset="-120"/>
              </a:rPr>
              <a:t>であり、次の5段階で構成されます。</a:t>
            </a:r>
            <a:endParaRPr lang="en-US" sz="3200" dirty="0"/>
          </a:p>
        </p:txBody>
      </p:sp>
      <p:sp>
        <p:nvSpPr>
          <p:cNvPr id="4" name="Shape 2"/>
          <p:cNvSpPr/>
          <p:nvPr/>
        </p:nvSpPr>
        <p:spPr>
          <a:xfrm>
            <a:off x="731639" y="3025021"/>
            <a:ext cx="4292793" cy="2393156"/>
          </a:xfrm>
          <a:prstGeom prst="roundRect">
            <a:avLst>
              <a:gd name="adj" fmla="val 5530"/>
            </a:avLst>
          </a:prstGeom>
          <a:solidFill>
            <a:srgbClr val="FFFFFF">
              <a:alpha val="95000"/>
            </a:srgbClr>
          </a:solidFill>
          <a:ln w="30480">
            <a:solidFill>
              <a:srgbClr val="CCCCCC"/>
            </a:solidFill>
            <a:prstDash val="solid"/>
          </a:ln>
        </p:spPr>
        <p:txBody>
          <a:bodyPr/>
          <a:lstStyle/>
          <a:p>
            <a:endParaRPr lang="ja-JP" altLang="en-US"/>
          </a:p>
        </p:txBody>
      </p:sp>
      <p:sp>
        <p:nvSpPr>
          <p:cNvPr id="5" name="Text 3"/>
          <p:cNvSpPr/>
          <p:nvPr/>
        </p:nvSpPr>
        <p:spPr>
          <a:xfrm>
            <a:off x="1023342" y="3316724"/>
            <a:ext cx="3266599" cy="408384"/>
          </a:xfrm>
          <a:prstGeom prst="rect">
            <a:avLst/>
          </a:prstGeom>
          <a:noFill/>
          <a:ln/>
        </p:spPr>
        <p:txBody>
          <a:bodyPr wrap="none" lIns="0" tIns="0" rIns="0" bIns="0" rtlCol="0" anchor="t"/>
          <a:lstStyle/>
          <a:p>
            <a:pPr marL="0" indent="0" algn="l">
              <a:lnSpc>
                <a:spcPts val="3200"/>
              </a:lnSpc>
              <a:buNone/>
            </a:pPr>
            <a:r>
              <a:rPr lang="en-US" sz="3200" b="1" dirty="0">
                <a:solidFill>
                  <a:srgbClr val="FF0000"/>
                </a:solidFill>
                <a:latin typeface="Inter Medium" pitchFamily="34" charset="0"/>
                <a:ea typeface="Inter Medium" pitchFamily="34" charset="-122"/>
                <a:cs typeface="Inter Medium" pitchFamily="34" charset="-120"/>
              </a:rPr>
              <a:t>① アセスメント</a:t>
            </a:r>
            <a:endParaRPr lang="en-US" sz="3200" b="1" dirty="0">
              <a:solidFill>
                <a:srgbClr val="FF0000"/>
              </a:solidFill>
            </a:endParaRPr>
          </a:p>
        </p:txBody>
      </p:sp>
      <p:sp>
        <p:nvSpPr>
          <p:cNvPr id="6" name="Text 4"/>
          <p:cNvSpPr/>
          <p:nvPr/>
        </p:nvSpPr>
        <p:spPr>
          <a:xfrm>
            <a:off x="1023342" y="3881795"/>
            <a:ext cx="3631406" cy="836295"/>
          </a:xfrm>
          <a:prstGeom prst="rect">
            <a:avLst/>
          </a:prstGeom>
          <a:noFill/>
          <a:ln/>
        </p:spPr>
        <p:txBody>
          <a:bodyPr wrap="square" lIns="0" tIns="0" rIns="0" bIns="0" rtlCol="0" anchor="t"/>
          <a:lstStyle/>
          <a:p>
            <a:pPr marL="0" indent="0" algn="l">
              <a:lnSpc>
                <a:spcPts val="3250"/>
              </a:lnSpc>
              <a:buNone/>
            </a:pPr>
            <a:r>
              <a:rPr lang="en-US" sz="2800" dirty="0">
                <a:solidFill>
                  <a:srgbClr val="030303"/>
                </a:solidFill>
                <a:latin typeface="IBM Plex Sans Medium" pitchFamily="34" charset="0"/>
                <a:ea typeface="IBM Plex Sans Medium" pitchFamily="34" charset="-122"/>
                <a:cs typeface="IBM Plex Sans Medium" pitchFamily="34" charset="-120"/>
              </a:rPr>
              <a:t>情報を収集・分析して、患者の状態やニーズを把握する</a:t>
            </a:r>
            <a:endParaRPr lang="en-US" sz="2800" dirty="0"/>
          </a:p>
        </p:txBody>
      </p:sp>
      <p:sp>
        <p:nvSpPr>
          <p:cNvPr id="7" name="Shape 5"/>
          <p:cNvSpPr/>
          <p:nvPr/>
        </p:nvSpPr>
        <p:spPr>
          <a:xfrm>
            <a:off x="5207675" y="3025021"/>
            <a:ext cx="4292914" cy="2393156"/>
          </a:xfrm>
          <a:prstGeom prst="roundRect">
            <a:avLst>
              <a:gd name="adj" fmla="val 5530"/>
            </a:avLst>
          </a:prstGeom>
          <a:solidFill>
            <a:srgbClr val="FFFFFF">
              <a:alpha val="95000"/>
            </a:srgbClr>
          </a:solidFill>
          <a:ln w="30480">
            <a:solidFill>
              <a:srgbClr val="CCCCCC"/>
            </a:solidFill>
            <a:prstDash val="solid"/>
          </a:ln>
        </p:spPr>
        <p:txBody>
          <a:bodyPr/>
          <a:lstStyle/>
          <a:p>
            <a:endParaRPr lang="ja-JP" altLang="en-US"/>
          </a:p>
        </p:txBody>
      </p:sp>
      <p:sp>
        <p:nvSpPr>
          <p:cNvPr id="8" name="Text 6"/>
          <p:cNvSpPr/>
          <p:nvPr/>
        </p:nvSpPr>
        <p:spPr>
          <a:xfrm>
            <a:off x="5499378" y="3316724"/>
            <a:ext cx="3266599" cy="408384"/>
          </a:xfrm>
          <a:prstGeom prst="rect">
            <a:avLst/>
          </a:prstGeom>
          <a:noFill/>
          <a:ln/>
        </p:spPr>
        <p:txBody>
          <a:bodyPr wrap="none" lIns="0" tIns="0" rIns="0" bIns="0" rtlCol="0" anchor="t"/>
          <a:lstStyle/>
          <a:p>
            <a:pPr marL="0" indent="0" algn="l">
              <a:lnSpc>
                <a:spcPts val="3200"/>
              </a:lnSpc>
              <a:buNone/>
            </a:pPr>
            <a:r>
              <a:rPr lang="en-US" sz="3200" b="1" dirty="0">
                <a:solidFill>
                  <a:srgbClr val="FF0000"/>
                </a:solidFill>
                <a:latin typeface="Inter Medium" pitchFamily="34" charset="0"/>
                <a:ea typeface="Inter Medium" pitchFamily="34" charset="-122"/>
                <a:cs typeface="Inter Medium" pitchFamily="34" charset="-120"/>
              </a:rPr>
              <a:t>② 看護診断</a:t>
            </a:r>
            <a:endParaRPr lang="en-US" sz="3200" b="1" dirty="0">
              <a:solidFill>
                <a:srgbClr val="FF0000"/>
              </a:solidFill>
            </a:endParaRPr>
          </a:p>
        </p:txBody>
      </p:sp>
      <p:sp>
        <p:nvSpPr>
          <p:cNvPr id="9" name="Text 7"/>
          <p:cNvSpPr/>
          <p:nvPr/>
        </p:nvSpPr>
        <p:spPr>
          <a:xfrm>
            <a:off x="5499378" y="3881795"/>
            <a:ext cx="3631525" cy="836295"/>
          </a:xfrm>
          <a:prstGeom prst="rect">
            <a:avLst/>
          </a:prstGeom>
          <a:noFill/>
          <a:ln/>
        </p:spPr>
        <p:txBody>
          <a:bodyPr wrap="square" lIns="0" tIns="0" rIns="0" bIns="0" rtlCol="0" anchor="t"/>
          <a:lstStyle/>
          <a:p>
            <a:pPr marL="0" indent="0" algn="l">
              <a:lnSpc>
                <a:spcPts val="3250"/>
              </a:lnSpc>
              <a:buNone/>
            </a:pPr>
            <a:r>
              <a:rPr lang="en-US" sz="2800" dirty="0">
                <a:solidFill>
                  <a:srgbClr val="030303"/>
                </a:solidFill>
                <a:latin typeface="IBM Plex Sans Medium" pitchFamily="34" charset="0"/>
                <a:ea typeface="IBM Plex Sans Medium" pitchFamily="34" charset="-122"/>
                <a:cs typeface="IBM Plex Sans Medium" pitchFamily="34" charset="-120"/>
              </a:rPr>
              <a:t>情報をもとに、患者の健康上の問題を明確にする</a:t>
            </a:r>
            <a:endParaRPr lang="en-US" sz="2800" dirty="0"/>
          </a:p>
        </p:txBody>
      </p:sp>
      <p:sp>
        <p:nvSpPr>
          <p:cNvPr id="10" name="Shape 8"/>
          <p:cNvSpPr/>
          <p:nvPr/>
        </p:nvSpPr>
        <p:spPr>
          <a:xfrm>
            <a:off x="9683829" y="3025021"/>
            <a:ext cx="4292914" cy="2393156"/>
          </a:xfrm>
          <a:prstGeom prst="roundRect">
            <a:avLst>
              <a:gd name="adj" fmla="val 5530"/>
            </a:avLst>
          </a:prstGeom>
          <a:solidFill>
            <a:srgbClr val="FFFFFF">
              <a:alpha val="95000"/>
            </a:srgbClr>
          </a:solidFill>
          <a:ln w="30480">
            <a:solidFill>
              <a:srgbClr val="CCCCCC"/>
            </a:solidFill>
            <a:prstDash val="solid"/>
          </a:ln>
        </p:spPr>
        <p:txBody>
          <a:bodyPr/>
          <a:lstStyle/>
          <a:p>
            <a:endParaRPr lang="ja-JP" altLang="en-US"/>
          </a:p>
        </p:txBody>
      </p:sp>
      <p:sp>
        <p:nvSpPr>
          <p:cNvPr id="11" name="Text 9"/>
          <p:cNvSpPr/>
          <p:nvPr/>
        </p:nvSpPr>
        <p:spPr>
          <a:xfrm>
            <a:off x="9975533" y="3316724"/>
            <a:ext cx="3266599" cy="408384"/>
          </a:xfrm>
          <a:prstGeom prst="rect">
            <a:avLst/>
          </a:prstGeom>
          <a:noFill/>
          <a:ln/>
        </p:spPr>
        <p:txBody>
          <a:bodyPr wrap="none" lIns="0" tIns="0" rIns="0" bIns="0" rtlCol="0" anchor="t"/>
          <a:lstStyle/>
          <a:p>
            <a:pPr marL="0" indent="0" algn="l">
              <a:lnSpc>
                <a:spcPts val="3200"/>
              </a:lnSpc>
              <a:buNone/>
            </a:pPr>
            <a:r>
              <a:rPr lang="en-US" sz="3200" b="1" dirty="0">
                <a:solidFill>
                  <a:srgbClr val="FF0000"/>
                </a:solidFill>
                <a:latin typeface="Inter Medium" pitchFamily="34" charset="0"/>
                <a:ea typeface="Inter Medium" pitchFamily="34" charset="-122"/>
                <a:cs typeface="Inter Medium" pitchFamily="34" charset="-120"/>
              </a:rPr>
              <a:t>③ 計画</a:t>
            </a:r>
            <a:endParaRPr lang="en-US" sz="3200" b="1" dirty="0">
              <a:solidFill>
                <a:srgbClr val="FF0000"/>
              </a:solidFill>
            </a:endParaRPr>
          </a:p>
        </p:txBody>
      </p:sp>
      <p:sp>
        <p:nvSpPr>
          <p:cNvPr id="12" name="Text 10"/>
          <p:cNvSpPr/>
          <p:nvPr/>
        </p:nvSpPr>
        <p:spPr>
          <a:xfrm>
            <a:off x="9975533" y="3881795"/>
            <a:ext cx="3631525" cy="836295"/>
          </a:xfrm>
          <a:prstGeom prst="rect">
            <a:avLst/>
          </a:prstGeom>
          <a:noFill/>
          <a:ln/>
        </p:spPr>
        <p:txBody>
          <a:bodyPr wrap="square" lIns="0" tIns="0" rIns="0" bIns="0" rtlCol="0" anchor="t"/>
          <a:lstStyle/>
          <a:p>
            <a:pPr marL="0" indent="0" algn="l">
              <a:lnSpc>
                <a:spcPts val="3250"/>
              </a:lnSpc>
              <a:buNone/>
            </a:pPr>
            <a:r>
              <a:rPr lang="en-US" sz="2800" dirty="0">
                <a:solidFill>
                  <a:srgbClr val="030303"/>
                </a:solidFill>
                <a:latin typeface="IBM Plex Sans Medium" pitchFamily="34" charset="0"/>
                <a:ea typeface="IBM Plex Sans Medium" pitchFamily="34" charset="-122"/>
                <a:cs typeface="IBM Plex Sans Medium" pitchFamily="34" charset="-120"/>
              </a:rPr>
              <a:t>ケアの目標を設定し、それに向けた看護計画を立てる</a:t>
            </a:r>
            <a:endParaRPr lang="en-US" sz="2800" dirty="0"/>
          </a:p>
        </p:txBody>
      </p:sp>
      <p:sp>
        <p:nvSpPr>
          <p:cNvPr id="13" name="Shape 11"/>
          <p:cNvSpPr/>
          <p:nvPr/>
        </p:nvSpPr>
        <p:spPr>
          <a:xfrm>
            <a:off x="731639" y="5574864"/>
            <a:ext cx="6572338" cy="2155502"/>
          </a:xfrm>
          <a:prstGeom prst="roundRect">
            <a:avLst>
              <a:gd name="adj" fmla="val 5530"/>
            </a:avLst>
          </a:prstGeom>
          <a:solidFill>
            <a:srgbClr val="FFFFFF">
              <a:alpha val="95000"/>
            </a:srgbClr>
          </a:solidFill>
          <a:ln w="30480">
            <a:solidFill>
              <a:srgbClr val="CCCCCC"/>
            </a:solidFill>
            <a:prstDash val="solid"/>
          </a:ln>
        </p:spPr>
        <p:txBody>
          <a:bodyPr/>
          <a:lstStyle/>
          <a:p>
            <a:endParaRPr lang="ja-JP" altLang="en-US"/>
          </a:p>
        </p:txBody>
      </p:sp>
      <p:sp>
        <p:nvSpPr>
          <p:cNvPr id="14" name="Text 12"/>
          <p:cNvSpPr/>
          <p:nvPr/>
        </p:nvSpPr>
        <p:spPr>
          <a:xfrm>
            <a:off x="1023342" y="5866567"/>
            <a:ext cx="3266599" cy="408384"/>
          </a:xfrm>
          <a:prstGeom prst="rect">
            <a:avLst/>
          </a:prstGeom>
          <a:noFill/>
          <a:ln/>
        </p:spPr>
        <p:txBody>
          <a:bodyPr wrap="none" lIns="0" tIns="0" rIns="0" bIns="0" rtlCol="0" anchor="t"/>
          <a:lstStyle/>
          <a:p>
            <a:pPr marL="0" indent="0" algn="l">
              <a:lnSpc>
                <a:spcPts val="3200"/>
              </a:lnSpc>
              <a:buNone/>
            </a:pPr>
            <a:r>
              <a:rPr lang="en-US" sz="3200" b="1" dirty="0">
                <a:solidFill>
                  <a:srgbClr val="FF0000"/>
                </a:solidFill>
                <a:latin typeface="Inter Medium" pitchFamily="34" charset="0"/>
                <a:ea typeface="Inter Medium" pitchFamily="34" charset="-122"/>
                <a:cs typeface="Inter Medium" pitchFamily="34" charset="-120"/>
              </a:rPr>
              <a:t>④ 実施</a:t>
            </a:r>
            <a:endParaRPr lang="en-US" sz="3200" b="1" dirty="0">
              <a:solidFill>
                <a:srgbClr val="FF0000"/>
              </a:solidFill>
            </a:endParaRPr>
          </a:p>
        </p:txBody>
      </p:sp>
      <p:sp>
        <p:nvSpPr>
          <p:cNvPr id="15" name="Text 13"/>
          <p:cNvSpPr/>
          <p:nvPr/>
        </p:nvSpPr>
        <p:spPr>
          <a:xfrm>
            <a:off x="1023342" y="6431638"/>
            <a:ext cx="5869543" cy="418147"/>
          </a:xfrm>
          <a:prstGeom prst="rect">
            <a:avLst/>
          </a:prstGeom>
          <a:noFill/>
          <a:ln/>
        </p:spPr>
        <p:txBody>
          <a:bodyPr wrap="none" lIns="0" tIns="0" rIns="0" bIns="0" rtlCol="0" anchor="t"/>
          <a:lstStyle/>
          <a:p>
            <a:pPr marL="0" indent="0" algn="l">
              <a:lnSpc>
                <a:spcPts val="325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計画に基づいて</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25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実際に看護を提供する</a:t>
            </a:r>
            <a:endParaRPr lang="en-US" sz="2800" dirty="0"/>
          </a:p>
        </p:txBody>
      </p:sp>
      <p:sp>
        <p:nvSpPr>
          <p:cNvPr id="16" name="Shape 14"/>
          <p:cNvSpPr/>
          <p:nvPr/>
        </p:nvSpPr>
        <p:spPr>
          <a:xfrm>
            <a:off x="7445812" y="5574864"/>
            <a:ext cx="6572338" cy="2155502"/>
          </a:xfrm>
          <a:prstGeom prst="roundRect">
            <a:avLst>
              <a:gd name="adj" fmla="val 5530"/>
            </a:avLst>
          </a:prstGeom>
          <a:solidFill>
            <a:srgbClr val="FFFFFF">
              <a:alpha val="95000"/>
            </a:srgbClr>
          </a:solidFill>
          <a:ln w="30480">
            <a:solidFill>
              <a:srgbClr val="CCCCCC"/>
            </a:solidFill>
            <a:prstDash val="solid"/>
          </a:ln>
        </p:spPr>
        <p:txBody>
          <a:bodyPr/>
          <a:lstStyle/>
          <a:p>
            <a:endParaRPr lang="ja-JP" altLang="en-US"/>
          </a:p>
        </p:txBody>
      </p:sp>
      <p:sp>
        <p:nvSpPr>
          <p:cNvPr id="17" name="Text 15"/>
          <p:cNvSpPr/>
          <p:nvPr/>
        </p:nvSpPr>
        <p:spPr>
          <a:xfrm>
            <a:off x="7737515" y="5866567"/>
            <a:ext cx="3266599" cy="408384"/>
          </a:xfrm>
          <a:prstGeom prst="rect">
            <a:avLst/>
          </a:prstGeom>
          <a:noFill/>
          <a:ln/>
        </p:spPr>
        <p:txBody>
          <a:bodyPr wrap="none" lIns="0" tIns="0" rIns="0" bIns="0" rtlCol="0" anchor="t"/>
          <a:lstStyle/>
          <a:p>
            <a:pPr marL="0" indent="0" algn="l">
              <a:lnSpc>
                <a:spcPts val="3200"/>
              </a:lnSpc>
              <a:buNone/>
            </a:pPr>
            <a:r>
              <a:rPr lang="en-US" sz="3200" b="1" dirty="0">
                <a:solidFill>
                  <a:srgbClr val="FF0000"/>
                </a:solidFill>
                <a:latin typeface="Inter Medium" pitchFamily="34" charset="0"/>
                <a:ea typeface="Inter Medium" pitchFamily="34" charset="-122"/>
                <a:cs typeface="Inter Medium" pitchFamily="34" charset="-120"/>
              </a:rPr>
              <a:t>⑤ 評価</a:t>
            </a:r>
            <a:endParaRPr lang="en-US" sz="3200" b="1" dirty="0">
              <a:solidFill>
                <a:srgbClr val="FF0000"/>
              </a:solidFill>
            </a:endParaRPr>
          </a:p>
        </p:txBody>
      </p:sp>
      <p:sp>
        <p:nvSpPr>
          <p:cNvPr id="18" name="Text 16"/>
          <p:cNvSpPr/>
          <p:nvPr/>
        </p:nvSpPr>
        <p:spPr>
          <a:xfrm>
            <a:off x="7737515" y="6431638"/>
            <a:ext cx="5869543" cy="836295"/>
          </a:xfrm>
          <a:prstGeom prst="rect">
            <a:avLst/>
          </a:prstGeom>
          <a:noFill/>
          <a:ln/>
        </p:spPr>
        <p:txBody>
          <a:bodyPr wrap="square" lIns="0" tIns="0" rIns="0" bIns="0" rtlCol="0" anchor="t"/>
          <a:lstStyle/>
          <a:p>
            <a:pPr marL="0" indent="0" algn="l">
              <a:lnSpc>
                <a:spcPts val="3250"/>
              </a:lnSpc>
              <a:buNone/>
            </a:pPr>
            <a:r>
              <a:rPr lang="en-US" sz="2800" dirty="0">
                <a:solidFill>
                  <a:srgbClr val="030303"/>
                </a:solidFill>
                <a:latin typeface="IBM Plex Sans Medium" pitchFamily="34" charset="0"/>
                <a:ea typeface="IBM Plex Sans Medium" pitchFamily="34" charset="-122"/>
                <a:cs typeface="IBM Plex Sans Medium" pitchFamily="34" charset="-120"/>
              </a:rPr>
              <a:t>提供した看護の効果を判定し、必要に応じて再評価・再計画する</a:t>
            </a:r>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742236" y="942975"/>
            <a:ext cx="6627257" cy="828318"/>
          </a:xfrm>
          <a:prstGeom prst="rect">
            <a:avLst/>
          </a:prstGeom>
          <a:noFill/>
          <a:ln/>
        </p:spPr>
        <p:txBody>
          <a:bodyPr wrap="none" lIns="0" tIns="0" rIns="0" bIns="0" rtlCol="0" anchor="t"/>
          <a:lstStyle/>
          <a:p>
            <a:pPr marL="0" indent="0" algn="l">
              <a:lnSpc>
                <a:spcPts val="6500"/>
              </a:lnSpc>
              <a:buNone/>
            </a:pPr>
            <a:r>
              <a:rPr lang="en-US" sz="5200" dirty="0">
                <a:solidFill>
                  <a:srgbClr val="1B1B27"/>
                </a:solidFill>
                <a:latin typeface="Inter Medium" pitchFamily="34" charset="0"/>
                <a:ea typeface="Inter Medium" pitchFamily="34" charset="-122"/>
                <a:cs typeface="Inter Medium" pitchFamily="34" charset="-120"/>
              </a:rPr>
              <a:t>アセスメントの重要性</a:t>
            </a:r>
            <a:endParaRPr lang="en-US" sz="5200" dirty="0"/>
          </a:p>
        </p:txBody>
      </p:sp>
      <p:sp>
        <p:nvSpPr>
          <p:cNvPr id="3" name="Text 1"/>
          <p:cNvSpPr/>
          <p:nvPr/>
        </p:nvSpPr>
        <p:spPr>
          <a:xfrm>
            <a:off x="742235" y="1928158"/>
            <a:ext cx="13145929" cy="423982"/>
          </a:xfrm>
          <a:prstGeom prst="rect">
            <a:avLst/>
          </a:prstGeom>
          <a:noFill/>
          <a:ln/>
        </p:spPr>
        <p:txBody>
          <a:bodyPr wrap="none" lIns="0" tIns="0" rIns="0" bIns="0" rtlCol="0" anchor="t"/>
          <a:lstStyle/>
          <a:p>
            <a:pPr marL="0" indent="0" algn="l">
              <a:lnSpc>
                <a:spcPts val="3300"/>
              </a:lnSpc>
              <a:buNone/>
            </a:pPr>
            <a:r>
              <a:rPr lang="en-US" sz="3200" dirty="0" err="1">
                <a:solidFill>
                  <a:srgbClr val="030303"/>
                </a:solidFill>
                <a:latin typeface="IBM Plex Sans Medium" pitchFamily="34" charset="0"/>
                <a:ea typeface="IBM Plex Sans Medium" pitchFamily="34" charset="-122"/>
                <a:cs typeface="IBM Plex Sans Medium" pitchFamily="34" charset="-120"/>
              </a:rPr>
              <a:t>アセスメントは</a:t>
            </a:r>
            <a:r>
              <a:rPr lang="en-US" sz="3200" b="1" dirty="0" err="1">
                <a:solidFill>
                  <a:srgbClr val="030303"/>
                </a:solidFill>
                <a:latin typeface="IBM Plex Sans Medium" pitchFamily="34" charset="0"/>
                <a:ea typeface="IBM Plex Sans Medium" pitchFamily="34" charset="-122"/>
                <a:cs typeface="IBM Plex Sans Medium" pitchFamily="34" charset="-120"/>
              </a:rPr>
              <a:t>看護過程の出発点</a:t>
            </a:r>
            <a:r>
              <a:rPr lang="en-US" sz="3200" dirty="0" err="1">
                <a:solidFill>
                  <a:srgbClr val="030303"/>
                </a:solidFill>
                <a:latin typeface="IBM Plex Sans Medium" pitchFamily="34" charset="0"/>
                <a:ea typeface="IBM Plex Sans Medium" pitchFamily="34" charset="-122"/>
                <a:cs typeface="IBM Plex Sans Medium" pitchFamily="34" charset="-120"/>
              </a:rPr>
              <a:t>であり</a:t>
            </a:r>
            <a:r>
              <a:rPr lang="en-US" sz="32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300"/>
              </a:lnSpc>
              <a:buNone/>
            </a:pPr>
            <a:r>
              <a:rPr lang="en-US" sz="3200" dirty="0" err="1">
                <a:solidFill>
                  <a:srgbClr val="030303"/>
                </a:solidFill>
                <a:latin typeface="IBM Plex Sans Medium" pitchFamily="34" charset="0"/>
                <a:ea typeface="IBM Plex Sans Medium" pitchFamily="34" charset="-122"/>
                <a:cs typeface="IBM Plex Sans Medium" pitchFamily="34" charset="-120"/>
              </a:rPr>
              <a:t>以降の診断・計画・実施・評価すべての土台となります</a:t>
            </a:r>
            <a:r>
              <a:rPr lang="en-US" sz="3200" dirty="0">
                <a:solidFill>
                  <a:srgbClr val="030303"/>
                </a:solidFill>
                <a:latin typeface="IBM Plex Sans Medium" pitchFamily="34" charset="0"/>
                <a:ea typeface="IBM Plex Sans Medium" pitchFamily="34" charset="-122"/>
                <a:cs typeface="IBM Plex Sans Medium" pitchFamily="34" charset="-120"/>
              </a:rPr>
              <a:t>。</a:t>
            </a:r>
            <a:endParaRPr lang="en-US" sz="3200" dirty="0"/>
          </a:p>
        </p:txBody>
      </p:sp>
      <p:sp>
        <p:nvSpPr>
          <p:cNvPr id="4" name="Shape 2"/>
          <p:cNvSpPr/>
          <p:nvPr/>
        </p:nvSpPr>
        <p:spPr>
          <a:xfrm>
            <a:off x="742236" y="3023473"/>
            <a:ext cx="13145929" cy="2693075"/>
          </a:xfrm>
          <a:prstGeom prst="roundRect">
            <a:avLst>
              <a:gd name="adj" fmla="val 4134"/>
            </a:avLst>
          </a:prstGeom>
          <a:solidFill>
            <a:srgbClr val="FFB3B4"/>
          </a:solidFill>
          <a:ln/>
        </p:spPr>
        <p:txBody>
          <a:bodyPr/>
          <a:lstStyle/>
          <a:p>
            <a:endParaRPr lang="ja-JP" altLang="en-US"/>
          </a:p>
        </p:txBody>
      </p:sp>
      <p:pic>
        <p:nvPicPr>
          <p:cNvPr id="5" name="Image 0" descr="preencoded.png"/>
          <p:cNvPicPr>
            <a:picLocks noChangeAspect="1"/>
          </p:cNvPicPr>
          <p:nvPr/>
        </p:nvPicPr>
        <p:blipFill>
          <a:blip r:embed="rId3"/>
          <a:stretch>
            <a:fillRect/>
          </a:stretch>
        </p:blipFill>
        <p:spPr>
          <a:xfrm>
            <a:off x="1007269" y="3392329"/>
            <a:ext cx="414099" cy="331351"/>
          </a:xfrm>
          <a:prstGeom prst="rect">
            <a:avLst/>
          </a:prstGeom>
        </p:spPr>
      </p:pic>
      <p:sp>
        <p:nvSpPr>
          <p:cNvPr id="6" name="Text 3"/>
          <p:cNvSpPr/>
          <p:nvPr/>
        </p:nvSpPr>
        <p:spPr>
          <a:xfrm>
            <a:off x="1686401" y="3354705"/>
            <a:ext cx="4600932" cy="414099"/>
          </a:xfrm>
          <a:prstGeom prst="rect">
            <a:avLst/>
          </a:prstGeom>
          <a:noFill/>
          <a:ln/>
        </p:spPr>
        <p:txBody>
          <a:bodyPr wrap="none" lIns="0" tIns="0" rIns="0" bIns="0" rtlCol="0" anchor="t"/>
          <a:lstStyle/>
          <a:p>
            <a:pPr marL="0" indent="0" algn="l">
              <a:lnSpc>
                <a:spcPts val="3250"/>
              </a:lnSpc>
              <a:buNone/>
            </a:pPr>
            <a:r>
              <a:rPr lang="en-US" sz="3600" b="1" dirty="0">
                <a:solidFill>
                  <a:srgbClr val="000000"/>
                </a:solidFill>
                <a:latin typeface="Inter Medium" pitchFamily="34" charset="0"/>
                <a:ea typeface="Inter Medium" pitchFamily="34" charset="-122"/>
                <a:cs typeface="Inter Medium" pitchFamily="34" charset="-120"/>
              </a:rPr>
              <a:t>アセスメントの質が悪ければ…</a:t>
            </a:r>
            <a:endParaRPr lang="en-US" sz="3600" b="1" dirty="0"/>
          </a:p>
        </p:txBody>
      </p:sp>
      <p:sp>
        <p:nvSpPr>
          <p:cNvPr id="7" name="Text 4"/>
          <p:cNvSpPr/>
          <p:nvPr/>
        </p:nvSpPr>
        <p:spPr>
          <a:xfrm>
            <a:off x="1686401" y="4033838"/>
            <a:ext cx="11936730" cy="423982"/>
          </a:xfrm>
          <a:prstGeom prst="rect">
            <a:avLst/>
          </a:prstGeom>
          <a:noFill/>
          <a:ln/>
        </p:spPr>
        <p:txBody>
          <a:bodyPr wrap="none" lIns="0" tIns="0" rIns="0" bIns="0" rtlCol="0" anchor="t"/>
          <a:lstStyle/>
          <a:p>
            <a:pPr marL="342900" indent="-342900" algn="l">
              <a:lnSpc>
                <a:spcPts val="3300"/>
              </a:lnSpc>
              <a:buSzPct val="100000"/>
              <a:buChar char="•"/>
            </a:pPr>
            <a:r>
              <a:rPr lang="en-US" sz="2800" dirty="0">
                <a:solidFill>
                  <a:srgbClr val="000000"/>
                </a:solidFill>
                <a:latin typeface="IBM Plex Sans Medium" pitchFamily="34" charset="0"/>
                <a:ea typeface="IBM Plex Sans Medium" pitchFamily="34" charset="-122"/>
                <a:cs typeface="IBM Plex Sans Medium" pitchFamily="34" charset="-120"/>
              </a:rPr>
              <a:t>看護診断が誤る</a:t>
            </a:r>
            <a:endParaRPr lang="en-US" sz="2800" dirty="0"/>
          </a:p>
        </p:txBody>
      </p:sp>
      <p:sp>
        <p:nvSpPr>
          <p:cNvPr id="8" name="Text 5"/>
          <p:cNvSpPr/>
          <p:nvPr/>
        </p:nvSpPr>
        <p:spPr>
          <a:xfrm>
            <a:off x="1686401" y="4550569"/>
            <a:ext cx="11936730" cy="423982"/>
          </a:xfrm>
          <a:prstGeom prst="rect">
            <a:avLst/>
          </a:prstGeom>
          <a:noFill/>
          <a:ln/>
        </p:spPr>
        <p:txBody>
          <a:bodyPr wrap="none" lIns="0" tIns="0" rIns="0" bIns="0" rtlCol="0" anchor="t"/>
          <a:lstStyle/>
          <a:p>
            <a:pPr marL="342900" indent="-342900" algn="l">
              <a:lnSpc>
                <a:spcPts val="3300"/>
              </a:lnSpc>
              <a:buSzPct val="100000"/>
              <a:buChar char="•"/>
            </a:pPr>
            <a:r>
              <a:rPr lang="en-US" sz="2800" dirty="0">
                <a:solidFill>
                  <a:srgbClr val="000000"/>
                </a:solidFill>
                <a:latin typeface="IBM Plex Sans Medium" pitchFamily="34" charset="0"/>
                <a:ea typeface="IBM Plex Sans Medium" pitchFamily="34" charset="-122"/>
                <a:cs typeface="IBM Plex Sans Medium" pitchFamily="34" charset="-120"/>
              </a:rPr>
              <a:t>ケアの方向性がずれる</a:t>
            </a:r>
            <a:endParaRPr lang="en-US" sz="2800" dirty="0"/>
          </a:p>
        </p:txBody>
      </p:sp>
      <p:sp>
        <p:nvSpPr>
          <p:cNvPr id="9" name="Text 6"/>
          <p:cNvSpPr/>
          <p:nvPr/>
        </p:nvSpPr>
        <p:spPr>
          <a:xfrm>
            <a:off x="1686401" y="5067300"/>
            <a:ext cx="11936730" cy="423982"/>
          </a:xfrm>
          <a:prstGeom prst="rect">
            <a:avLst/>
          </a:prstGeom>
          <a:noFill/>
          <a:ln/>
        </p:spPr>
        <p:txBody>
          <a:bodyPr wrap="none" lIns="0" tIns="0" rIns="0" bIns="0" rtlCol="0" anchor="t"/>
          <a:lstStyle/>
          <a:p>
            <a:pPr marL="342900" indent="-342900" algn="l">
              <a:lnSpc>
                <a:spcPts val="3300"/>
              </a:lnSpc>
              <a:buSzPct val="100000"/>
              <a:buChar char="•"/>
            </a:pPr>
            <a:r>
              <a:rPr lang="en-US" sz="2800" dirty="0">
                <a:solidFill>
                  <a:srgbClr val="000000"/>
                </a:solidFill>
                <a:latin typeface="IBM Plex Sans Medium" pitchFamily="34" charset="0"/>
                <a:ea typeface="IBM Plex Sans Medium" pitchFamily="34" charset="-122"/>
                <a:cs typeface="IBM Plex Sans Medium" pitchFamily="34" charset="-120"/>
              </a:rPr>
              <a:t>結果として、</a:t>
            </a:r>
            <a:r>
              <a:rPr lang="en-US" sz="2800" b="1" dirty="0">
                <a:solidFill>
                  <a:srgbClr val="000000"/>
                </a:solidFill>
                <a:latin typeface="IBM Plex Sans Medium" pitchFamily="34" charset="0"/>
                <a:ea typeface="IBM Plex Sans Medium" pitchFamily="34" charset="-122"/>
                <a:cs typeface="IBM Plex Sans Medium" pitchFamily="34" charset="-120"/>
              </a:rPr>
              <a:t>患者にとって不適切な看護</a:t>
            </a:r>
            <a:r>
              <a:rPr lang="en-US" sz="2800" dirty="0">
                <a:solidFill>
                  <a:srgbClr val="000000"/>
                </a:solidFill>
                <a:latin typeface="IBM Plex Sans Medium" pitchFamily="34" charset="0"/>
                <a:ea typeface="IBM Plex Sans Medium" pitchFamily="34" charset="-122"/>
                <a:cs typeface="IBM Plex Sans Medium" pitchFamily="34" charset="-120"/>
              </a:rPr>
              <a:t>となる恐れがある</a:t>
            </a:r>
            <a:endParaRPr lang="en-US" sz="2800" dirty="0"/>
          </a:p>
        </p:txBody>
      </p:sp>
      <p:sp>
        <p:nvSpPr>
          <p:cNvPr id="10" name="Text 7"/>
          <p:cNvSpPr/>
          <p:nvPr/>
        </p:nvSpPr>
        <p:spPr>
          <a:xfrm>
            <a:off x="742236" y="6014680"/>
            <a:ext cx="13145929" cy="1271945"/>
          </a:xfrm>
          <a:prstGeom prst="rect">
            <a:avLst/>
          </a:prstGeom>
          <a:noFill/>
          <a:ln/>
        </p:spPr>
        <p:txBody>
          <a:bodyPr wrap="square" lIns="0" tIns="0" rIns="0" bIns="0" rtlCol="0" anchor="t"/>
          <a:lstStyle/>
          <a:p>
            <a:pPr marL="0" indent="0" algn="l">
              <a:lnSpc>
                <a:spcPts val="3300"/>
              </a:lnSpc>
              <a:buNone/>
            </a:pPr>
            <a:r>
              <a:rPr lang="en-US" sz="2800" dirty="0">
                <a:solidFill>
                  <a:srgbClr val="030303"/>
                </a:solidFill>
                <a:latin typeface="IBM Plex Sans Medium" pitchFamily="34" charset="0"/>
                <a:ea typeface="IBM Plex Sans Medium" pitchFamily="34" charset="-122"/>
                <a:cs typeface="IBM Plex Sans Medium" pitchFamily="34" charset="-120"/>
              </a:rPr>
              <a:t>フィジカルアセスメントは</a:t>
            </a:r>
            <a:r>
              <a:rPr lang="en-US" sz="2800" b="1" dirty="0">
                <a:solidFill>
                  <a:srgbClr val="030303"/>
                </a:solidFill>
                <a:latin typeface="IBM Plex Sans Medium" pitchFamily="34" charset="0"/>
                <a:ea typeface="IBM Plex Sans Medium" pitchFamily="34" charset="-122"/>
                <a:cs typeface="IBM Plex Sans Medium" pitchFamily="34" charset="-120"/>
              </a:rPr>
              <a:t>情報収集の中でも、「身体的な状態」を的確に把握するための重要な手段</a:t>
            </a:r>
            <a:r>
              <a:rPr lang="en-US" sz="2800" dirty="0">
                <a:solidFill>
                  <a:srgbClr val="030303"/>
                </a:solidFill>
                <a:latin typeface="IBM Plex Sans Medium" pitchFamily="34" charset="0"/>
                <a:ea typeface="IBM Plex Sans Medium" pitchFamily="34" charset="-122"/>
                <a:cs typeface="IBM Plex Sans Medium" pitchFamily="34" charset="-120"/>
              </a:rPr>
              <a:t>です。患者の身体的状態の変化を早期に察知し、必要な判断やケアにつなげます。特に、</a:t>
            </a:r>
            <a:r>
              <a:rPr lang="en-US" sz="2800" b="1" dirty="0">
                <a:solidFill>
                  <a:srgbClr val="030303"/>
                </a:solidFill>
                <a:latin typeface="IBM Plex Sans Medium" pitchFamily="34" charset="0"/>
                <a:ea typeface="IBM Plex Sans Medium" pitchFamily="34" charset="-122"/>
                <a:cs typeface="IBM Plex Sans Medium" pitchFamily="34" charset="-120"/>
              </a:rPr>
              <a:t>急変の兆候や異常の発見には欠かせません</a:t>
            </a:r>
            <a:r>
              <a:rPr 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46046" y="732711"/>
            <a:ext cx="6661428" cy="832604"/>
          </a:xfrm>
          <a:prstGeom prst="rect">
            <a:avLst/>
          </a:prstGeom>
          <a:noFill/>
          <a:ln/>
        </p:spPr>
        <p:txBody>
          <a:bodyPr wrap="none" lIns="0" tIns="0" rIns="0" bIns="0" rtlCol="0" anchor="t"/>
          <a:lstStyle/>
          <a:p>
            <a:pPr marL="0" indent="0" algn="l">
              <a:lnSpc>
                <a:spcPts val="6550"/>
              </a:lnSpc>
              <a:buNone/>
            </a:pPr>
            <a:r>
              <a:rPr lang="en-US" sz="5200" dirty="0">
                <a:solidFill>
                  <a:srgbClr val="1B1B27"/>
                </a:solidFill>
                <a:latin typeface="Inter Medium" pitchFamily="34" charset="0"/>
                <a:ea typeface="Inter Medium" pitchFamily="34" charset="-122"/>
                <a:cs typeface="Inter Medium" pitchFamily="34" charset="-120"/>
              </a:rPr>
              <a:t>観察とは何か</a:t>
            </a:r>
            <a:endParaRPr lang="en-US" sz="5200" dirty="0"/>
          </a:p>
        </p:txBody>
      </p:sp>
      <p:sp>
        <p:nvSpPr>
          <p:cNvPr id="3" name="Text 1"/>
          <p:cNvSpPr/>
          <p:nvPr/>
        </p:nvSpPr>
        <p:spPr>
          <a:xfrm>
            <a:off x="746046" y="1877115"/>
            <a:ext cx="13138309" cy="852488"/>
          </a:xfrm>
          <a:prstGeom prst="rect">
            <a:avLst/>
          </a:prstGeom>
          <a:noFill/>
          <a:ln/>
        </p:spPr>
        <p:txBody>
          <a:bodyPr wrap="square" lIns="0" tIns="0" rIns="0" bIns="0" rtlCol="0" anchor="t"/>
          <a:lstStyle/>
          <a:p>
            <a:pPr marL="0" indent="0" algn="l">
              <a:lnSpc>
                <a:spcPts val="3350"/>
              </a:lnSpc>
              <a:buNone/>
            </a:pPr>
            <a:r>
              <a:rPr lang="en-US" sz="2800" dirty="0">
                <a:solidFill>
                  <a:srgbClr val="030303"/>
                </a:solidFill>
                <a:latin typeface="IBM Plex Sans Medium" pitchFamily="34" charset="0"/>
                <a:ea typeface="IBM Plex Sans Medium" pitchFamily="34" charset="-122"/>
                <a:cs typeface="IBM Plex Sans Medium" pitchFamily="34" charset="-120"/>
              </a:rPr>
              <a:t>観察とは、</a:t>
            </a:r>
            <a:r>
              <a:rPr lang="en-US" sz="2800" b="1" dirty="0">
                <a:solidFill>
                  <a:srgbClr val="030303"/>
                </a:solidFill>
                <a:latin typeface="IBM Plex Sans Medium" pitchFamily="34" charset="0"/>
                <a:ea typeface="IBM Plex Sans Medium" pitchFamily="34" charset="-122"/>
                <a:cs typeface="IBM Plex Sans Medium" pitchFamily="34" charset="-120"/>
              </a:rPr>
              <a:t>患者の身体的・精神的状態を「見る」「聞く」「触れる」「感じる」などの感覚を用いて情報を収集する行為</a:t>
            </a:r>
            <a:r>
              <a:rPr lang="en-US" sz="2800" dirty="0">
                <a:solidFill>
                  <a:srgbClr val="030303"/>
                </a:solidFill>
                <a:latin typeface="IBM Plex Sans Medium" pitchFamily="34" charset="0"/>
                <a:ea typeface="IBM Plex Sans Medium" pitchFamily="34" charset="-122"/>
                <a:cs typeface="IBM Plex Sans Medium" pitchFamily="34" charset="-120"/>
              </a:rPr>
              <a:t>です。</a:t>
            </a:r>
            <a:endParaRPr lang="en-US" sz="2800" dirty="0"/>
          </a:p>
        </p:txBody>
      </p:sp>
      <p:sp>
        <p:nvSpPr>
          <p:cNvPr id="4" name="Shape 2"/>
          <p:cNvSpPr/>
          <p:nvPr/>
        </p:nvSpPr>
        <p:spPr>
          <a:xfrm>
            <a:off x="746046" y="3250287"/>
            <a:ext cx="6435923" cy="1991678"/>
          </a:xfrm>
          <a:prstGeom prst="roundRect">
            <a:avLst>
              <a:gd name="adj" fmla="val 5619"/>
            </a:avLst>
          </a:prstGeom>
          <a:solidFill>
            <a:srgbClr val="E6E6E6"/>
          </a:solidFill>
          <a:ln w="15240">
            <a:solidFill>
              <a:srgbClr val="CCCCCC"/>
            </a:solidFill>
            <a:prstDash val="solid"/>
          </a:ln>
        </p:spPr>
        <p:txBody>
          <a:bodyPr/>
          <a:lstStyle/>
          <a:p>
            <a:endParaRPr lang="ja-JP" altLang="en-US"/>
          </a:p>
        </p:txBody>
      </p:sp>
      <p:sp>
        <p:nvSpPr>
          <p:cNvPr id="5" name="Text 3"/>
          <p:cNvSpPr/>
          <p:nvPr/>
        </p:nvSpPr>
        <p:spPr>
          <a:xfrm>
            <a:off x="1027628" y="3531870"/>
            <a:ext cx="3330654" cy="416243"/>
          </a:xfrm>
          <a:prstGeom prst="rect">
            <a:avLst/>
          </a:prstGeom>
          <a:noFill/>
          <a:ln/>
        </p:spPr>
        <p:txBody>
          <a:bodyPr wrap="none" lIns="0" tIns="0" rIns="0" bIns="0" rtlCol="0" anchor="t"/>
          <a:lstStyle/>
          <a:p>
            <a:pPr marL="0" indent="0" algn="l">
              <a:lnSpc>
                <a:spcPts val="3250"/>
              </a:lnSpc>
              <a:buNone/>
            </a:pPr>
            <a:r>
              <a:rPr lang="en-US" sz="3200" b="1" dirty="0">
                <a:solidFill>
                  <a:srgbClr val="FF0000"/>
                </a:solidFill>
                <a:latin typeface="Inter Medium" pitchFamily="34" charset="0"/>
                <a:ea typeface="Inter Medium" pitchFamily="34" charset="-122"/>
                <a:cs typeface="Inter Medium" pitchFamily="34" charset="-120"/>
              </a:rPr>
              <a:t>状態の把握</a:t>
            </a:r>
            <a:endParaRPr lang="en-US" sz="3200" b="1" dirty="0">
              <a:solidFill>
                <a:srgbClr val="FF0000"/>
              </a:solidFill>
            </a:endParaRPr>
          </a:p>
        </p:txBody>
      </p:sp>
      <p:sp>
        <p:nvSpPr>
          <p:cNvPr id="6" name="Text 4"/>
          <p:cNvSpPr/>
          <p:nvPr/>
        </p:nvSpPr>
        <p:spPr>
          <a:xfrm>
            <a:off x="1027628" y="4107894"/>
            <a:ext cx="5872758" cy="426244"/>
          </a:xfrm>
          <a:prstGeom prst="rect">
            <a:avLst/>
          </a:prstGeom>
          <a:noFill/>
          <a:ln/>
        </p:spPr>
        <p:txBody>
          <a:bodyPr wrap="none" lIns="0" tIns="0" rIns="0" bIns="0" rtlCol="0" anchor="t"/>
          <a:lstStyle/>
          <a:p>
            <a:pPr marL="0" indent="0" algn="l">
              <a:lnSpc>
                <a:spcPts val="3350"/>
              </a:lnSpc>
              <a:buNone/>
            </a:pPr>
            <a:r>
              <a:rPr lang="en-US" sz="3200" dirty="0" err="1">
                <a:solidFill>
                  <a:srgbClr val="030303"/>
                </a:solidFill>
                <a:latin typeface="IBM Plex Sans Medium" pitchFamily="34" charset="0"/>
                <a:ea typeface="IBM Plex Sans Medium" pitchFamily="34" charset="-122"/>
                <a:cs typeface="IBM Plex Sans Medium" pitchFamily="34" charset="-120"/>
              </a:rPr>
              <a:t>患者の現在の健康状態を</a:t>
            </a:r>
            <a:endParaRPr lang="en-US" sz="3200" dirty="0">
              <a:solidFill>
                <a:srgbClr val="030303"/>
              </a:solidFill>
              <a:latin typeface="IBM Plex Sans Medium" pitchFamily="34" charset="0"/>
              <a:ea typeface="IBM Plex Sans Medium" pitchFamily="34" charset="-122"/>
              <a:cs typeface="IBM Plex Sans Medium" pitchFamily="34" charset="-120"/>
            </a:endParaRPr>
          </a:p>
          <a:p>
            <a:pPr marL="0" indent="0" algn="l">
              <a:lnSpc>
                <a:spcPts val="3350"/>
              </a:lnSpc>
              <a:buNone/>
            </a:pPr>
            <a:r>
              <a:rPr lang="en-US" sz="3200" dirty="0" err="1">
                <a:solidFill>
                  <a:srgbClr val="030303"/>
                </a:solidFill>
                <a:latin typeface="IBM Plex Sans Medium" pitchFamily="34" charset="0"/>
                <a:ea typeface="IBM Plex Sans Medium" pitchFamily="34" charset="-122"/>
                <a:cs typeface="IBM Plex Sans Medium" pitchFamily="34" charset="-120"/>
              </a:rPr>
              <a:t>知るために必要です</a:t>
            </a:r>
            <a:r>
              <a:rPr lang="en-US" sz="3200" dirty="0">
                <a:solidFill>
                  <a:srgbClr val="030303"/>
                </a:solidFill>
                <a:latin typeface="IBM Plex Sans Medium" pitchFamily="34" charset="0"/>
                <a:ea typeface="IBM Plex Sans Medium" pitchFamily="34" charset="-122"/>
                <a:cs typeface="IBM Plex Sans Medium" pitchFamily="34" charset="-120"/>
              </a:rPr>
              <a:t>。</a:t>
            </a:r>
            <a:endParaRPr lang="en-US" sz="3200" dirty="0"/>
          </a:p>
        </p:txBody>
      </p:sp>
      <p:sp>
        <p:nvSpPr>
          <p:cNvPr id="7" name="Shape 5"/>
          <p:cNvSpPr/>
          <p:nvPr/>
        </p:nvSpPr>
        <p:spPr>
          <a:xfrm>
            <a:off x="7448312" y="3250287"/>
            <a:ext cx="6436043" cy="1991678"/>
          </a:xfrm>
          <a:prstGeom prst="roundRect">
            <a:avLst>
              <a:gd name="adj" fmla="val 5619"/>
            </a:avLst>
          </a:prstGeom>
          <a:solidFill>
            <a:srgbClr val="E6E6E6"/>
          </a:solidFill>
          <a:ln w="15240">
            <a:solidFill>
              <a:srgbClr val="CCCCCC"/>
            </a:solidFill>
            <a:prstDash val="solid"/>
          </a:ln>
        </p:spPr>
        <p:txBody>
          <a:bodyPr/>
          <a:lstStyle/>
          <a:p>
            <a:endParaRPr lang="ja-JP" altLang="en-US"/>
          </a:p>
        </p:txBody>
      </p:sp>
      <p:sp>
        <p:nvSpPr>
          <p:cNvPr id="8" name="Text 6"/>
          <p:cNvSpPr/>
          <p:nvPr/>
        </p:nvSpPr>
        <p:spPr>
          <a:xfrm>
            <a:off x="7729895" y="3531870"/>
            <a:ext cx="3330654" cy="416243"/>
          </a:xfrm>
          <a:prstGeom prst="rect">
            <a:avLst/>
          </a:prstGeom>
          <a:noFill/>
          <a:ln/>
        </p:spPr>
        <p:txBody>
          <a:bodyPr wrap="none" lIns="0" tIns="0" rIns="0" bIns="0" rtlCol="0" anchor="t"/>
          <a:lstStyle/>
          <a:p>
            <a:pPr marL="0" indent="0" algn="l">
              <a:lnSpc>
                <a:spcPts val="3250"/>
              </a:lnSpc>
              <a:buNone/>
            </a:pPr>
            <a:r>
              <a:rPr lang="en-US" sz="3200" b="1" dirty="0">
                <a:solidFill>
                  <a:srgbClr val="FF0000"/>
                </a:solidFill>
                <a:latin typeface="Inter Medium" pitchFamily="34" charset="0"/>
                <a:ea typeface="Inter Medium" pitchFamily="34" charset="-122"/>
                <a:cs typeface="Inter Medium" pitchFamily="34" charset="-120"/>
              </a:rPr>
              <a:t>変化の早期発見</a:t>
            </a:r>
            <a:endParaRPr lang="en-US" sz="3200" b="1" dirty="0">
              <a:solidFill>
                <a:srgbClr val="FF0000"/>
              </a:solidFill>
            </a:endParaRPr>
          </a:p>
        </p:txBody>
      </p:sp>
      <p:sp>
        <p:nvSpPr>
          <p:cNvPr id="9" name="Text 7"/>
          <p:cNvSpPr/>
          <p:nvPr/>
        </p:nvSpPr>
        <p:spPr>
          <a:xfrm>
            <a:off x="7729895" y="4107894"/>
            <a:ext cx="5872877" cy="852488"/>
          </a:xfrm>
          <a:prstGeom prst="rect">
            <a:avLst/>
          </a:prstGeom>
          <a:noFill/>
          <a:ln/>
        </p:spPr>
        <p:txBody>
          <a:bodyPr wrap="square" lIns="0" tIns="0" rIns="0" bIns="0" rtlCol="0" anchor="t"/>
          <a:lstStyle/>
          <a:p>
            <a:pPr marL="0" indent="0" algn="l">
              <a:lnSpc>
                <a:spcPts val="3350"/>
              </a:lnSpc>
              <a:buNone/>
            </a:pPr>
            <a:r>
              <a:rPr lang="en-US" sz="3200" dirty="0" err="1">
                <a:solidFill>
                  <a:srgbClr val="030303"/>
                </a:solidFill>
                <a:latin typeface="IBM Plex Sans Medium" pitchFamily="34" charset="0"/>
                <a:ea typeface="IBM Plex Sans Medium" pitchFamily="34" charset="-122"/>
                <a:cs typeface="IBM Plex Sans Medium" pitchFamily="34" charset="-120"/>
              </a:rPr>
              <a:t>小さな変化に気づくことで、異常の早期対応が可能となります</a:t>
            </a:r>
            <a:r>
              <a:rPr lang="ja-JP" altLang="en-US" sz="3200" dirty="0">
                <a:solidFill>
                  <a:srgbClr val="030303"/>
                </a:solidFill>
                <a:latin typeface="IBM Plex Sans Medium" pitchFamily="34" charset="0"/>
                <a:ea typeface="IBM Plex Sans Medium" pitchFamily="34" charset="-122"/>
                <a:cs typeface="IBM Plex Sans Medium" pitchFamily="34" charset="-120"/>
              </a:rPr>
              <a:t>。</a:t>
            </a:r>
            <a:endParaRPr lang="en-US" sz="3200" dirty="0"/>
          </a:p>
        </p:txBody>
      </p:sp>
      <p:sp>
        <p:nvSpPr>
          <p:cNvPr id="10" name="Shape 8"/>
          <p:cNvSpPr/>
          <p:nvPr/>
        </p:nvSpPr>
        <p:spPr>
          <a:xfrm>
            <a:off x="746046" y="5508308"/>
            <a:ext cx="6435923" cy="1991678"/>
          </a:xfrm>
          <a:prstGeom prst="roundRect">
            <a:avLst>
              <a:gd name="adj" fmla="val 5619"/>
            </a:avLst>
          </a:prstGeom>
          <a:solidFill>
            <a:srgbClr val="E6E6E6"/>
          </a:solidFill>
          <a:ln w="15240">
            <a:solidFill>
              <a:srgbClr val="CCCCCC"/>
            </a:solidFill>
            <a:prstDash val="solid"/>
          </a:ln>
        </p:spPr>
        <p:txBody>
          <a:bodyPr/>
          <a:lstStyle/>
          <a:p>
            <a:endParaRPr lang="ja-JP" altLang="en-US"/>
          </a:p>
        </p:txBody>
      </p:sp>
      <p:sp>
        <p:nvSpPr>
          <p:cNvPr id="11" name="Text 9"/>
          <p:cNvSpPr/>
          <p:nvPr/>
        </p:nvSpPr>
        <p:spPr>
          <a:xfrm>
            <a:off x="1027628" y="5789890"/>
            <a:ext cx="3330654" cy="416243"/>
          </a:xfrm>
          <a:prstGeom prst="rect">
            <a:avLst/>
          </a:prstGeom>
          <a:noFill/>
          <a:ln/>
        </p:spPr>
        <p:txBody>
          <a:bodyPr wrap="none" lIns="0" tIns="0" rIns="0" bIns="0" rtlCol="0" anchor="t"/>
          <a:lstStyle/>
          <a:p>
            <a:pPr marL="0" indent="0" algn="l">
              <a:lnSpc>
                <a:spcPts val="3250"/>
              </a:lnSpc>
              <a:buNone/>
            </a:pPr>
            <a:r>
              <a:rPr lang="en-US" sz="3200" b="1" dirty="0">
                <a:solidFill>
                  <a:srgbClr val="FF0000"/>
                </a:solidFill>
                <a:latin typeface="Inter Medium" pitchFamily="34" charset="0"/>
                <a:ea typeface="Inter Medium" pitchFamily="34" charset="-122"/>
                <a:cs typeface="Inter Medium" pitchFamily="34" charset="-120"/>
              </a:rPr>
              <a:t>ケアの根拠</a:t>
            </a:r>
            <a:endParaRPr lang="en-US" sz="3200" b="1" dirty="0">
              <a:solidFill>
                <a:srgbClr val="FF0000"/>
              </a:solidFill>
            </a:endParaRPr>
          </a:p>
        </p:txBody>
      </p:sp>
      <p:sp>
        <p:nvSpPr>
          <p:cNvPr id="12" name="Text 10"/>
          <p:cNvSpPr/>
          <p:nvPr/>
        </p:nvSpPr>
        <p:spPr>
          <a:xfrm>
            <a:off x="1027628" y="6365915"/>
            <a:ext cx="5872758" cy="852488"/>
          </a:xfrm>
          <a:prstGeom prst="rect">
            <a:avLst/>
          </a:prstGeom>
          <a:noFill/>
          <a:ln/>
        </p:spPr>
        <p:txBody>
          <a:bodyPr wrap="square" lIns="0" tIns="0" rIns="0" bIns="0" rtlCol="0" anchor="t"/>
          <a:lstStyle/>
          <a:p>
            <a:pPr marL="0" indent="0" algn="l">
              <a:lnSpc>
                <a:spcPts val="3350"/>
              </a:lnSpc>
              <a:buNone/>
            </a:pPr>
            <a:r>
              <a:rPr lang="en-US" sz="3200" dirty="0">
                <a:solidFill>
                  <a:srgbClr val="030303"/>
                </a:solidFill>
                <a:latin typeface="IBM Plex Sans Medium" pitchFamily="34" charset="0"/>
                <a:ea typeface="IBM Plex Sans Medium" pitchFamily="34" charset="-122"/>
                <a:cs typeface="IBM Plex Sans Medium" pitchFamily="34" charset="-120"/>
              </a:rPr>
              <a:t>得られた情報をもとに、適切な看護計画が立てられます。</a:t>
            </a:r>
            <a:endParaRPr lang="en-US" sz="3200" dirty="0"/>
          </a:p>
        </p:txBody>
      </p:sp>
      <p:sp>
        <p:nvSpPr>
          <p:cNvPr id="13" name="Shape 11"/>
          <p:cNvSpPr/>
          <p:nvPr/>
        </p:nvSpPr>
        <p:spPr>
          <a:xfrm>
            <a:off x="7448312" y="5508308"/>
            <a:ext cx="6436043" cy="1991678"/>
          </a:xfrm>
          <a:prstGeom prst="roundRect">
            <a:avLst>
              <a:gd name="adj" fmla="val 5619"/>
            </a:avLst>
          </a:prstGeom>
          <a:solidFill>
            <a:srgbClr val="E6E6E6"/>
          </a:solidFill>
          <a:ln w="15240">
            <a:solidFill>
              <a:srgbClr val="CCCCCC"/>
            </a:solidFill>
            <a:prstDash val="solid"/>
          </a:ln>
        </p:spPr>
        <p:txBody>
          <a:bodyPr/>
          <a:lstStyle/>
          <a:p>
            <a:endParaRPr lang="ja-JP" altLang="en-US"/>
          </a:p>
        </p:txBody>
      </p:sp>
      <p:sp>
        <p:nvSpPr>
          <p:cNvPr id="14" name="Text 12"/>
          <p:cNvSpPr/>
          <p:nvPr/>
        </p:nvSpPr>
        <p:spPr>
          <a:xfrm>
            <a:off x="7729895" y="5789890"/>
            <a:ext cx="3330654" cy="416243"/>
          </a:xfrm>
          <a:prstGeom prst="rect">
            <a:avLst/>
          </a:prstGeom>
          <a:noFill/>
          <a:ln/>
        </p:spPr>
        <p:txBody>
          <a:bodyPr wrap="none" lIns="0" tIns="0" rIns="0" bIns="0" rtlCol="0" anchor="t"/>
          <a:lstStyle/>
          <a:p>
            <a:pPr marL="0" indent="0" algn="l">
              <a:lnSpc>
                <a:spcPts val="3250"/>
              </a:lnSpc>
              <a:buNone/>
            </a:pPr>
            <a:r>
              <a:rPr lang="en-US" sz="3200" b="1" dirty="0">
                <a:solidFill>
                  <a:srgbClr val="FF0000"/>
                </a:solidFill>
                <a:latin typeface="Inter Medium" pitchFamily="34" charset="0"/>
                <a:ea typeface="Inter Medium" pitchFamily="34" charset="-122"/>
                <a:cs typeface="Inter Medium" pitchFamily="34" charset="-120"/>
              </a:rPr>
              <a:t>チーム連携</a:t>
            </a:r>
            <a:endParaRPr lang="en-US" sz="3200" b="1" dirty="0">
              <a:solidFill>
                <a:srgbClr val="FF0000"/>
              </a:solidFill>
            </a:endParaRPr>
          </a:p>
        </p:txBody>
      </p:sp>
      <p:sp>
        <p:nvSpPr>
          <p:cNvPr id="15" name="Text 13"/>
          <p:cNvSpPr/>
          <p:nvPr/>
        </p:nvSpPr>
        <p:spPr>
          <a:xfrm>
            <a:off x="7729895" y="6365915"/>
            <a:ext cx="5872877" cy="426244"/>
          </a:xfrm>
          <a:prstGeom prst="rect">
            <a:avLst/>
          </a:prstGeom>
          <a:noFill/>
          <a:ln/>
        </p:spPr>
        <p:txBody>
          <a:bodyPr wrap="none" lIns="0" tIns="0" rIns="0" bIns="0" rtlCol="0" anchor="t"/>
          <a:lstStyle/>
          <a:p>
            <a:pPr marL="0" indent="0" algn="l">
              <a:lnSpc>
                <a:spcPts val="3350"/>
              </a:lnSpc>
              <a:buNone/>
            </a:pPr>
            <a:r>
              <a:rPr lang="en-US" sz="3200" dirty="0" err="1">
                <a:solidFill>
                  <a:srgbClr val="030303"/>
                </a:solidFill>
                <a:latin typeface="IBM Plex Sans Medium" pitchFamily="34" charset="0"/>
                <a:ea typeface="IBM Plex Sans Medium" pitchFamily="34" charset="-122"/>
                <a:cs typeface="IBM Plex Sans Medium" pitchFamily="34" charset="-120"/>
              </a:rPr>
              <a:t>医師や他職種へ正確な</a:t>
            </a:r>
            <a:endParaRPr lang="en-US" sz="3200" dirty="0">
              <a:solidFill>
                <a:srgbClr val="030303"/>
              </a:solidFill>
              <a:latin typeface="IBM Plex Sans Medium" pitchFamily="34" charset="0"/>
              <a:ea typeface="IBM Plex Sans Medium" pitchFamily="34" charset="-122"/>
              <a:cs typeface="IBM Plex Sans Medium" pitchFamily="34" charset="-120"/>
            </a:endParaRPr>
          </a:p>
          <a:p>
            <a:pPr marL="0" indent="0" algn="l">
              <a:lnSpc>
                <a:spcPts val="3350"/>
              </a:lnSpc>
              <a:buNone/>
            </a:pPr>
            <a:r>
              <a:rPr lang="en-US" sz="3200" dirty="0" err="1">
                <a:solidFill>
                  <a:srgbClr val="030303"/>
                </a:solidFill>
                <a:latin typeface="IBM Plex Sans Medium" pitchFamily="34" charset="0"/>
                <a:ea typeface="IBM Plex Sans Medium" pitchFamily="34" charset="-122"/>
                <a:cs typeface="IBM Plex Sans Medium" pitchFamily="34" charset="-120"/>
              </a:rPr>
              <a:t>情報共有ができます</a:t>
            </a:r>
            <a:r>
              <a:rPr lang="en-US" sz="3200" dirty="0">
                <a:solidFill>
                  <a:srgbClr val="030303"/>
                </a:solidFill>
                <a:latin typeface="IBM Plex Sans Medium" pitchFamily="34" charset="0"/>
                <a:ea typeface="IBM Plex Sans Medium" pitchFamily="34" charset="-122"/>
                <a:cs typeface="IBM Plex Sans Medium" pitchFamily="34" charset="-120"/>
              </a:rPr>
              <a:t>。</a:t>
            </a:r>
            <a:endParaRPr 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890826" y="946666"/>
            <a:ext cx="7953970" cy="994291"/>
          </a:xfrm>
          <a:prstGeom prst="rect">
            <a:avLst/>
          </a:prstGeom>
          <a:noFill/>
          <a:ln/>
        </p:spPr>
        <p:txBody>
          <a:bodyPr wrap="none" lIns="0" tIns="0" rIns="0" bIns="0" rtlCol="0" anchor="t"/>
          <a:lstStyle/>
          <a:p>
            <a:pPr marL="0" indent="0" algn="l">
              <a:lnSpc>
                <a:spcPts val="7800"/>
              </a:lnSpc>
              <a:buNone/>
            </a:pPr>
            <a:r>
              <a:rPr lang="en-US" sz="6250" dirty="0">
                <a:solidFill>
                  <a:srgbClr val="1B1B27"/>
                </a:solidFill>
                <a:latin typeface="Inter Medium" pitchFamily="34" charset="0"/>
                <a:ea typeface="Inter Medium" pitchFamily="34" charset="-122"/>
                <a:cs typeface="Inter Medium" pitchFamily="34" charset="-120"/>
              </a:rPr>
              <a:t>まとめ</a:t>
            </a:r>
            <a:endParaRPr lang="en-US" sz="6250" dirty="0"/>
          </a:p>
        </p:txBody>
      </p:sp>
      <p:sp>
        <p:nvSpPr>
          <p:cNvPr id="3" name="Shape 1"/>
          <p:cNvSpPr/>
          <p:nvPr/>
        </p:nvSpPr>
        <p:spPr>
          <a:xfrm>
            <a:off x="890826" y="2433099"/>
            <a:ext cx="6424374" cy="2337855"/>
          </a:xfrm>
          <a:prstGeom prst="roundRect">
            <a:avLst>
              <a:gd name="adj" fmla="val 6091"/>
            </a:avLst>
          </a:prstGeom>
          <a:solidFill>
            <a:srgbClr val="E6E6E6"/>
          </a:solidFill>
          <a:ln w="15240">
            <a:solidFill>
              <a:srgbClr val="CCCCCC"/>
            </a:solidFill>
            <a:prstDash val="solid"/>
          </a:ln>
        </p:spPr>
        <p:txBody>
          <a:bodyPr/>
          <a:lstStyle/>
          <a:p>
            <a:endParaRPr lang="ja-JP" altLang="en-US"/>
          </a:p>
        </p:txBody>
      </p:sp>
      <p:sp>
        <p:nvSpPr>
          <p:cNvPr id="4" name="Text 2"/>
          <p:cNvSpPr/>
          <p:nvPr/>
        </p:nvSpPr>
        <p:spPr>
          <a:xfrm>
            <a:off x="1303735" y="2587823"/>
            <a:ext cx="5598557" cy="1526977"/>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フィジカルアセスメントは、単なる身体観察ではなく、看護実践に不可欠な判断力と洞察力を要する技術です。</a:t>
            </a:r>
            <a:endParaRPr lang="en-US" sz="2800" dirty="0"/>
          </a:p>
        </p:txBody>
      </p:sp>
      <p:sp>
        <p:nvSpPr>
          <p:cNvPr id="5" name="Shape 3"/>
          <p:cNvSpPr/>
          <p:nvPr/>
        </p:nvSpPr>
        <p:spPr>
          <a:xfrm>
            <a:off x="7474268" y="2433099"/>
            <a:ext cx="6424374" cy="2337855"/>
          </a:xfrm>
          <a:prstGeom prst="roundRect">
            <a:avLst>
              <a:gd name="adj" fmla="val 6091"/>
            </a:avLst>
          </a:prstGeom>
          <a:solidFill>
            <a:srgbClr val="E6E6E6"/>
          </a:solidFill>
          <a:ln w="15240">
            <a:solidFill>
              <a:srgbClr val="CCCCCC"/>
            </a:solidFill>
            <a:prstDash val="solid"/>
          </a:ln>
        </p:spPr>
        <p:txBody>
          <a:bodyPr/>
          <a:lstStyle/>
          <a:p>
            <a:endParaRPr lang="ja-JP" altLang="en-US"/>
          </a:p>
        </p:txBody>
      </p:sp>
      <p:sp>
        <p:nvSpPr>
          <p:cNvPr id="6" name="Text 4"/>
          <p:cNvSpPr/>
          <p:nvPr/>
        </p:nvSpPr>
        <p:spPr>
          <a:xfrm>
            <a:off x="7887177" y="2587823"/>
            <a:ext cx="5598557" cy="1017984"/>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観察力を高めるためには、日々の実践と継続的な学習が重要です。</a:t>
            </a:r>
            <a:endParaRPr lang="en-US" sz="2800" dirty="0"/>
          </a:p>
        </p:txBody>
      </p:sp>
      <p:sp>
        <p:nvSpPr>
          <p:cNvPr id="7" name="Shape 5"/>
          <p:cNvSpPr/>
          <p:nvPr/>
        </p:nvSpPr>
        <p:spPr>
          <a:xfrm>
            <a:off x="890826" y="4944960"/>
            <a:ext cx="6424374" cy="2337855"/>
          </a:xfrm>
          <a:prstGeom prst="roundRect">
            <a:avLst>
              <a:gd name="adj" fmla="val 6091"/>
            </a:avLst>
          </a:prstGeom>
          <a:solidFill>
            <a:srgbClr val="E6E6E6"/>
          </a:solidFill>
          <a:ln w="15240">
            <a:solidFill>
              <a:srgbClr val="CCCCCC"/>
            </a:solidFill>
            <a:prstDash val="solid"/>
          </a:ln>
        </p:spPr>
        <p:txBody>
          <a:bodyPr/>
          <a:lstStyle/>
          <a:p>
            <a:endParaRPr lang="ja-JP" altLang="en-US"/>
          </a:p>
        </p:txBody>
      </p:sp>
      <p:sp>
        <p:nvSpPr>
          <p:cNvPr id="8" name="Text 6"/>
          <p:cNvSpPr/>
          <p:nvPr/>
        </p:nvSpPr>
        <p:spPr>
          <a:xfrm>
            <a:off x="1303735" y="5099684"/>
            <a:ext cx="5598557" cy="1526977"/>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主観的情報と客観的情報を統合し、患者にとって最適なケアを提供しましょう。</a:t>
            </a:r>
            <a:endParaRPr lang="en-US" sz="2800" dirty="0"/>
          </a:p>
        </p:txBody>
      </p:sp>
      <p:sp>
        <p:nvSpPr>
          <p:cNvPr id="9" name="Shape 7"/>
          <p:cNvSpPr/>
          <p:nvPr/>
        </p:nvSpPr>
        <p:spPr>
          <a:xfrm>
            <a:off x="7474268" y="4944960"/>
            <a:ext cx="6424374" cy="2337855"/>
          </a:xfrm>
          <a:prstGeom prst="roundRect">
            <a:avLst>
              <a:gd name="adj" fmla="val 6091"/>
            </a:avLst>
          </a:prstGeom>
          <a:solidFill>
            <a:srgbClr val="E6E6E6"/>
          </a:solidFill>
          <a:ln w="15240">
            <a:solidFill>
              <a:srgbClr val="CCCCCC"/>
            </a:solidFill>
            <a:prstDash val="solid"/>
          </a:ln>
        </p:spPr>
        <p:txBody>
          <a:bodyPr/>
          <a:lstStyle/>
          <a:p>
            <a:endParaRPr lang="ja-JP" altLang="en-US"/>
          </a:p>
        </p:txBody>
      </p:sp>
      <p:sp>
        <p:nvSpPr>
          <p:cNvPr id="10" name="Text 8"/>
          <p:cNvSpPr/>
          <p:nvPr/>
        </p:nvSpPr>
        <p:spPr>
          <a:xfrm>
            <a:off x="7887177" y="5099684"/>
            <a:ext cx="5598557" cy="1526977"/>
          </a:xfrm>
          <a:prstGeom prst="rect">
            <a:avLst/>
          </a:prstGeom>
          <a:noFill/>
          <a:ln/>
        </p:spPr>
        <p:txBody>
          <a:bodyPr wrap="square" lIns="0" tIns="0" rIns="0" bIns="0" rtlCol="0" anchor="t"/>
          <a:lstStyle/>
          <a:p>
            <a:pPr marL="0" indent="0" algn="l">
              <a:lnSpc>
                <a:spcPts val="4000"/>
              </a:lnSpc>
              <a:buNone/>
            </a:pPr>
            <a:r>
              <a:rPr lang="en-US" sz="2800" dirty="0">
                <a:solidFill>
                  <a:srgbClr val="030303"/>
                </a:solidFill>
                <a:latin typeface="IBM Plex Sans Medium" pitchFamily="34" charset="0"/>
                <a:ea typeface="IBM Plex Sans Medium" pitchFamily="34" charset="-122"/>
                <a:cs typeface="IBM Plex Sans Medium" pitchFamily="34" charset="-120"/>
              </a:rPr>
              <a:t>看護過程の出発点として、アセスメントの質を高めることが良質な看護につながります。</a:t>
            </a: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38426" y="945118"/>
            <a:ext cx="6593919" cy="824151"/>
          </a:xfrm>
          <a:prstGeom prst="rect">
            <a:avLst/>
          </a:prstGeom>
          <a:noFill/>
          <a:ln/>
        </p:spPr>
        <p:txBody>
          <a:bodyPr wrap="none" lIns="0" tIns="0" rIns="0" bIns="0" rtlCol="0" anchor="t"/>
          <a:lstStyle/>
          <a:p>
            <a:pPr marL="0" indent="0" algn="l">
              <a:lnSpc>
                <a:spcPts val="6450"/>
              </a:lnSpc>
              <a:buNone/>
            </a:pPr>
            <a:r>
              <a:rPr lang="en-US" sz="5150" dirty="0">
                <a:solidFill>
                  <a:srgbClr val="1B1B27"/>
                </a:solidFill>
                <a:latin typeface="Inter Medium" pitchFamily="34" charset="0"/>
                <a:ea typeface="Inter Medium" pitchFamily="34" charset="-122"/>
                <a:cs typeface="Inter Medium" pitchFamily="34" charset="-120"/>
              </a:rPr>
              <a:t>観察の対象（例）</a:t>
            </a:r>
            <a:endParaRPr lang="en-US" sz="5150" dirty="0"/>
          </a:p>
        </p:txBody>
      </p:sp>
      <p:sp>
        <p:nvSpPr>
          <p:cNvPr id="3" name="Shape 1"/>
          <p:cNvSpPr/>
          <p:nvPr/>
        </p:nvSpPr>
        <p:spPr>
          <a:xfrm>
            <a:off x="768906" y="2042273"/>
            <a:ext cx="6444853" cy="1791771"/>
          </a:xfrm>
          <a:prstGeom prst="roundRect">
            <a:avLst>
              <a:gd name="adj" fmla="val 9256"/>
            </a:avLst>
          </a:prstGeom>
          <a:solidFill>
            <a:srgbClr val="FFFFFF">
              <a:alpha val="95000"/>
            </a:srgbClr>
          </a:solidFill>
          <a:ln w="30480">
            <a:solidFill>
              <a:srgbClr val="CCCCCC"/>
            </a:solidFill>
            <a:prstDash val="solid"/>
          </a:ln>
        </p:spPr>
        <p:txBody>
          <a:bodyPr/>
          <a:lstStyle/>
          <a:p>
            <a:endParaRPr lang="ja-JP" altLang="en-US"/>
          </a:p>
        </p:txBody>
      </p:sp>
      <p:sp>
        <p:nvSpPr>
          <p:cNvPr id="4" name="Shape 2"/>
          <p:cNvSpPr/>
          <p:nvPr/>
        </p:nvSpPr>
        <p:spPr>
          <a:xfrm>
            <a:off x="738426" y="2042273"/>
            <a:ext cx="116355" cy="1791771"/>
          </a:xfrm>
          <a:prstGeom prst="roundRect">
            <a:avLst>
              <a:gd name="adj" fmla="val 90862"/>
            </a:avLst>
          </a:prstGeom>
          <a:solidFill>
            <a:srgbClr val="030303"/>
          </a:solidFill>
          <a:ln/>
        </p:spPr>
        <p:txBody>
          <a:bodyPr/>
          <a:lstStyle/>
          <a:p>
            <a:endParaRPr lang="ja-JP" altLang="en-US"/>
          </a:p>
        </p:txBody>
      </p:sp>
      <p:sp>
        <p:nvSpPr>
          <p:cNvPr id="5" name="Text 3"/>
          <p:cNvSpPr/>
          <p:nvPr/>
        </p:nvSpPr>
        <p:spPr>
          <a:xfrm>
            <a:off x="1154549" y="2336477"/>
            <a:ext cx="3296960" cy="412075"/>
          </a:xfrm>
          <a:prstGeom prst="rect">
            <a:avLst/>
          </a:prstGeom>
          <a:noFill/>
          <a:ln/>
        </p:spPr>
        <p:txBody>
          <a:bodyPr wrap="none" lIns="0" tIns="0" rIns="0" bIns="0" rtlCol="0" anchor="t"/>
          <a:lstStyle/>
          <a:p>
            <a:pPr marL="0" indent="0" algn="l">
              <a:lnSpc>
                <a:spcPts val="3200"/>
              </a:lnSpc>
              <a:buNone/>
            </a:pPr>
            <a:r>
              <a:rPr lang="en-US" sz="3600" b="1" dirty="0">
                <a:solidFill>
                  <a:srgbClr val="FF0000"/>
                </a:solidFill>
                <a:latin typeface="Inter Medium" pitchFamily="34" charset="0"/>
                <a:ea typeface="Inter Medium" pitchFamily="34" charset="-122"/>
                <a:cs typeface="Inter Medium" pitchFamily="34" charset="-120"/>
              </a:rPr>
              <a:t>言動</a:t>
            </a:r>
            <a:endParaRPr lang="en-US" sz="3600" b="1" dirty="0">
              <a:solidFill>
                <a:srgbClr val="FF0000"/>
              </a:solidFill>
            </a:endParaRPr>
          </a:p>
        </p:txBody>
      </p:sp>
      <p:sp>
        <p:nvSpPr>
          <p:cNvPr id="6" name="Text 4"/>
          <p:cNvSpPr/>
          <p:nvPr/>
        </p:nvSpPr>
        <p:spPr>
          <a:xfrm>
            <a:off x="1154549" y="2906786"/>
            <a:ext cx="5765006" cy="421958"/>
          </a:xfrm>
          <a:prstGeom prst="rect">
            <a:avLst/>
          </a:prstGeom>
          <a:noFill/>
          <a:ln/>
        </p:spPr>
        <p:txBody>
          <a:bodyPr wrap="none" lIns="0" tIns="0" rIns="0" bIns="0" rtlCol="0" anchor="t"/>
          <a:lstStyle/>
          <a:p>
            <a:pPr marL="0" indent="0" algn="l">
              <a:lnSpc>
                <a:spcPts val="33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発言の内容、返答の速さ</a:t>
            </a:r>
            <a:r>
              <a:rPr lang="en-US" sz="28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330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言葉の明瞭さなど</a:t>
            </a:r>
            <a:endParaRPr lang="en-US" sz="2800" dirty="0"/>
          </a:p>
        </p:txBody>
      </p:sp>
      <p:sp>
        <p:nvSpPr>
          <p:cNvPr id="7" name="Shape 5"/>
          <p:cNvSpPr/>
          <p:nvPr/>
        </p:nvSpPr>
        <p:spPr>
          <a:xfrm>
            <a:off x="7477482" y="2042273"/>
            <a:ext cx="6444972" cy="1791771"/>
          </a:xfrm>
          <a:prstGeom prst="roundRect">
            <a:avLst>
              <a:gd name="adj" fmla="val 9256"/>
            </a:avLst>
          </a:prstGeom>
          <a:solidFill>
            <a:srgbClr val="FFFFFF">
              <a:alpha val="95000"/>
            </a:srgbClr>
          </a:solidFill>
          <a:ln w="30480">
            <a:solidFill>
              <a:srgbClr val="CCCCCC"/>
            </a:solidFill>
            <a:prstDash val="solid"/>
          </a:ln>
        </p:spPr>
        <p:txBody>
          <a:bodyPr/>
          <a:lstStyle/>
          <a:p>
            <a:endParaRPr lang="ja-JP" altLang="en-US"/>
          </a:p>
        </p:txBody>
      </p:sp>
      <p:sp>
        <p:nvSpPr>
          <p:cNvPr id="8" name="Shape 6"/>
          <p:cNvSpPr/>
          <p:nvPr/>
        </p:nvSpPr>
        <p:spPr>
          <a:xfrm>
            <a:off x="7447002" y="2042273"/>
            <a:ext cx="116355" cy="1791771"/>
          </a:xfrm>
          <a:prstGeom prst="roundRect">
            <a:avLst>
              <a:gd name="adj" fmla="val 90862"/>
            </a:avLst>
          </a:prstGeom>
          <a:solidFill>
            <a:srgbClr val="030303"/>
          </a:solidFill>
          <a:ln/>
        </p:spPr>
        <p:txBody>
          <a:bodyPr/>
          <a:lstStyle/>
          <a:p>
            <a:endParaRPr lang="ja-JP" altLang="en-US"/>
          </a:p>
        </p:txBody>
      </p:sp>
      <p:sp>
        <p:nvSpPr>
          <p:cNvPr id="9" name="Text 7"/>
          <p:cNvSpPr/>
          <p:nvPr/>
        </p:nvSpPr>
        <p:spPr>
          <a:xfrm>
            <a:off x="7863126" y="2336477"/>
            <a:ext cx="3296960" cy="412075"/>
          </a:xfrm>
          <a:prstGeom prst="rect">
            <a:avLst/>
          </a:prstGeom>
          <a:noFill/>
          <a:ln/>
        </p:spPr>
        <p:txBody>
          <a:bodyPr wrap="none" lIns="0" tIns="0" rIns="0" bIns="0" rtlCol="0" anchor="t"/>
          <a:lstStyle/>
          <a:p>
            <a:pPr marL="0" indent="0" algn="l">
              <a:lnSpc>
                <a:spcPts val="3200"/>
              </a:lnSpc>
              <a:buNone/>
            </a:pPr>
            <a:r>
              <a:rPr lang="en-US" sz="3600" b="1" dirty="0">
                <a:solidFill>
                  <a:srgbClr val="FF0000"/>
                </a:solidFill>
                <a:latin typeface="Inter Medium" pitchFamily="34" charset="0"/>
                <a:ea typeface="Inter Medium" pitchFamily="34" charset="-122"/>
                <a:cs typeface="Inter Medium" pitchFamily="34" charset="-120"/>
              </a:rPr>
              <a:t>表情</a:t>
            </a:r>
            <a:endParaRPr lang="en-US" sz="3600" b="1" dirty="0">
              <a:solidFill>
                <a:srgbClr val="FF0000"/>
              </a:solidFill>
            </a:endParaRPr>
          </a:p>
        </p:txBody>
      </p:sp>
      <p:sp>
        <p:nvSpPr>
          <p:cNvPr id="10" name="Text 8"/>
          <p:cNvSpPr/>
          <p:nvPr/>
        </p:nvSpPr>
        <p:spPr>
          <a:xfrm>
            <a:off x="7863126" y="2906786"/>
            <a:ext cx="5765125" cy="421958"/>
          </a:xfrm>
          <a:prstGeom prst="rect">
            <a:avLst/>
          </a:prstGeom>
          <a:noFill/>
          <a:ln/>
        </p:spPr>
        <p:txBody>
          <a:bodyPr wrap="none" lIns="0" tIns="0" rIns="0" bIns="0" rtlCol="0" anchor="t"/>
          <a:lstStyle/>
          <a:p>
            <a:pPr marL="0" indent="0" algn="l">
              <a:lnSpc>
                <a:spcPts val="3300"/>
              </a:lnSpc>
              <a:buNone/>
            </a:pPr>
            <a:r>
              <a:rPr lang="en-US" sz="2800" dirty="0">
                <a:solidFill>
                  <a:srgbClr val="030303"/>
                </a:solidFill>
                <a:latin typeface="IBM Plex Sans Medium" pitchFamily="34" charset="0"/>
                <a:ea typeface="IBM Plex Sans Medium" pitchFamily="34" charset="-122"/>
                <a:cs typeface="IBM Plex Sans Medium" pitchFamily="34" charset="-120"/>
              </a:rPr>
              <a:t>苦痛・不安・喜びなどの感情表現</a:t>
            </a:r>
            <a:endParaRPr lang="en-US" sz="2800" dirty="0"/>
          </a:p>
        </p:txBody>
      </p:sp>
      <p:sp>
        <p:nvSpPr>
          <p:cNvPr id="11" name="Shape 9"/>
          <p:cNvSpPr/>
          <p:nvPr/>
        </p:nvSpPr>
        <p:spPr>
          <a:xfrm>
            <a:off x="768906" y="4109731"/>
            <a:ext cx="6444853" cy="2002631"/>
          </a:xfrm>
          <a:prstGeom prst="roundRect">
            <a:avLst>
              <a:gd name="adj" fmla="val 7306"/>
            </a:avLst>
          </a:prstGeom>
          <a:solidFill>
            <a:srgbClr val="FFFFFF">
              <a:alpha val="95000"/>
            </a:srgbClr>
          </a:solidFill>
          <a:ln w="30480">
            <a:solidFill>
              <a:srgbClr val="CCCCCC"/>
            </a:solidFill>
            <a:prstDash val="solid"/>
          </a:ln>
        </p:spPr>
        <p:txBody>
          <a:bodyPr/>
          <a:lstStyle/>
          <a:p>
            <a:endParaRPr lang="ja-JP" altLang="en-US"/>
          </a:p>
        </p:txBody>
      </p:sp>
      <p:sp>
        <p:nvSpPr>
          <p:cNvPr id="12" name="Shape 10"/>
          <p:cNvSpPr/>
          <p:nvPr/>
        </p:nvSpPr>
        <p:spPr>
          <a:xfrm>
            <a:off x="738426" y="4109731"/>
            <a:ext cx="121920" cy="2002631"/>
          </a:xfrm>
          <a:prstGeom prst="roundRect">
            <a:avLst>
              <a:gd name="adj" fmla="val 90862"/>
            </a:avLst>
          </a:prstGeom>
          <a:solidFill>
            <a:srgbClr val="030303"/>
          </a:solidFill>
          <a:ln/>
        </p:spPr>
        <p:txBody>
          <a:bodyPr/>
          <a:lstStyle/>
          <a:p>
            <a:endParaRPr lang="ja-JP" altLang="en-US"/>
          </a:p>
        </p:txBody>
      </p:sp>
      <p:sp>
        <p:nvSpPr>
          <p:cNvPr id="13" name="Text 11"/>
          <p:cNvSpPr/>
          <p:nvPr/>
        </p:nvSpPr>
        <p:spPr>
          <a:xfrm>
            <a:off x="1154549" y="4403934"/>
            <a:ext cx="3296960" cy="412075"/>
          </a:xfrm>
          <a:prstGeom prst="rect">
            <a:avLst/>
          </a:prstGeom>
          <a:noFill/>
          <a:ln/>
        </p:spPr>
        <p:txBody>
          <a:bodyPr wrap="none" lIns="0" tIns="0" rIns="0" bIns="0" rtlCol="0" anchor="t"/>
          <a:lstStyle/>
          <a:p>
            <a:pPr marL="0" indent="0" algn="l">
              <a:lnSpc>
                <a:spcPts val="3200"/>
              </a:lnSpc>
              <a:buNone/>
            </a:pPr>
            <a:r>
              <a:rPr lang="en-US" sz="3600" b="1" dirty="0">
                <a:solidFill>
                  <a:srgbClr val="FF0000"/>
                </a:solidFill>
                <a:latin typeface="Inter Medium" pitchFamily="34" charset="0"/>
                <a:ea typeface="Inter Medium" pitchFamily="34" charset="-122"/>
                <a:cs typeface="Inter Medium" pitchFamily="34" charset="-120"/>
              </a:rPr>
              <a:t>皮膚の状態</a:t>
            </a:r>
            <a:endParaRPr lang="en-US" sz="3600" b="1" dirty="0">
              <a:solidFill>
                <a:srgbClr val="FF0000"/>
              </a:solidFill>
            </a:endParaRPr>
          </a:p>
        </p:txBody>
      </p:sp>
      <p:sp>
        <p:nvSpPr>
          <p:cNvPr id="14" name="Text 12"/>
          <p:cNvSpPr/>
          <p:nvPr/>
        </p:nvSpPr>
        <p:spPr>
          <a:xfrm>
            <a:off x="1154549" y="4974244"/>
            <a:ext cx="5765006" cy="421958"/>
          </a:xfrm>
          <a:prstGeom prst="rect">
            <a:avLst/>
          </a:prstGeom>
          <a:noFill/>
          <a:ln/>
        </p:spPr>
        <p:txBody>
          <a:bodyPr wrap="none" lIns="0" tIns="0" rIns="0" bIns="0" rtlCol="0" anchor="t"/>
          <a:lstStyle/>
          <a:p>
            <a:pPr marL="0" indent="0" algn="l">
              <a:lnSpc>
                <a:spcPts val="3300"/>
              </a:lnSpc>
              <a:buNone/>
            </a:pPr>
            <a:r>
              <a:rPr lang="en-US" sz="2800" dirty="0">
                <a:solidFill>
                  <a:srgbClr val="030303"/>
                </a:solidFill>
                <a:latin typeface="IBM Plex Sans Medium" pitchFamily="34" charset="0"/>
                <a:ea typeface="IBM Plex Sans Medium" pitchFamily="34" charset="-122"/>
                <a:cs typeface="IBM Plex Sans Medium" pitchFamily="34" charset="-120"/>
              </a:rPr>
              <a:t>発赤、黄疸、冷感、多汗、乾燥など</a:t>
            </a:r>
            <a:endParaRPr lang="en-US" sz="2800" dirty="0"/>
          </a:p>
        </p:txBody>
      </p:sp>
      <p:sp>
        <p:nvSpPr>
          <p:cNvPr id="15" name="Shape 13"/>
          <p:cNvSpPr/>
          <p:nvPr/>
        </p:nvSpPr>
        <p:spPr>
          <a:xfrm>
            <a:off x="7477482" y="4109731"/>
            <a:ext cx="6444972" cy="2002631"/>
          </a:xfrm>
          <a:prstGeom prst="roundRect">
            <a:avLst>
              <a:gd name="adj" fmla="val 7306"/>
            </a:avLst>
          </a:prstGeom>
          <a:solidFill>
            <a:srgbClr val="FFFFFF">
              <a:alpha val="95000"/>
            </a:srgbClr>
          </a:solidFill>
          <a:ln w="30480">
            <a:solidFill>
              <a:srgbClr val="CCCCCC"/>
            </a:solidFill>
            <a:prstDash val="solid"/>
          </a:ln>
        </p:spPr>
        <p:txBody>
          <a:bodyPr/>
          <a:lstStyle/>
          <a:p>
            <a:endParaRPr lang="ja-JP" altLang="en-US"/>
          </a:p>
        </p:txBody>
      </p:sp>
      <p:sp>
        <p:nvSpPr>
          <p:cNvPr id="16" name="Shape 14"/>
          <p:cNvSpPr/>
          <p:nvPr/>
        </p:nvSpPr>
        <p:spPr>
          <a:xfrm>
            <a:off x="7447002" y="4109731"/>
            <a:ext cx="121920" cy="2002631"/>
          </a:xfrm>
          <a:prstGeom prst="roundRect">
            <a:avLst>
              <a:gd name="adj" fmla="val 90862"/>
            </a:avLst>
          </a:prstGeom>
          <a:solidFill>
            <a:srgbClr val="030303"/>
          </a:solidFill>
          <a:ln/>
        </p:spPr>
        <p:txBody>
          <a:bodyPr/>
          <a:lstStyle/>
          <a:p>
            <a:endParaRPr lang="ja-JP" altLang="en-US"/>
          </a:p>
        </p:txBody>
      </p:sp>
      <p:sp>
        <p:nvSpPr>
          <p:cNvPr id="17" name="Text 15"/>
          <p:cNvSpPr/>
          <p:nvPr/>
        </p:nvSpPr>
        <p:spPr>
          <a:xfrm>
            <a:off x="7863126" y="4403934"/>
            <a:ext cx="3296960" cy="412075"/>
          </a:xfrm>
          <a:prstGeom prst="rect">
            <a:avLst/>
          </a:prstGeom>
          <a:noFill/>
          <a:ln/>
        </p:spPr>
        <p:txBody>
          <a:bodyPr wrap="none" lIns="0" tIns="0" rIns="0" bIns="0" rtlCol="0" anchor="t"/>
          <a:lstStyle/>
          <a:p>
            <a:pPr marL="0" indent="0" algn="l">
              <a:lnSpc>
                <a:spcPts val="3200"/>
              </a:lnSpc>
              <a:buNone/>
            </a:pPr>
            <a:r>
              <a:rPr lang="en-US" sz="3600" b="1" dirty="0">
                <a:solidFill>
                  <a:srgbClr val="FF0000"/>
                </a:solidFill>
                <a:latin typeface="Inter Medium" pitchFamily="34" charset="0"/>
                <a:ea typeface="Inter Medium" pitchFamily="34" charset="-122"/>
                <a:cs typeface="Inter Medium" pitchFamily="34" charset="-120"/>
              </a:rPr>
              <a:t>呼吸の様子</a:t>
            </a:r>
            <a:endParaRPr lang="en-US" sz="3600" b="1" dirty="0">
              <a:solidFill>
                <a:srgbClr val="FF0000"/>
              </a:solidFill>
            </a:endParaRPr>
          </a:p>
        </p:txBody>
      </p:sp>
      <p:sp>
        <p:nvSpPr>
          <p:cNvPr id="18" name="Text 16"/>
          <p:cNvSpPr/>
          <p:nvPr/>
        </p:nvSpPr>
        <p:spPr>
          <a:xfrm>
            <a:off x="7863126" y="4974244"/>
            <a:ext cx="5765125" cy="843915"/>
          </a:xfrm>
          <a:prstGeom prst="rect">
            <a:avLst/>
          </a:prstGeom>
          <a:noFill/>
          <a:ln/>
        </p:spPr>
        <p:txBody>
          <a:bodyPr wrap="square" lIns="0" tIns="0" rIns="0" bIns="0" rtlCol="0" anchor="t"/>
          <a:lstStyle/>
          <a:p>
            <a:pPr marL="0" indent="0" algn="l">
              <a:lnSpc>
                <a:spcPts val="3300"/>
              </a:lnSpc>
              <a:buNone/>
            </a:pPr>
            <a:r>
              <a:rPr lang="en-US" sz="2800" dirty="0">
                <a:solidFill>
                  <a:srgbClr val="030303"/>
                </a:solidFill>
                <a:latin typeface="IBM Plex Sans Medium" pitchFamily="34" charset="0"/>
                <a:ea typeface="IBM Plex Sans Medium" pitchFamily="34" charset="-122"/>
                <a:cs typeface="IBM Plex Sans Medium" pitchFamily="34" charset="-120"/>
              </a:rPr>
              <a:t>呼吸数、呼吸の深さ、努力呼吸の有無、胸郭の動き</a:t>
            </a:r>
            <a:endParaRPr lang="en-US" sz="2800" dirty="0"/>
          </a:p>
        </p:txBody>
      </p:sp>
      <p:sp>
        <p:nvSpPr>
          <p:cNvPr id="19" name="Text 17"/>
          <p:cNvSpPr/>
          <p:nvPr/>
        </p:nvSpPr>
        <p:spPr>
          <a:xfrm>
            <a:off x="738426" y="6331857"/>
            <a:ext cx="13153549" cy="843915"/>
          </a:xfrm>
          <a:prstGeom prst="rect">
            <a:avLst/>
          </a:prstGeom>
          <a:noFill/>
          <a:ln/>
        </p:spPr>
        <p:txBody>
          <a:bodyPr wrap="square" lIns="0" tIns="0" rIns="0" bIns="0" rtlCol="0" anchor="t"/>
          <a:lstStyle/>
          <a:p>
            <a:pPr marL="0" indent="0" algn="l">
              <a:lnSpc>
                <a:spcPts val="3300"/>
              </a:lnSpc>
              <a:buNone/>
            </a:pPr>
            <a:r>
              <a:rPr lang="en-US" sz="2800" dirty="0">
                <a:solidFill>
                  <a:srgbClr val="030303"/>
                </a:solidFill>
                <a:latin typeface="IBM Plex Sans Medium" pitchFamily="34" charset="0"/>
                <a:ea typeface="IBM Plex Sans Medium" pitchFamily="34" charset="-122"/>
                <a:cs typeface="IBM Plex Sans Medium" pitchFamily="34" charset="-120"/>
              </a:rPr>
              <a:t>観察は看護の基本かつ重要な技術であり、五感を総動員して患者を理解する行為です。特に新人看護師にとっては、観察力を高めることが、安全・安心な看護実践の第一歩となります。</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36640" y="732592"/>
            <a:ext cx="7666434" cy="822246"/>
          </a:xfrm>
          <a:prstGeom prst="rect">
            <a:avLst/>
          </a:prstGeom>
          <a:noFill/>
          <a:ln/>
        </p:spPr>
        <p:txBody>
          <a:bodyPr wrap="none" lIns="0" tIns="0" rIns="0" bIns="0" rtlCol="0" anchor="t"/>
          <a:lstStyle/>
          <a:p>
            <a:pPr marL="0" indent="0" algn="l">
              <a:lnSpc>
                <a:spcPts val="6450"/>
              </a:lnSpc>
              <a:buNone/>
            </a:pPr>
            <a:r>
              <a:rPr lang="en-US" sz="5150" dirty="0">
                <a:solidFill>
                  <a:srgbClr val="1B1B27"/>
                </a:solidFill>
                <a:latin typeface="Inter Medium" pitchFamily="34" charset="0"/>
                <a:ea typeface="Inter Medium" pitchFamily="34" charset="-122"/>
                <a:cs typeface="Inter Medium" pitchFamily="34" charset="-120"/>
              </a:rPr>
              <a:t>観察の4つの方法（四診）</a:t>
            </a:r>
            <a:endParaRPr lang="en-US" sz="5150" dirty="0"/>
          </a:p>
        </p:txBody>
      </p:sp>
      <p:sp>
        <p:nvSpPr>
          <p:cNvPr id="3" name="Shape 1"/>
          <p:cNvSpPr/>
          <p:nvPr/>
        </p:nvSpPr>
        <p:spPr>
          <a:xfrm>
            <a:off x="736640" y="2080974"/>
            <a:ext cx="6446996" cy="2576513"/>
          </a:xfrm>
          <a:prstGeom prst="roundRect">
            <a:avLst>
              <a:gd name="adj" fmla="val 4289"/>
            </a:avLst>
          </a:prstGeom>
          <a:solidFill>
            <a:srgbClr val="FFFFFF">
              <a:alpha val="95000"/>
            </a:srgbClr>
          </a:solidFill>
          <a:ln w="30480">
            <a:solidFill>
              <a:srgbClr val="CCCCCC"/>
            </a:solidFill>
            <a:prstDash val="solid"/>
          </a:ln>
        </p:spPr>
        <p:txBody>
          <a:bodyPr/>
          <a:lstStyle/>
          <a:p>
            <a:endParaRPr lang="ja-JP" altLang="en-US"/>
          </a:p>
        </p:txBody>
      </p:sp>
      <p:sp>
        <p:nvSpPr>
          <p:cNvPr id="4" name="Text 2"/>
          <p:cNvSpPr/>
          <p:nvPr/>
        </p:nvSpPr>
        <p:spPr>
          <a:xfrm>
            <a:off x="1030129" y="2374463"/>
            <a:ext cx="3288863" cy="411004"/>
          </a:xfrm>
          <a:prstGeom prst="rect">
            <a:avLst/>
          </a:prstGeom>
          <a:noFill/>
          <a:ln/>
        </p:spPr>
        <p:txBody>
          <a:bodyPr wrap="none" lIns="0" tIns="0" rIns="0" bIns="0" rtlCol="0" anchor="t"/>
          <a:lstStyle/>
          <a:p>
            <a:pPr marL="0" indent="0" algn="l">
              <a:lnSpc>
                <a:spcPts val="3200"/>
              </a:lnSpc>
              <a:buNone/>
            </a:pPr>
            <a:r>
              <a:rPr lang="en-US" sz="3600" b="1" dirty="0">
                <a:solidFill>
                  <a:srgbClr val="FF0000"/>
                </a:solidFill>
                <a:latin typeface="Inter Medium" pitchFamily="34" charset="0"/>
                <a:ea typeface="Inter Medium" pitchFamily="34" charset="-122"/>
                <a:cs typeface="Inter Medium" pitchFamily="34" charset="-120"/>
              </a:rPr>
              <a:t>視診</a:t>
            </a:r>
            <a:endParaRPr lang="en-US" sz="3600" b="1" dirty="0">
              <a:solidFill>
                <a:srgbClr val="FF0000"/>
              </a:solidFill>
            </a:endParaRPr>
          </a:p>
        </p:txBody>
      </p:sp>
      <p:sp>
        <p:nvSpPr>
          <p:cNvPr id="5" name="Text 3"/>
          <p:cNvSpPr/>
          <p:nvPr/>
        </p:nvSpPr>
        <p:spPr>
          <a:xfrm>
            <a:off x="1030129" y="2943225"/>
            <a:ext cx="5860018" cy="421005"/>
          </a:xfrm>
          <a:prstGeom prst="rect">
            <a:avLst/>
          </a:prstGeom>
          <a:noFill/>
          <a:ln/>
        </p:spPr>
        <p:txBody>
          <a:bodyPr wrap="none" lIns="0" tIns="0" rIns="0" bIns="0" rtlCol="0" anchor="t"/>
          <a:lstStyle/>
          <a:p>
            <a:pPr marL="0" indent="0" algn="l">
              <a:lnSpc>
                <a:spcPts val="3300"/>
              </a:lnSpc>
              <a:buNone/>
            </a:pPr>
            <a:r>
              <a:rPr lang="en-US" sz="2800" dirty="0">
                <a:solidFill>
                  <a:srgbClr val="030303"/>
                </a:solidFill>
                <a:latin typeface="IBM Plex Sans Medium" pitchFamily="34" charset="0"/>
                <a:ea typeface="IBM Plex Sans Medium" pitchFamily="34" charset="-122"/>
                <a:cs typeface="IBM Plex Sans Medium" pitchFamily="34" charset="-120"/>
              </a:rPr>
              <a:t>目で見て確認します</a:t>
            </a:r>
            <a:endParaRPr lang="en-US" sz="2800" dirty="0"/>
          </a:p>
        </p:txBody>
      </p:sp>
      <p:sp>
        <p:nvSpPr>
          <p:cNvPr id="6" name="Text 4"/>
          <p:cNvSpPr/>
          <p:nvPr/>
        </p:nvSpPr>
        <p:spPr>
          <a:xfrm>
            <a:off x="1030129" y="3521988"/>
            <a:ext cx="5860018" cy="842010"/>
          </a:xfrm>
          <a:prstGeom prst="rect">
            <a:avLst/>
          </a:prstGeom>
          <a:noFill/>
          <a:ln/>
        </p:spPr>
        <p:txBody>
          <a:bodyPr wrap="square" lIns="0" tIns="0" rIns="0" bIns="0" rtlCol="0" anchor="t"/>
          <a:lstStyle/>
          <a:p>
            <a:pPr marL="0" indent="0" algn="l">
              <a:lnSpc>
                <a:spcPts val="3300"/>
              </a:lnSpc>
              <a:buNone/>
            </a:pPr>
            <a:r>
              <a:rPr lang="en-US" sz="2800" dirty="0">
                <a:solidFill>
                  <a:srgbClr val="030303"/>
                </a:solidFill>
                <a:latin typeface="IBM Plex Sans Medium" pitchFamily="34" charset="0"/>
                <a:ea typeface="IBM Plex Sans Medium" pitchFamily="34" charset="-122"/>
                <a:cs typeface="IBM Plex Sans Medium" pitchFamily="34" charset="-120"/>
              </a:rPr>
              <a:t>顔色、体位、皮膚の発赤、表情、浮腫、創傷の状態など</a:t>
            </a:r>
            <a:endParaRPr lang="en-US" sz="2800" dirty="0"/>
          </a:p>
        </p:txBody>
      </p:sp>
      <p:sp>
        <p:nvSpPr>
          <p:cNvPr id="7" name="Shape 5"/>
          <p:cNvSpPr/>
          <p:nvPr/>
        </p:nvSpPr>
        <p:spPr>
          <a:xfrm>
            <a:off x="7446645" y="2080974"/>
            <a:ext cx="6447115" cy="2576513"/>
          </a:xfrm>
          <a:prstGeom prst="roundRect">
            <a:avLst>
              <a:gd name="adj" fmla="val 4289"/>
            </a:avLst>
          </a:prstGeom>
          <a:solidFill>
            <a:srgbClr val="FFFFFF">
              <a:alpha val="95000"/>
            </a:srgbClr>
          </a:solidFill>
          <a:ln w="30480">
            <a:solidFill>
              <a:srgbClr val="CCCCCC"/>
            </a:solidFill>
            <a:prstDash val="solid"/>
          </a:ln>
        </p:spPr>
        <p:txBody>
          <a:bodyPr/>
          <a:lstStyle/>
          <a:p>
            <a:endParaRPr lang="ja-JP" altLang="en-US"/>
          </a:p>
        </p:txBody>
      </p:sp>
      <p:sp>
        <p:nvSpPr>
          <p:cNvPr id="8" name="Text 6"/>
          <p:cNvSpPr/>
          <p:nvPr/>
        </p:nvSpPr>
        <p:spPr>
          <a:xfrm>
            <a:off x="7740134" y="2374463"/>
            <a:ext cx="3288863" cy="411004"/>
          </a:xfrm>
          <a:prstGeom prst="rect">
            <a:avLst/>
          </a:prstGeom>
          <a:noFill/>
          <a:ln/>
        </p:spPr>
        <p:txBody>
          <a:bodyPr wrap="none" lIns="0" tIns="0" rIns="0" bIns="0" rtlCol="0" anchor="t"/>
          <a:lstStyle/>
          <a:p>
            <a:pPr marL="0" indent="0" algn="l">
              <a:lnSpc>
                <a:spcPts val="3200"/>
              </a:lnSpc>
              <a:buNone/>
            </a:pPr>
            <a:r>
              <a:rPr lang="en-US" sz="3600" b="1" dirty="0">
                <a:solidFill>
                  <a:srgbClr val="FF0000"/>
                </a:solidFill>
                <a:latin typeface="Inter Medium" pitchFamily="34" charset="0"/>
                <a:ea typeface="Inter Medium" pitchFamily="34" charset="-122"/>
                <a:cs typeface="Inter Medium" pitchFamily="34" charset="-120"/>
              </a:rPr>
              <a:t>聴診</a:t>
            </a:r>
            <a:endParaRPr lang="en-US" sz="3600" b="1" dirty="0">
              <a:solidFill>
                <a:srgbClr val="FF0000"/>
              </a:solidFill>
            </a:endParaRPr>
          </a:p>
        </p:txBody>
      </p:sp>
      <p:sp>
        <p:nvSpPr>
          <p:cNvPr id="9" name="Text 7"/>
          <p:cNvSpPr/>
          <p:nvPr/>
        </p:nvSpPr>
        <p:spPr>
          <a:xfrm>
            <a:off x="7740134" y="2943225"/>
            <a:ext cx="5860137" cy="421005"/>
          </a:xfrm>
          <a:prstGeom prst="rect">
            <a:avLst/>
          </a:prstGeom>
          <a:noFill/>
          <a:ln/>
        </p:spPr>
        <p:txBody>
          <a:bodyPr wrap="none" lIns="0" tIns="0" rIns="0" bIns="0" rtlCol="0" anchor="t"/>
          <a:lstStyle/>
          <a:p>
            <a:pPr marL="0" indent="0" algn="l">
              <a:lnSpc>
                <a:spcPts val="3300"/>
              </a:lnSpc>
              <a:buNone/>
            </a:pPr>
            <a:r>
              <a:rPr lang="en-US" sz="2800" dirty="0">
                <a:solidFill>
                  <a:srgbClr val="030303"/>
                </a:solidFill>
                <a:latin typeface="IBM Plex Sans Medium" pitchFamily="34" charset="0"/>
                <a:ea typeface="IBM Plex Sans Medium" pitchFamily="34" charset="-122"/>
                <a:cs typeface="IBM Plex Sans Medium" pitchFamily="34" charset="-120"/>
              </a:rPr>
              <a:t>聴診器などを用いて音を聴きます</a:t>
            </a:r>
            <a:endParaRPr lang="en-US" sz="2800" dirty="0"/>
          </a:p>
        </p:txBody>
      </p:sp>
      <p:sp>
        <p:nvSpPr>
          <p:cNvPr id="10" name="Text 8"/>
          <p:cNvSpPr/>
          <p:nvPr/>
        </p:nvSpPr>
        <p:spPr>
          <a:xfrm>
            <a:off x="7740134" y="3521988"/>
            <a:ext cx="5860137" cy="421005"/>
          </a:xfrm>
          <a:prstGeom prst="rect">
            <a:avLst/>
          </a:prstGeom>
          <a:noFill/>
          <a:ln/>
        </p:spPr>
        <p:txBody>
          <a:bodyPr wrap="none" lIns="0" tIns="0" rIns="0" bIns="0" rtlCol="0" anchor="t"/>
          <a:lstStyle/>
          <a:p>
            <a:pPr marL="0" indent="0" algn="l">
              <a:lnSpc>
                <a:spcPts val="3300"/>
              </a:lnSpc>
              <a:buNone/>
            </a:pPr>
            <a:r>
              <a:rPr lang="en-US" sz="2800" dirty="0">
                <a:solidFill>
                  <a:srgbClr val="030303"/>
                </a:solidFill>
                <a:latin typeface="IBM Plex Sans Medium" pitchFamily="34" charset="0"/>
                <a:ea typeface="IBM Plex Sans Medium" pitchFamily="34" charset="-122"/>
                <a:cs typeface="IBM Plex Sans Medium" pitchFamily="34" charset="-120"/>
              </a:rPr>
              <a:t>呼吸音、心音、腸蠕動音など</a:t>
            </a:r>
            <a:endParaRPr lang="en-US" sz="2800" dirty="0"/>
          </a:p>
        </p:txBody>
      </p:sp>
      <p:sp>
        <p:nvSpPr>
          <p:cNvPr id="11" name="Shape 9"/>
          <p:cNvSpPr/>
          <p:nvPr/>
        </p:nvSpPr>
        <p:spPr>
          <a:xfrm>
            <a:off x="736640" y="4920496"/>
            <a:ext cx="6446996" cy="2576513"/>
          </a:xfrm>
          <a:prstGeom prst="roundRect">
            <a:avLst>
              <a:gd name="adj" fmla="val 4289"/>
            </a:avLst>
          </a:prstGeom>
          <a:solidFill>
            <a:srgbClr val="FFFFFF">
              <a:alpha val="95000"/>
            </a:srgbClr>
          </a:solidFill>
          <a:ln w="30480">
            <a:solidFill>
              <a:srgbClr val="CCCCCC"/>
            </a:solidFill>
            <a:prstDash val="solid"/>
          </a:ln>
        </p:spPr>
        <p:txBody>
          <a:bodyPr/>
          <a:lstStyle/>
          <a:p>
            <a:endParaRPr lang="ja-JP" altLang="en-US"/>
          </a:p>
        </p:txBody>
      </p:sp>
      <p:sp>
        <p:nvSpPr>
          <p:cNvPr id="12" name="Text 10"/>
          <p:cNvSpPr/>
          <p:nvPr/>
        </p:nvSpPr>
        <p:spPr>
          <a:xfrm>
            <a:off x="1030129" y="5213985"/>
            <a:ext cx="3288863" cy="411004"/>
          </a:xfrm>
          <a:prstGeom prst="rect">
            <a:avLst/>
          </a:prstGeom>
          <a:noFill/>
          <a:ln/>
        </p:spPr>
        <p:txBody>
          <a:bodyPr wrap="none" lIns="0" tIns="0" rIns="0" bIns="0" rtlCol="0" anchor="t"/>
          <a:lstStyle/>
          <a:p>
            <a:pPr marL="0" indent="0" algn="l">
              <a:lnSpc>
                <a:spcPts val="3200"/>
              </a:lnSpc>
              <a:buNone/>
            </a:pPr>
            <a:r>
              <a:rPr lang="en-US" sz="3600" b="1" dirty="0">
                <a:solidFill>
                  <a:srgbClr val="FF0000"/>
                </a:solidFill>
                <a:latin typeface="Inter Medium" pitchFamily="34" charset="0"/>
                <a:ea typeface="Inter Medium" pitchFamily="34" charset="-122"/>
                <a:cs typeface="Inter Medium" pitchFamily="34" charset="-120"/>
              </a:rPr>
              <a:t>触診</a:t>
            </a:r>
            <a:endParaRPr lang="en-US" sz="3600" b="1" dirty="0">
              <a:solidFill>
                <a:srgbClr val="FF0000"/>
              </a:solidFill>
            </a:endParaRPr>
          </a:p>
        </p:txBody>
      </p:sp>
      <p:sp>
        <p:nvSpPr>
          <p:cNvPr id="13" name="Text 11"/>
          <p:cNvSpPr/>
          <p:nvPr/>
        </p:nvSpPr>
        <p:spPr>
          <a:xfrm>
            <a:off x="1030129" y="5782747"/>
            <a:ext cx="5860018" cy="421005"/>
          </a:xfrm>
          <a:prstGeom prst="rect">
            <a:avLst/>
          </a:prstGeom>
          <a:noFill/>
          <a:ln/>
        </p:spPr>
        <p:txBody>
          <a:bodyPr wrap="none" lIns="0" tIns="0" rIns="0" bIns="0" rtlCol="0" anchor="t"/>
          <a:lstStyle/>
          <a:p>
            <a:pPr marL="0" indent="0" algn="l">
              <a:lnSpc>
                <a:spcPts val="3300"/>
              </a:lnSpc>
              <a:buNone/>
            </a:pPr>
            <a:r>
              <a:rPr lang="en-US" sz="2800" dirty="0">
                <a:solidFill>
                  <a:srgbClr val="030303"/>
                </a:solidFill>
                <a:latin typeface="IBM Plex Sans Medium" pitchFamily="34" charset="0"/>
                <a:ea typeface="IBM Plex Sans Medium" pitchFamily="34" charset="-122"/>
                <a:cs typeface="IBM Plex Sans Medium" pitchFamily="34" charset="-120"/>
              </a:rPr>
              <a:t>手で触れて確認します</a:t>
            </a:r>
            <a:endParaRPr lang="en-US" sz="2800" dirty="0"/>
          </a:p>
        </p:txBody>
      </p:sp>
      <p:sp>
        <p:nvSpPr>
          <p:cNvPr id="14" name="Text 12"/>
          <p:cNvSpPr/>
          <p:nvPr/>
        </p:nvSpPr>
        <p:spPr>
          <a:xfrm>
            <a:off x="1030129" y="6361509"/>
            <a:ext cx="5860018" cy="421005"/>
          </a:xfrm>
          <a:prstGeom prst="rect">
            <a:avLst/>
          </a:prstGeom>
          <a:noFill/>
          <a:ln/>
        </p:spPr>
        <p:txBody>
          <a:bodyPr wrap="none" lIns="0" tIns="0" rIns="0" bIns="0" rtlCol="0" anchor="t"/>
          <a:lstStyle/>
          <a:p>
            <a:pPr marL="0" indent="0" algn="l">
              <a:lnSpc>
                <a:spcPts val="3300"/>
              </a:lnSpc>
              <a:buNone/>
            </a:pPr>
            <a:r>
              <a:rPr lang="en-US" sz="2800" dirty="0">
                <a:solidFill>
                  <a:srgbClr val="030303"/>
                </a:solidFill>
                <a:latin typeface="IBM Plex Sans Medium" pitchFamily="34" charset="0"/>
                <a:ea typeface="IBM Plex Sans Medium" pitchFamily="34" charset="-122"/>
                <a:cs typeface="IBM Plex Sans Medium" pitchFamily="34" charset="-120"/>
              </a:rPr>
              <a:t>熱感、硬さ、腫脹、圧痛、むくみなど</a:t>
            </a:r>
            <a:endParaRPr lang="en-US" sz="2800" dirty="0"/>
          </a:p>
        </p:txBody>
      </p:sp>
      <p:sp>
        <p:nvSpPr>
          <p:cNvPr id="15" name="Shape 13"/>
          <p:cNvSpPr/>
          <p:nvPr/>
        </p:nvSpPr>
        <p:spPr>
          <a:xfrm>
            <a:off x="7446645" y="4920496"/>
            <a:ext cx="6447115" cy="2576513"/>
          </a:xfrm>
          <a:prstGeom prst="roundRect">
            <a:avLst>
              <a:gd name="adj" fmla="val 4289"/>
            </a:avLst>
          </a:prstGeom>
          <a:solidFill>
            <a:srgbClr val="FFFFFF">
              <a:alpha val="95000"/>
            </a:srgbClr>
          </a:solidFill>
          <a:ln w="30480">
            <a:solidFill>
              <a:srgbClr val="CCCCCC"/>
            </a:solidFill>
            <a:prstDash val="solid"/>
          </a:ln>
        </p:spPr>
        <p:txBody>
          <a:bodyPr/>
          <a:lstStyle/>
          <a:p>
            <a:endParaRPr lang="ja-JP" altLang="en-US"/>
          </a:p>
        </p:txBody>
      </p:sp>
      <p:sp>
        <p:nvSpPr>
          <p:cNvPr id="16" name="Text 14"/>
          <p:cNvSpPr/>
          <p:nvPr/>
        </p:nvSpPr>
        <p:spPr>
          <a:xfrm>
            <a:off x="7740134" y="5213985"/>
            <a:ext cx="3288863" cy="411004"/>
          </a:xfrm>
          <a:prstGeom prst="rect">
            <a:avLst/>
          </a:prstGeom>
          <a:noFill/>
          <a:ln/>
        </p:spPr>
        <p:txBody>
          <a:bodyPr wrap="none" lIns="0" tIns="0" rIns="0" bIns="0" rtlCol="0" anchor="t"/>
          <a:lstStyle/>
          <a:p>
            <a:pPr marL="0" indent="0" algn="l">
              <a:lnSpc>
                <a:spcPts val="3200"/>
              </a:lnSpc>
              <a:buNone/>
            </a:pPr>
            <a:r>
              <a:rPr lang="en-US" sz="3600" b="1" dirty="0">
                <a:solidFill>
                  <a:srgbClr val="FF0000"/>
                </a:solidFill>
                <a:latin typeface="Inter Medium" pitchFamily="34" charset="0"/>
                <a:ea typeface="Inter Medium" pitchFamily="34" charset="-122"/>
                <a:cs typeface="Inter Medium" pitchFamily="34" charset="-120"/>
              </a:rPr>
              <a:t>打診</a:t>
            </a:r>
            <a:endParaRPr lang="en-US" sz="3600" b="1" dirty="0">
              <a:solidFill>
                <a:srgbClr val="FF0000"/>
              </a:solidFill>
            </a:endParaRPr>
          </a:p>
        </p:txBody>
      </p:sp>
      <p:sp>
        <p:nvSpPr>
          <p:cNvPr id="17" name="Text 15"/>
          <p:cNvSpPr/>
          <p:nvPr/>
        </p:nvSpPr>
        <p:spPr>
          <a:xfrm>
            <a:off x="7740134" y="5782747"/>
            <a:ext cx="5860137" cy="421005"/>
          </a:xfrm>
          <a:prstGeom prst="rect">
            <a:avLst/>
          </a:prstGeom>
          <a:noFill/>
          <a:ln/>
        </p:spPr>
        <p:txBody>
          <a:bodyPr wrap="none" lIns="0" tIns="0" rIns="0" bIns="0" rtlCol="0" anchor="t"/>
          <a:lstStyle/>
          <a:p>
            <a:pPr marL="0" indent="0" algn="l">
              <a:lnSpc>
                <a:spcPts val="3300"/>
              </a:lnSpc>
              <a:buNone/>
            </a:pPr>
            <a:r>
              <a:rPr lang="en-US" sz="2800" dirty="0">
                <a:solidFill>
                  <a:srgbClr val="030303"/>
                </a:solidFill>
                <a:latin typeface="IBM Plex Sans Medium" pitchFamily="34" charset="0"/>
                <a:ea typeface="IBM Plex Sans Medium" pitchFamily="34" charset="-122"/>
                <a:cs typeface="IBM Plex Sans Medium" pitchFamily="34" charset="-120"/>
              </a:rPr>
              <a:t>指で身体を叩いて音を聴き分けます</a:t>
            </a:r>
            <a:endParaRPr lang="en-US" sz="2800" dirty="0"/>
          </a:p>
        </p:txBody>
      </p:sp>
      <p:sp>
        <p:nvSpPr>
          <p:cNvPr id="18" name="Text 16"/>
          <p:cNvSpPr/>
          <p:nvPr/>
        </p:nvSpPr>
        <p:spPr>
          <a:xfrm>
            <a:off x="7740134" y="6361509"/>
            <a:ext cx="5860137" cy="842010"/>
          </a:xfrm>
          <a:prstGeom prst="rect">
            <a:avLst/>
          </a:prstGeom>
          <a:noFill/>
          <a:ln/>
        </p:spPr>
        <p:txBody>
          <a:bodyPr wrap="square" lIns="0" tIns="0" rIns="0" bIns="0" rtlCol="0" anchor="t"/>
          <a:lstStyle/>
          <a:p>
            <a:pPr marL="0" indent="0" algn="l">
              <a:lnSpc>
                <a:spcPts val="3300"/>
              </a:lnSpc>
              <a:buNone/>
            </a:pPr>
            <a:r>
              <a:rPr lang="en-US" sz="2800" dirty="0">
                <a:solidFill>
                  <a:srgbClr val="030303"/>
                </a:solidFill>
                <a:latin typeface="IBM Plex Sans Medium" pitchFamily="34" charset="0"/>
                <a:ea typeface="IBM Plex Sans Medium" pitchFamily="34" charset="-122"/>
                <a:cs typeface="IBM Plex Sans Medium" pitchFamily="34" charset="-120"/>
              </a:rPr>
              <a:t>胸部や腹部の鼓音・濁音の違いによる空気・液体の確認など</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854273" y="1037273"/>
            <a:ext cx="8388548" cy="953333"/>
          </a:xfrm>
          <a:prstGeom prst="rect">
            <a:avLst/>
          </a:prstGeom>
          <a:noFill/>
          <a:ln/>
        </p:spPr>
        <p:txBody>
          <a:bodyPr wrap="none" lIns="0" tIns="0" rIns="0" bIns="0" rtlCol="0" anchor="t"/>
          <a:lstStyle/>
          <a:p>
            <a:pPr marL="0" indent="0" algn="l">
              <a:lnSpc>
                <a:spcPts val="7500"/>
              </a:lnSpc>
              <a:buNone/>
            </a:pPr>
            <a:r>
              <a:rPr lang="en-US" sz="6000" dirty="0">
                <a:solidFill>
                  <a:srgbClr val="1B1B27"/>
                </a:solidFill>
                <a:latin typeface="Inter Medium" pitchFamily="34" charset="0"/>
                <a:ea typeface="Inter Medium" pitchFamily="34" charset="-122"/>
                <a:cs typeface="Inter Medium" pitchFamily="34" charset="-120"/>
              </a:rPr>
              <a:t>看護における観察の役割</a:t>
            </a:r>
            <a:endParaRPr lang="en-US" sz="6000" dirty="0"/>
          </a:p>
        </p:txBody>
      </p:sp>
      <p:sp>
        <p:nvSpPr>
          <p:cNvPr id="3" name="Text 1"/>
          <p:cNvSpPr/>
          <p:nvPr/>
        </p:nvSpPr>
        <p:spPr>
          <a:xfrm>
            <a:off x="854273" y="2600801"/>
            <a:ext cx="12921853" cy="976313"/>
          </a:xfrm>
          <a:prstGeom prst="rect">
            <a:avLst/>
          </a:prstGeom>
          <a:noFill/>
          <a:ln/>
        </p:spPr>
        <p:txBody>
          <a:bodyPr wrap="square" lIns="0" tIns="0" rIns="0" bIns="0" rtlCol="0" anchor="t"/>
          <a:lstStyle/>
          <a:p>
            <a:pPr marL="0" indent="0" algn="l">
              <a:lnSpc>
                <a:spcPts val="3800"/>
              </a:lnSpc>
              <a:buNone/>
            </a:pPr>
            <a:r>
              <a:rPr lang="en-US" sz="2400" dirty="0">
                <a:solidFill>
                  <a:srgbClr val="030303"/>
                </a:solidFill>
                <a:latin typeface="IBM Plex Sans Medium" pitchFamily="34" charset="0"/>
                <a:ea typeface="IBM Plex Sans Medium" pitchFamily="34" charset="-122"/>
                <a:cs typeface="IBM Plex Sans Medium" pitchFamily="34" charset="-120"/>
              </a:rPr>
              <a:t>看護における観察は、患者の</a:t>
            </a:r>
            <a:r>
              <a:rPr lang="en-US" sz="2400" b="1" dirty="0">
                <a:solidFill>
                  <a:srgbClr val="030303"/>
                </a:solidFill>
                <a:latin typeface="IBM Plex Sans Medium" pitchFamily="34" charset="0"/>
                <a:ea typeface="IBM Plex Sans Medium" pitchFamily="34" charset="-122"/>
                <a:cs typeface="IBM Plex Sans Medium" pitchFamily="34" charset="-120"/>
              </a:rPr>
              <a:t>身体的・精神的状態を多角的かつ継続的に把握</a:t>
            </a:r>
            <a:r>
              <a:rPr lang="en-US" sz="2400" dirty="0">
                <a:solidFill>
                  <a:srgbClr val="030303"/>
                </a:solidFill>
                <a:latin typeface="IBM Plex Sans Medium" pitchFamily="34" charset="0"/>
                <a:ea typeface="IBM Plex Sans Medium" pitchFamily="34" charset="-122"/>
                <a:cs typeface="IBM Plex Sans Medium" pitchFamily="34" charset="-120"/>
              </a:rPr>
              <a:t>し、異常や変化を早期に発見するための不可欠な基本技術です。</a:t>
            </a:r>
            <a:endParaRPr lang="en-US" sz="2400" dirty="0"/>
          </a:p>
        </p:txBody>
      </p:sp>
      <p:sp>
        <p:nvSpPr>
          <p:cNvPr id="4" name="Text 2"/>
          <p:cNvSpPr/>
          <p:nvPr/>
        </p:nvSpPr>
        <p:spPr>
          <a:xfrm>
            <a:off x="854273" y="3920252"/>
            <a:ext cx="12921853" cy="1464469"/>
          </a:xfrm>
          <a:prstGeom prst="rect">
            <a:avLst/>
          </a:prstGeom>
          <a:noFill/>
          <a:ln/>
        </p:spPr>
        <p:txBody>
          <a:bodyPr wrap="square" lIns="0" tIns="0" rIns="0" bIns="0" rtlCol="0" anchor="t"/>
          <a:lstStyle/>
          <a:p>
            <a:pPr marL="0" indent="0" algn="l">
              <a:lnSpc>
                <a:spcPts val="3800"/>
              </a:lnSpc>
              <a:buNone/>
            </a:pPr>
            <a:r>
              <a:rPr lang="en-US" sz="2400" dirty="0">
                <a:solidFill>
                  <a:srgbClr val="030303"/>
                </a:solidFill>
                <a:latin typeface="IBM Plex Sans Medium" pitchFamily="34" charset="0"/>
                <a:ea typeface="IBM Plex Sans Medium" pitchFamily="34" charset="-122"/>
                <a:cs typeface="IBM Plex Sans Medium" pitchFamily="34" charset="-120"/>
              </a:rPr>
              <a:t>これは単に「見る」「聞く」「触れる」といった五感による情報収集に留まりません。例えば、</a:t>
            </a:r>
            <a:r>
              <a:rPr lang="en-US" sz="2400" b="1" dirty="0">
                <a:solidFill>
                  <a:srgbClr val="030303"/>
                </a:solidFill>
                <a:latin typeface="IBM Plex Sans Medium" pitchFamily="34" charset="0"/>
                <a:ea typeface="IBM Plex Sans Medium" pitchFamily="34" charset="-122"/>
                <a:cs typeface="IBM Plex Sans Medium" pitchFamily="34" charset="-120"/>
              </a:rPr>
              <a:t>視診で顔色や皮膚の変化を注意深く観察し、聴診で呼吸音や心音のわずかな異常を捉え、触診で浮腫や熱感を評価する</a:t>
            </a:r>
            <a:r>
              <a:rPr lang="en-US" sz="2400" dirty="0">
                <a:solidFill>
                  <a:srgbClr val="030303"/>
                </a:solidFill>
                <a:latin typeface="IBM Plex Sans Medium" pitchFamily="34" charset="0"/>
                <a:ea typeface="IBM Plex Sans Medium" pitchFamily="34" charset="-122"/>
                <a:cs typeface="IBM Plex Sans Medium" pitchFamily="34" charset="-120"/>
              </a:rPr>
              <a:t>といった具体的な行為を通じて行われます。</a:t>
            </a:r>
            <a:endParaRPr lang="en-US" sz="2400" dirty="0"/>
          </a:p>
        </p:txBody>
      </p:sp>
      <p:sp>
        <p:nvSpPr>
          <p:cNvPr id="5" name="Text 3"/>
          <p:cNvSpPr/>
          <p:nvPr/>
        </p:nvSpPr>
        <p:spPr>
          <a:xfrm>
            <a:off x="854273" y="5727859"/>
            <a:ext cx="12921853" cy="1464469"/>
          </a:xfrm>
          <a:prstGeom prst="rect">
            <a:avLst/>
          </a:prstGeom>
          <a:noFill/>
          <a:ln/>
        </p:spPr>
        <p:txBody>
          <a:bodyPr wrap="square" lIns="0" tIns="0" rIns="0" bIns="0" rtlCol="0" anchor="t"/>
          <a:lstStyle/>
          <a:p>
            <a:pPr marL="0" indent="0" algn="l">
              <a:lnSpc>
                <a:spcPts val="3800"/>
              </a:lnSpc>
              <a:buNone/>
            </a:pPr>
            <a:r>
              <a:rPr lang="en-US" sz="2400" dirty="0">
                <a:solidFill>
                  <a:srgbClr val="030303"/>
                </a:solidFill>
                <a:latin typeface="IBM Plex Sans Medium" pitchFamily="34" charset="0"/>
                <a:ea typeface="IBM Plex Sans Medium" pitchFamily="34" charset="-122"/>
                <a:cs typeface="IBM Plex Sans Medium" pitchFamily="34" charset="-120"/>
              </a:rPr>
              <a:t>重要なのは、得られた断片的な情報から患者の全体像を把握し、その</a:t>
            </a:r>
            <a:r>
              <a:rPr lang="en-US" sz="2400" b="1" dirty="0">
                <a:solidFill>
                  <a:srgbClr val="030303"/>
                </a:solidFill>
                <a:latin typeface="IBM Plex Sans Medium" pitchFamily="34" charset="0"/>
                <a:ea typeface="IBM Plex Sans Medium" pitchFamily="34" charset="-122"/>
                <a:cs typeface="IBM Plex Sans Medium" pitchFamily="34" charset="-120"/>
              </a:rPr>
              <a:t>「意味」を深く読み解き、適切な看護判断へと繋げる能力</a:t>
            </a:r>
            <a:r>
              <a:rPr lang="en-US" sz="2400" dirty="0">
                <a:solidFill>
                  <a:srgbClr val="030303"/>
                </a:solidFill>
                <a:latin typeface="IBM Plex Sans Medium" pitchFamily="34" charset="0"/>
                <a:ea typeface="IBM Plex Sans Medium" pitchFamily="34" charset="-122"/>
                <a:cs typeface="IBM Plex Sans Medium" pitchFamily="34" charset="-120"/>
              </a:rPr>
              <a:t>が求められる点です。この観察力こそが、個別化されたケア計画の立案と、患者の安全・安楽を守る質の高い看護実践の根幹を成します。</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879872" y="905470"/>
            <a:ext cx="7856220" cy="981908"/>
          </a:xfrm>
          <a:prstGeom prst="rect">
            <a:avLst/>
          </a:prstGeom>
          <a:noFill/>
          <a:ln/>
        </p:spPr>
        <p:txBody>
          <a:bodyPr wrap="none" lIns="0" tIns="0" rIns="0" bIns="0" rtlCol="0" anchor="t"/>
          <a:lstStyle/>
          <a:p>
            <a:pPr marL="0" indent="0" algn="l">
              <a:lnSpc>
                <a:spcPts val="7700"/>
              </a:lnSpc>
              <a:buNone/>
            </a:pPr>
            <a:r>
              <a:rPr lang="en-US" sz="6150" dirty="0">
                <a:solidFill>
                  <a:srgbClr val="1B1B27"/>
                </a:solidFill>
                <a:latin typeface="Inter Medium" pitchFamily="34" charset="0"/>
                <a:ea typeface="Inter Medium" pitchFamily="34" charset="-122"/>
                <a:cs typeface="Inter Medium" pitchFamily="34" charset="-120"/>
              </a:rPr>
              <a:t>観察の3つのステップ</a:t>
            </a:r>
            <a:endParaRPr lang="en-US" sz="6150" dirty="0"/>
          </a:p>
        </p:txBody>
      </p:sp>
      <p:sp>
        <p:nvSpPr>
          <p:cNvPr id="3" name="Shape 1"/>
          <p:cNvSpPr/>
          <p:nvPr/>
        </p:nvSpPr>
        <p:spPr>
          <a:xfrm>
            <a:off x="879871" y="2515791"/>
            <a:ext cx="4268857" cy="5181072"/>
          </a:xfrm>
          <a:prstGeom prst="roundRect">
            <a:avLst>
              <a:gd name="adj" fmla="val 3234"/>
            </a:avLst>
          </a:prstGeom>
          <a:solidFill>
            <a:srgbClr val="FFFFFF">
              <a:alpha val="95000"/>
            </a:srgbClr>
          </a:solidFill>
          <a:ln w="38100">
            <a:solidFill>
              <a:srgbClr val="CCCCCC"/>
            </a:solidFill>
            <a:prstDash val="solid"/>
          </a:ln>
        </p:spPr>
        <p:txBody>
          <a:bodyPr/>
          <a:lstStyle/>
          <a:p>
            <a:endParaRPr lang="ja-JP" altLang="en-US"/>
          </a:p>
        </p:txBody>
      </p:sp>
      <p:sp>
        <p:nvSpPr>
          <p:cNvPr id="4" name="Text 2"/>
          <p:cNvSpPr/>
          <p:nvPr/>
        </p:nvSpPr>
        <p:spPr>
          <a:xfrm>
            <a:off x="1232178" y="2868097"/>
            <a:ext cx="3376136" cy="490895"/>
          </a:xfrm>
          <a:prstGeom prst="rect">
            <a:avLst/>
          </a:prstGeom>
          <a:noFill/>
          <a:ln/>
        </p:spPr>
        <p:txBody>
          <a:bodyPr wrap="none" lIns="0" tIns="0" rIns="0" bIns="0" rtlCol="0" anchor="t"/>
          <a:lstStyle/>
          <a:p>
            <a:pPr marL="0" indent="0" algn="l">
              <a:lnSpc>
                <a:spcPts val="3850"/>
              </a:lnSpc>
              <a:buNone/>
            </a:pPr>
            <a:r>
              <a:rPr lang="en-US" sz="3600" b="1" dirty="0">
                <a:solidFill>
                  <a:srgbClr val="FF0000"/>
                </a:solidFill>
                <a:latin typeface="Inter Medium" pitchFamily="34" charset="0"/>
                <a:ea typeface="Inter Medium" pitchFamily="34" charset="-122"/>
                <a:cs typeface="Inter Medium" pitchFamily="34" charset="-120"/>
              </a:rPr>
              <a:t>① 見る（観察）</a:t>
            </a:r>
            <a:endParaRPr lang="en-US" sz="3600" b="1" dirty="0">
              <a:solidFill>
                <a:srgbClr val="FF0000"/>
              </a:solidFill>
            </a:endParaRPr>
          </a:p>
        </p:txBody>
      </p:sp>
      <p:sp>
        <p:nvSpPr>
          <p:cNvPr id="5" name="Text 3"/>
          <p:cNvSpPr/>
          <p:nvPr/>
        </p:nvSpPr>
        <p:spPr>
          <a:xfrm>
            <a:off x="1232178" y="3547467"/>
            <a:ext cx="3376136" cy="1005364"/>
          </a:xfrm>
          <a:prstGeom prst="rect">
            <a:avLst/>
          </a:prstGeom>
          <a:noFill/>
          <a:ln/>
        </p:spPr>
        <p:txBody>
          <a:bodyPr wrap="square" lIns="0" tIns="0" rIns="0" bIns="0" rtlCol="0" anchor="t"/>
          <a:lstStyle/>
          <a:p>
            <a:pPr marL="0" indent="0" algn="l">
              <a:lnSpc>
                <a:spcPts val="3950"/>
              </a:lnSpc>
              <a:buNone/>
            </a:pPr>
            <a:r>
              <a:rPr lang="en-US" sz="3200" dirty="0">
                <a:solidFill>
                  <a:srgbClr val="030303"/>
                </a:solidFill>
                <a:latin typeface="IBM Plex Sans Medium" pitchFamily="34" charset="0"/>
                <a:ea typeface="IBM Plex Sans Medium" pitchFamily="34" charset="-122"/>
                <a:cs typeface="IBM Plex Sans Medium" pitchFamily="34" charset="-120"/>
              </a:rPr>
              <a:t>身体的・精神的変化をとらえます</a:t>
            </a:r>
            <a:endParaRPr lang="en-US" sz="3200" dirty="0"/>
          </a:p>
        </p:txBody>
      </p:sp>
      <p:sp>
        <p:nvSpPr>
          <p:cNvPr id="6" name="Text 4"/>
          <p:cNvSpPr/>
          <p:nvPr/>
        </p:nvSpPr>
        <p:spPr>
          <a:xfrm>
            <a:off x="1232178" y="4741307"/>
            <a:ext cx="3376136" cy="502682"/>
          </a:xfrm>
          <a:prstGeom prst="rect">
            <a:avLst/>
          </a:prstGeom>
          <a:noFill/>
          <a:ln/>
        </p:spPr>
        <p:txBody>
          <a:bodyPr wrap="none" lIns="0" tIns="0" rIns="0" bIns="0" rtlCol="0" anchor="t"/>
          <a:lstStyle/>
          <a:p>
            <a:pPr marL="342900" indent="-342900" algn="l">
              <a:lnSpc>
                <a:spcPts val="3950"/>
              </a:lnSpc>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顔色が青白い</a:t>
            </a:r>
            <a:endParaRPr lang="en-US" sz="3200" dirty="0"/>
          </a:p>
        </p:txBody>
      </p:sp>
      <p:sp>
        <p:nvSpPr>
          <p:cNvPr id="7" name="Text 5"/>
          <p:cNvSpPr/>
          <p:nvPr/>
        </p:nvSpPr>
        <p:spPr>
          <a:xfrm>
            <a:off x="1232178" y="5353883"/>
            <a:ext cx="3376136" cy="502682"/>
          </a:xfrm>
          <a:prstGeom prst="rect">
            <a:avLst/>
          </a:prstGeom>
          <a:noFill/>
          <a:ln/>
        </p:spPr>
        <p:txBody>
          <a:bodyPr wrap="none" lIns="0" tIns="0" rIns="0" bIns="0" rtlCol="0" anchor="t"/>
          <a:lstStyle/>
          <a:p>
            <a:pPr marL="342900" indent="-342900" algn="l">
              <a:lnSpc>
                <a:spcPts val="3950"/>
              </a:lnSpc>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息切れがある</a:t>
            </a:r>
            <a:endParaRPr lang="en-US" sz="3200" dirty="0"/>
          </a:p>
        </p:txBody>
      </p:sp>
      <p:sp>
        <p:nvSpPr>
          <p:cNvPr id="8" name="Text 6"/>
          <p:cNvSpPr/>
          <p:nvPr/>
        </p:nvSpPr>
        <p:spPr>
          <a:xfrm>
            <a:off x="1232178" y="5966460"/>
            <a:ext cx="3376136" cy="502682"/>
          </a:xfrm>
          <a:prstGeom prst="rect">
            <a:avLst/>
          </a:prstGeom>
          <a:noFill/>
          <a:ln/>
        </p:spPr>
        <p:txBody>
          <a:bodyPr wrap="none" lIns="0" tIns="0" rIns="0" bIns="0" rtlCol="0" anchor="t"/>
          <a:lstStyle/>
          <a:p>
            <a:pPr marL="342900" indent="-342900" algn="l">
              <a:lnSpc>
                <a:spcPts val="3950"/>
              </a:lnSpc>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発言が少ない</a:t>
            </a:r>
            <a:endParaRPr lang="en-US" sz="3200" dirty="0"/>
          </a:p>
        </p:txBody>
      </p:sp>
      <p:sp>
        <p:nvSpPr>
          <p:cNvPr id="9" name="Shape 7"/>
          <p:cNvSpPr/>
          <p:nvPr/>
        </p:nvSpPr>
        <p:spPr>
          <a:xfrm>
            <a:off x="5274825" y="2515791"/>
            <a:ext cx="4268857" cy="5181072"/>
          </a:xfrm>
          <a:prstGeom prst="roundRect">
            <a:avLst>
              <a:gd name="adj" fmla="val 3234"/>
            </a:avLst>
          </a:prstGeom>
          <a:solidFill>
            <a:srgbClr val="FFFFFF">
              <a:alpha val="95000"/>
            </a:srgbClr>
          </a:solidFill>
          <a:ln w="38100">
            <a:solidFill>
              <a:srgbClr val="CCCCCC"/>
            </a:solidFill>
            <a:prstDash val="solid"/>
          </a:ln>
        </p:spPr>
        <p:txBody>
          <a:bodyPr/>
          <a:lstStyle/>
          <a:p>
            <a:endParaRPr lang="ja-JP" altLang="en-US"/>
          </a:p>
        </p:txBody>
      </p:sp>
      <p:sp>
        <p:nvSpPr>
          <p:cNvPr id="10" name="Text 8"/>
          <p:cNvSpPr/>
          <p:nvPr/>
        </p:nvSpPr>
        <p:spPr>
          <a:xfrm>
            <a:off x="5627132" y="2868097"/>
            <a:ext cx="3376136" cy="490895"/>
          </a:xfrm>
          <a:prstGeom prst="rect">
            <a:avLst/>
          </a:prstGeom>
          <a:noFill/>
          <a:ln/>
        </p:spPr>
        <p:txBody>
          <a:bodyPr wrap="none" lIns="0" tIns="0" rIns="0" bIns="0" rtlCol="0" anchor="t"/>
          <a:lstStyle/>
          <a:p>
            <a:pPr marL="0" indent="0" algn="l">
              <a:lnSpc>
                <a:spcPts val="3850"/>
              </a:lnSpc>
              <a:buNone/>
            </a:pPr>
            <a:r>
              <a:rPr lang="en-US" sz="3600" b="1" dirty="0">
                <a:solidFill>
                  <a:srgbClr val="FF0000"/>
                </a:solidFill>
                <a:latin typeface="Inter Medium" pitchFamily="34" charset="0"/>
                <a:ea typeface="Inter Medium" pitchFamily="34" charset="-122"/>
                <a:cs typeface="Inter Medium" pitchFamily="34" charset="-120"/>
              </a:rPr>
              <a:t>② 判断する</a:t>
            </a:r>
            <a:endParaRPr lang="en-US" sz="3600" b="1" dirty="0">
              <a:solidFill>
                <a:srgbClr val="FF0000"/>
              </a:solidFill>
            </a:endParaRPr>
          </a:p>
        </p:txBody>
      </p:sp>
      <p:sp>
        <p:nvSpPr>
          <p:cNvPr id="11" name="Text 9"/>
          <p:cNvSpPr/>
          <p:nvPr/>
        </p:nvSpPr>
        <p:spPr>
          <a:xfrm>
            <a:off x="5627132" y="3547467"/>
            <a:ext cx="3376136" cy="1005364"/>
          </a:xfrm>
          <a:prstGeom prst="rect">
            <a:avLst/>
          </a:prstGeom>
          <a:noFill/>
          <a:ln/>
        </p:spPr>
        <p:txBody>
          <a:bodyPr wrap="square" lIns="0" tIns="0" rIns="0" bIns="0" rtlCol="0" anchor="t"/>
          <a:lstStyle/>
          <a:p>
            <a:pPr marL="0" indent="0" algn="l">
              <a:lnSpc>
                <a:spcPts val="3950"/>
              </a:lnSpc>
              <a:buNone/>
            </a:pPr>
            <a:r>
              <a:rPr lang="en-US" sz="3200" dirty="0">
                <a:solidFill>
                  <a:srgbClr val="030303"/>
                </a:solidFill>
                <a:latin typeface="IBM Plex Sans Medium" pitchFamily="34" charset="0"/>
                <a:ea typeface="IBM Plex Sans Medium" pitchFamily="34" charset="-122"/>
                <a:cs typeface="IBM Plex Sans Medium" pitchFamily="34" charset="-120"/>
              </a:rPr>
              <a:t>観察結果の意味を考えます</a:t>
            </a:r>
            <a:endParaRPr lang="en-US" sz="3200" dirty="0"/>
          </a:p>
        </p:txBody>
      </p:sp>
      <p:sp>
        <p:nvSpPr>
          <p:cNvPr id="12" name="Text 10"/>
          <p:cNvSpPr/>
          <p:nvPr/>
        </p:nvSpPr>
        <p:spPr>
          <a:xfrm>
            <a:off x="5627132" y="4741307"/>
            <a:ext cx="3376136" cy="1508046"/>
          </a:xfrm>
          <a:prstGeom prst="rect">
            <a:avLst/>
          </a:prstGeom>
          <a:noFill/>
          <a:ln/>
        </p:spPr>
        <p:txBody>
          <a:bodyPr wrap="square" lIns="0" tIns="0" rIns="0" bIns="0" rtlCol="0" anchor="t"/>
          <a:lstStyle/>
          <a:p>
            <a:pPr marL="342900" indent="-342900" algn="l">
              <a:lnSpc>
                <a:spcPts val="3950"/>
              </a:lnSpc>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「チアノーゼが出ているかもしれない」など</a:t>
            </a:r>
            <a:endParaRPr lang="en-US" sz="3200" dirty="0"/>
          </a:p>
        </p:txBody>
      </p:sp>
      <p:sp>
        <p:nvSpPr>
          <p:cNvPr id="13" name="Shape 11"/>
          <p:cNvSpPr/>
          <p:nvPr/>
        </p:nvSpPr>
        <p:spPr>
          <a:xfrm>
            <a:off x="9669779" y="2515791"/>
            <a:ext cx="4268857" cy="5181072"/>
          </a:xfrm>
          <a:prstGeom prst="roundRect">
            <a:avLst>
              <a:gd name="adj" fmla="val 3234"/>
            </a:avLst>
          </a:prstGeom>
          <a:solidFill>
            <a:srgbClr val="FFFFFF">
              <a:alpha val="95000"/>
            </a:srgbClr>
          </a:solidFill>
          <a:ln w="38100">
            <a:solidFill>
              <a:srgbClr val="CCCCCC"/>
            </a:solidFill>
            <a:prstDash val="solid"/>
          </a:ln>
        </p:spPr>
        <p:txBody>
          <a:bodyPr/>
          <a:lstStyle/>
          <a:p>
            <a:endParaRPr lang="ja-JP" altLang="en-US"/>
          </a:p>
        </p:txBody>
      </p:sp>
      <p:sp>
        <p:nvSpPr>
          <p:cNvPr id="14" name="Text 12"/>
          <p:cNvSpPr/>
          <p:nvPr/>
        </p:nvSpPr>
        <p:spPr>
          <a:xfrm>
            <a:off x="10022086" y="2868097"/>
            <a:ext cx="3376136" cy="490895"/>
          </a:xfrm>
          <a:prstGeom prst="rect">
            <a:avLst/>
          </a:prstGeom>
          <a:noFill/>
          <a:ln/>
        </p:spPr>
        <p:txBody>
          <a:bodyPr wrap="none" lIns="0" tIns="0" rIns="0" bIns="0" rtlCol="0" anchor="t"/>
          <a:lstStyle/>
          <a:p>
            <a:pPr marL="0" indent="0" algn="l">
              <a:lnSpc>
                <a:spcPts val="3850"/>
              </a:lnSpc>
              <a:buNone/>
            </a:pPr>
            <a:r>
              <a:rPr lang="en-US" sz="3600" b="1" dirty="0">
                <a:solidFill>
                  <a:srgbClr val="FF0000"/>
                </a:solidFill>
                <a:latin typeface="Inter Medium" pitchFamily="34" charset="0"/>
                <a:ea typeface="Inter Medium" pitchFamily="34" charset="-122"/>
                <a:cs typeface="Inter Medium" pitchFamily="34" charset="-120"/>
              </a:rPr>
              <a:t>③ 評価・対応</a:t>
            </a:r>
            <a:endParaRPr lang="en-US" sz="3600" b="1" dirty="0">
              <a:solidFill>
                <a:srgbClr val="FF0000"/>
              </a:solidFill>
            </a:endParaRPr>
          </a:p>
        </p:txBody>
      </p:sp>
      <p:sp>
        <p:nvSpPr>
          <p:cNvPr id="15" name="Text 13"/>
          <p:cNvSpPr/>
          <p:nvPr/>
        </p:nvSpPr>
        <p:spPr>
          <a:xfrm>
            <a:off x="10022086" y="3547467"/>
            <a:ext cx="3376136" cy="1005364"/>
          </a:xfrm>
          <a:prstGeom prst="rect">
            <a:avLst/>
          </a:prstGeom>
          <a:noFill/>
          <a:ln/>
        </p:spPr>
        <p:txBody>
          <a:bodyPr wrap="square" lIns="0" tIns="0" rIns="0" bIns="0" rtlCol="0" anchor="t"/>
          <a:lstStyle/>
          <a:p>
            <a:pPr marL="0" indent="0" algn="l">
              <a:lnSpc>
                <a:spcPts val="3950"/>
              </a:lnSpc>
              <a:buNone/>
            </a:pPr>
            <a:r>
              <a:rPr lang="en-US" sz="3200" dirty="0">
                <a:solidFill>
                  <a:srgbClr val="030303"/>
                </a:solidFill>
                <a:latin typeface="IBM Plex Sans Medium" pitchFamily="34" charset="0"/>
                <a:ea typeface="IBM Plex Sans Medium" pitchFamily="34" charset="-122"/>
                <a:cs typeface="IBM Plex Sans Medium" pitchFamily="34" charset="-120"/>
              </a:rPr>
              <a:t>状況を分析し、必要な行動を決定します</a:t>
            </a:r>
            <a:endParaRPr lang="en-US" sz="3200" dirty="0"/>
          </a:p>
        </p:txBody>
      </p:sp>
      <p:sp>
        <p:nvSpPr>
          <p:cNvPr id="16" name="Text 14"/>
          <p:cNvSpPr/>
          <p:nvPr/>
        </p:nvSpPr>
        <p:spPr>
          <a:xfrm>
            <a:off x="10022086" y="5186580"/>
            <a:ext cx="3376136" cy="502682"/>
          </a:xfrm>
          <a:prstGeom prst="rect">
            <a:avLst/>
          </a:prstGeom>
          <a:noFill/>
          <a:ln/>
        </p:spPr>
        <p:txBody>
          <a:bodyPr wrap="none" lIns="0" tIns="0" rIns="0" bIns="0" rtlCol="0" anchor="t"/>
          <a:lstStyle/>
          <a:p>
            <a:pPr marL="342900" indent="-342900" algn="l">
              <a:lnSpc>
                <a:spcPts val="3950"/>
              </a:lnSpc>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医師へ報告する</a:t>
            </a:r>
            <a:endParaRPr lang="en-US" sz="3200" dirty="0"/>
          </a:p>
        </p:txBody>
      </p:sp>
      <p:sp>
        <p:nvSpPr>
          <p:cNvPr id="17" name="Text 15"/>
          <p:cNvSpPr/>
          <p:nvPr/>
        </p:nvSpPr>
        <p:spPr>
          <a:xfrm>
            <a:off x="10022086" y="5799156"/>
            <a:ext cx="3376136" cy="1005364"/>
          </a:xfrm>
          <a:prstGeom prst="rect">
            <a:avLst/>
          </a:prstGeom>
          <a:noFill/>
          <a:ln/>
        </p:spPr>
        <p:txBody>
          <a:bodyPr wrap="square" lIns="0" tIns="0" rIns="0" bIns="0" rtlCol="0" anchor="t"/>
          <a:lstStyle/>
          <a:p>
            <a:pPr marL="342900" indent="-342900" algn="l">
              <a:lnSpc>
                <a:spcPts val="3950"/>
              </a:lnSpc>
              <a:buSzPct val="100000"/>
              <a:buChar char="•"/>
            </a:pPr>
            <a:r>
              <a:rPr lang="en-US" sz="3200" dirty="0">
                <a:solidFill>
                  <a:srgbClr val="030303"/>
                </a:solidFill>
                <a:latin typeface="IBM Plex Sans Medium" pitchFamily="34" charset="0"/>
                <a:ea typeface="IBM Plex Sans Medium" pitchFamily="34" charset="-122"/>
                <a:cs typeface="IBM Plex Sans Medium" pitchFamily="34" charset="-120"/>
              </a:rPr>
              <a:t>酸素管理の準備をする</a:t>
            </a:r>
            <a:endParaRPr lang="en-US" sz="3200" dirty="0"/>
          </a:p>
        </p:txBody>
      </p:sp>
      <p:sp>
        <p:nvSpPr>
          <p:cNvPr id="18" name="Text 16"/>
          <p:cNvSpPr/>
          <p:nvPr/>
        </p:nvSpPr>
        <p:spPr>
          <a:xfrm>
            <a:off x="10022086" y="6914415"/>
            <a:ext cx="3376136" cy="502682"/>
          </a:xfrm>
          <a:prstGeom prst="rect">
            <a:avLst/>
          </a:prstGeom>
          <a:noFill/>
          <a:ln/>
        </p:spPr>
        <p:txBody>
          <a:bodyPr wrap="none" lIns="0" tIns="0" rIns="0" bIns="0" rtlCol="0" anchor="t"/>
          <a:lstStyle/>
          <a:p>
            <a:pPr marL="342900" indent="-342900" algn="l">
              <a:lnSpc>
                <a:spcPts val="395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バイタル測定を行う</a:t>
            </a: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82836" y="768787"/>
            <a:ext cx="6989921" cy="873681"/>
          </a:xfrm>
          <a:prstGeom prst="rect">
            <a:avLst/>
          </a:prstGeom>
          <a:noFill/>
          <a:ln/>
        </p:spPr>
        <p:txBody>
          <a:bodyPr wrap="none" lIns="0" tIns="0" rIns="0" bIns="0" rtlCol="0" anchor="t"/>
          <a:lstStyle/>
          <a:p>
            <a:pPr marL="0" indent="0" algn="l">
              <a:lnSpc>
                <a:spcPts val="6850"/>
              </a:lnSpc>
              <a:buNone/>
            </a:pPr>
            <a:r>
              <a:rPr lang="en-US" sz="5500" dirty="0">
                <a:solidFill>
                  <a:srgbClr val="1B1B27"/>
                </a:solidFill>
                <a:latin typeface="Inter Medium" pitchFamily="34" charset="0"/>
                <a:ea typeface="Inter Medium" pitchFamily="34" charset="-122"/>
                <a:cs typeface="Inter Medium" pitchFamily="34" charset="-120"/>
              </a:rPr>
              <a:t>観察情報の活用場面</a:t>
            </a:r>
            <a:endParaRPr lang="en-US" sz="5500" dirty="0"/>
          </a:p>
        </p:txBody>
      </p:sp>
      <p:sp>
        <p:nvSpPr>
          <p:cNvPr id="3" name="Shape 1"/>
          <p:cNvSpPr/>
          <p:nvPr/>
        </p:nvSpPr>
        <p:spPr>
          <a:xfrm>
            <a:off x="782836" y="2376249"/>
            <a:ext cx="6537215" cy="2381592"/>
          </a:xfrm>
          <a:prstGeom prst="roundRect">
            <a:avLst>
              <a:gd name="adj" fmla="val 8142"/>
            </a:avLst>
          </a:prstGeom>
          <a:solidFill>
            <a:srgbClr val="FFFFFF">
              <a:alpha val="95000"/>
            </a:srgbClr>
          </a:solidFill>
          <a:ln w="38100">
            <a:solidFill>
              <a:srgbClr val="CCCCCC"/>
            </a:solidFill>
            <a:prstDash val="solid"/>
          </a:ln>
        </p:spPr>
        <p:txBody>
          <a:bodyPr/>
          <a:lstStyle/>
          <a:p>
            <a:endParaRPr lang="ja-JP" altLang="en-US"/>
          </a:p>
        </p:txBody>
      </p:sp>
      <p:sp>
        <p:nvSpPr>
          <p:cNvPr id="4" name="Shape 2"/>
          <p:cNvSpPr/>
          <p:nvPr/>
        </p:nvSpPr>
        <p:spPr>
          <a:xfrm>
            <a:off x="744736" y="2376249"/>
            <a:ext cx="152400" cy="2245995"/>
          </a:xfrm>
          <a:prstGeom prst="roundRect">
            <a:avLst>
              <a:gd name="adj" fmla="val 77056"/>
            </a:avLst>
          </a:prstGeom>
          <a:solidFill>
            <a:srgbClr val="030303"/>
          </a:solidFill>
          <a:ln/>
        </p:spPr>
        <p:txBody>
          <a:bodyPr/>
          <a:lstStyle/>
          <a:p>
            <a:endParaRPr lang="ja-JP" altLang="en-US"/>
          </a:p>
        </p:txBody>
      </p:sp>
      <p:sp>
        <p:nvSpPr>
          <p:cNvPr id="5" name="Text 3"/>
          <p:cNvSpPr/>
          <p:nvPr/>
        </p:nvSpPr>
        <p:spPr>
          <a:xfrm>
            <a:off x="1214795" y="2693908"/>
            <a:ext cx="3494961" cy="436721"/>
          </a:xfrm>
          <a:prstGeom prst="rect">
            <a:avLst/>
          </a:prstGeom>
          <a:noFill/>
          <a:ln/>
        </p:spPr>
        <p:txBody>
          <a:bodyPr wrap="none" lIns="0" tIns="0" rIns="0" bIns="0" rtlCol="0" anchor="t"/>
          <a:lstStyle/>
          <a:p>
            <a:pPr marL="0" indent="0" algn="l">
              <a:lnSpc>
                <a:spcPts val="3400"/>
              </a:lnSpc>
              <a:buNone/>
            </a:pPr>
            <a:r>
              <a:rPr lang="en-US" sz="3600" b="1" dirty="0">
                <a:solidFill>
                  <a:srgbClr val="FF0000"/>
                </a:solidFill>
                <a:latin typeface="Inter Medium" pitchFamily="34" charset="0"/>
                <a:ea typeface="Inter Medium" pitchFamily="34" charset="-122"/>
                <a:cs typeface="Inter Medium" pitchFamily="34" charset="-120"/>
              </a:rPr>
              <a:t>ケアの根拠</a:t>
            </a:r>
            <a:endParaRPr lang="en-US" sz="3600" b="1" dirty="0">
              <a:solidFill>
                <a:srgbClr val="FF0000"/>
              </a:solidFill>
            </a:endParaRPr>
          </a:p>
        </p:txBody>
      </p:sp>
      <p:sp>
        <p:nvSpPr>
          <p:cNvPr id="6" name="Text 4"/>
          <p:cNvSpPr/>
          <p:nvPr/>
        </p:nvSpPr>
        <p:spPr>
          <a:xfrm>
            <a:off x="1214795" y="3410188"/>
            <a:ext cx="5441752" cy="894398"/>
          </a:xfrm>
          <a:prstGeom prst="rect">
            <a:avLst/>
          </a:prstGeom>
          <a:noFill/>
          <a:ln/>
        </p:spPr>
        <p:txBody>
          <a:bodyPr wrap="square" lIns="0" tIns="0" rIns="0" bIns="0" rtlCol="0" anchor="t"/>
          <a:lstStyle/>
          <a:p>
            <a:pPr marL="0" indent="0" algn="l">
              <a:lnSpc>
                <a:spcPts val="3500"/>
              </a:lnSpc>
              <a:buNone/>
            </a:pPr>
            <a:r>
              <a:rPr lang="en-US" sz="2800" dirty="0">
                <a:solidFill>
                  <a:srgbClr val="030303"/>
                </a:solidFill>
                <a:latin typeface="IBM Plex Sans Medium" pitchFamily="34" charset="0"/>
                <a:ea typeface="IBM Plex Sans Medium" pitchFamily="34" charset="-122"/>
                <a:cs typeface="IBM Plex Sans Medium" pitchFamily="34" charset="-120"/>
              </a:rPr>
              <a:t>患者のニーズに合った個別的ケアを行うための判断材料となります</a:t>
            </a:r>
            <a:endParaRPr lang="en-US" sz="2800" dirty="0"/>
          </a:p>
        </p:txBody>
      </p:sp>
      <p:sp>
        <p:nvSpPr>
          <p:cNvPr id="7" name="Shape 5"/>
          <p:cNvSpPr/>
          <p:nvPr/>
        </p:nvSpPr>
        <p:spPr>
          <a:xfrm>
            <a:off x="782836" y="4901803"/>
            <a:ext cx="6537215" cy="2381592"/>
          </a:xfrm>
          <a:prstGeom prst="roundRect">
            <a:avLst>
              <a:gd name="adj" fmla="val 8142"/>
            </a:avLst>
          </a:prstGeom>
          <a:solidFill>
            <a:srgbClr val="FFFFFF">
              <a:alpha val="95000"/>
            </a:srgbClr>
          </a:solidFill>
          <a:ln w="38100">
            <a:solidFill>
              <a:srgbClr val="CCCCCC"/>
            </a:solidFill>
            <a:prstDash val="solid"/>
          </a:ln>
        </p:spPr>
        <p:txBody>
          <a:bodyPr/>
          <a:lstStyle/>
          <a:p>
            <a:endParaRPr lang="ja-JP" altLang="en-US"/>
          </a:p>
        </p:txBody>
      </p:sp>
      <p:sp>
        <p:nvSpPr>
          <p:cNvPr id="8" name="Shape 6"/>
          <p:cNvSpPr/>
          <p:nvPr/>
        </p:nvSpPr>
        <p:spPr>
          <a:xfrm>
            <a:off x="744735" y="4901803"/>
            <a:ext cx="160913" cy="2381592"/>
          </a:xfrm>
          <a:prstGeom prst="roundRect">
            <a:avLst>
              <a:gd name="adj" fmla="val 77056"/>
            </a:avLst>
          </a:prstGeom>
          <a:solidFill>
            <a:srgbClr val="030303"/>
          </a:solidFill>
          <a:ln/>
        </p:spPr>
        <p:txBody>
          <a:bodyPr/>
          <a:lstStyle/>
          <a:p>
            <a:endParaRPr lang="ja-JP" altLang="en-US"/>
          </a:p>
        </p:txBody>
      </p:sp>
      <p:sp>
        <p:nvSpPr>
          <p:cNvPr id="9" name="Text 7"/>
          <p:cNvSpPr/>
          <p:nvPr/>
        </p:nvSpPr>
        <p:spPr>
          <a:xfrm>
            <a:off x="1214795" y="5219462"/>
            <a:ext cx="3494961" cy="436721"/>
          </a:xfrm>
          <a:prstGeom prst="rect">
            <a:avLst/>
          </a:prstGeom>
          <a:noFill/>
          <a:ln/>
        </p:spPr>
        <p:txBody>
          <a:bodyPr wrap="none" lIns="0" tIns="0" rIns="0" bIns="0" rtlCol="0" anchor="t"/>
          <a:lstStyle/>
          <a:p>
            <a:pPr marL="0" indent="0" algn="l">
              <a:lnSpc>
                <a:spcPts val="3400"/>
              </a:lnSpc>
              <a:buNone/>
            </a:pPr>
            <a:r>
              <a:rPr lang="en-US" sz="3600" b="1" dirty="0">
                <a:solidFill>
                  <a:srgbClr val="FF0000"/>
                </a:solidFill>
                <a:latin typeface="Inter Medium" pitchFamily="34" charset="0"/>
                <a:ea typeface="Inter Medium" pitchFamily="34" charset="-122"/>
                <a:cs typeface="Inter Medium" pitchFamily="34" charset="-120"/>
              </a:rPr>
              <a:t>医師への報告</a:t>
            </a:r>
            <a:endParaRPr lang="en-US" sz="3600" b="1" dirty="0">
              <a:solidFill>
                <a:srgbClr val="FF0000"/>
              </a:solidFill>
            </a:endParaRPr>
          </a:p>
        </p:txBody>
      </p:sp>
      <p:sp>
        <p:nvSpPr>
          <p:cNvPr id="10" name="Text 8"/>
          <p:cNvSpPr/>
          <p:nvPr/>
        </p:nvSpPr>
        <p:spPr>
          <a:xfrm>
            <a:off x="1214794" y="5935742"/>
            <a:ext cx="5747415" cy="894398"/>
          </a:xfrm>
          <a:prstGeom prst="rect">
            <a:avLst/>
          </a:prstGeom>
          <a:noFill/>
          <a:ln/>
        </p:spPr>
        <p:txBody>
          <a:bodyPr wrap="square" lIns="0" tIns="0" rIns="0" bIns="0" rtlCol="0" anchor="t"/>
          <a:lstStyle/>
          <a:p>
            <a:pPr marL="0" indent="0" algn="l">
              <a:lnSpc>
                <a:spcPts val="3500"/>
              </a:lnSpc>
              <a:buNone/>
            </a:pPr>
            <a:r>
              <a:rPr lang="en-US" sz="2800" dirty="0">
                <a:solidFill>
                  <a:srgbClr val="030303"/>
                </a:solidFill>
                <a:latin typeface="IBM Plex Sans Medium" pitchFamily="34" charset="0"/>
                <a:ea typeface="IBM Plex Sans Medium" pitchFamily="34" charset="-122"/>
                <a:cs typeface="IBM Plex Sans Medium" pitchFamily="34" charset="-120"/>
              </a:rPr>
              <a:t>状態変化を正確に伝えることで、適切な医療的対応が可能となります</a:t>
            </a:r>
            <a:endParaRPr lang="en-US" sz="2800" dirty="0"/>
          </a:p>
        </p:txBody>
      </p:sp>
      <p:sp>
        <p:nvSpPr>
          <p:cNvPr id="11" name="Shape 9"/>
          <p:cNvSpPr/>
          <p:nvPr/>
        </p:nvSpPr>
        <p:spPr>
          <a:xfrm>
            <a:off x="7663815" y="2376249"/>
            <a:ext cx="6537215" cy="2381592"/>
          </a:xfrm>
          <a:prstGeom prst="roundRect">
            <a:avLst>
              <a:gd name="adj" fmla="val 8142"/>
            </a:avLst>
          </a:prstGeom>
          <a:solidFill>
            <a:srgbClr val="FFFFFF">
              <a:alpha val="95000"/>
            </a:srgbClr>
          </a:solidFill>
          <a:ln w="38100">
            <a:solidFill>
              <a:srgbClr val="CCCCCC"/>
            </a:solidFill>
            <a:prstDash val="solid"/>
          </a:ln>
        </p:spPr>
        <p:txBody>
          <a:bodyPr/>
          <a:lstStyle/>
          <a:p>
            <a:endParaRPr lang="ja-JP" altLang="en-US"/>
          </a:p>
        </p:txBody>
      </p:sp>
      <p:sp>
        <p:nvSpPr>
          <p:cNvPr id="12" name="Shape 10"/>
          <p:cNvSpPr/>
          <p:nvPr/>
        </p:nvSpPr>
        <p:spPr>
          <a:xfrm>
            <a:off x="7625714" y="2376249"/>
            <a:ext cx="160913" cy="2381592"/>
          </a:xfrm>
          <a:prstGeom prst="roundRect">
            <a:avLst>
              <a:gd name="adj" fmla="val 77056"/>
            </a:avLst>
          </a:prstGeom>
          <a:solidFill>
            <a:srgbClr val="030303"/>
          </a:solidFill>
          <a:ln/>
        </p:spPr>
        <p:txBody>
          <a:bodyPr/>
          <a:lstStyle/>
          <a:p>
            <a:endParaRPr lang="ja-JP" altLang="en-US"/>
          </a:p>
        </p:txBody>
      </p:sp>
      <p:sp>
        <p:nvSpPr>
          <p:cNvPr id="13" name="Text 11"/>
          <p:cNvSpPr/>
          <p:nvPr/>
        </p:nvSpPr>
        <p:spPr>
          <a:xfrm>
            <a:off x="8095774" y="2693908"/>
            <a:ext cx="3494961" cy="436721"/>
          </a:xfrm>
          <a:prstGeom prst="rect">
            <a:avLst/>
          </a:prstGeom>
          <a:noFill/>
          <a:ln/>
        </p:spPr>
        <p:txBody>
          <a:bodyPr wrap="none" lIns="0" tIns="0" rIns="0" bIns="0" rtlCol="0" anchor="t"/>
          <a:lstStyle/>
          <a:p>
            <a:pPr marL="0" indent="0" algn="l">
              <a:lnSpc>
                <a:spcPts val="3400"/>
              </a:lnSpc>
              <a:buNone/>
            </a:pPr>
            <a:r>
              <a:rPr lang="en-US" sz="3600" b="1" dirty="0">
                <a:solidFill>
                  <a:srgbClr val="FF0000"/>
                </a:solidFill>
                <a:latin typeface="Inter Medium" pitchFamily="34" charset="0"/>
                <a:ea typeface="Inter Medium" pitchFamily="34" charset="-122"/>
                <a:cs typeface="Inter Medium" pitchFamily="34" charset="-120"/>
              </a:rPr>
              <a:t>チームでの情報共有</a:t>
            </a:r>
            <a:endParaRPr lang="en-US" sz="3600" b="1" dirty="0">
              <a:solidFill>
                <a:srgbClr val="FF0000"/>
              </a:solidFill>
            </a:endParaRPr>
          </a:p>
        </p:txBody>
      </p:sp>
      <p:sp>
        <p:nvSpPr>
          <p:cNvPr id="14" name="Text 12"/>
          <p:cNvSpPr/>
          <p:nvPr/>
        </p:nvSpPr>
        <p:spPr>
          <a:xfrm>
            <a:off x="8095774" y="3410188"/>
            <a:ext cx="5441752" cy="894398"/>
          </a:xfrm>
          <a:prstGeom prst="rect">
            <a:avLst/>
          </a:prstGeom>
          <a:noFill/>
          <a:ln/>
        </p:spPr>
        <p:txBody>
          <a:bodyPr wrap="square" lIns="0" tIns="0" rIns="0" bIns="0" rtlCol="0" anchor="t"/>
          <a:lstStyle/>
          <a:p>
            <a:pPr marL="0" indent="0" algn="l">
              <a:lnSpc>
                <a:spcPts val="3500"/>
              </a:lnSpc>
              <a:buNone/>
            </a:pPr>
            <a:r>
              <a:rPr lang="en-US" sz="2800" dirty="0">
                <a:solidFill>
                  <a:srgbClr val="030303"/>
                </a:solidFill>
                <a:latin typeface="IBM Plex Sans Medium" pitchFamily="34" charset="0"/>
                <a:ea typeface="IBM Plex Sans Medium" pitchFamily="34" charset="-122"/>
                <a:cs typeface="IBM Plex Sans Medium" pitchFamily="34" charset="-120"/>
              </a:rPr>
              <a:t>多職種と連携して患者支援を行ううえでの共通言語となります</a:t>
            </a:r>
            <a:endParaRPr lang="en-US" sz="2800" dirty="0"/>
          </a:p>
        </p:txBody>
      </p:sp>
      <p:sp>
        <p:nvSpPr>
          <p:cNvPr id="15" name="Shape 13"/>
          <p:cNvSpPr/>
          <p:nvPr/>
        </p:nvSpPr>
        <p:spPr>
          <a:xfrm>
            <a:off x="7663815" y="4901803"/>
            <a:ext cx="6537215" cy="2381592"/>
          </a:xfrm>
          <a:prstGeom prst="roundRect">
            <a:avLst>
              <a:gd name="adj" fmla="val 8142"/>
            </a:avLst>
          </a:prstGeom>
          <a:solidFill>
            <a:srgbClr val="FFFFFF">
              <a:alpha val="95000"/>
            </a:srgbClr>
          </a:solidFill>
          <a:ln w="38100">
            <a:solidFill>
              <a:srgbClr val="CCCCCC"/>
            </a:solidFill>
            <a:prstDash val="solid"/>
          </a:ln>
        </p:spPr>
        <p:txBody>
          <a:bodyPr/>
          <a:lstStyle/>
          <a:p>
            <a:endParaRPr lang="ja-JP" altLang="en-US"/>
          </a:p>
        </p:txBody>
      </p:sp>
      <p:sp>
        <p:nvSpPr>
          <p:cNvPr id="16" name="Shape 14"/>
          <p:cNvSpPr/>
          <p:nvPr/>
        </p:nvSpPr>
        <p:spPr>
          <a:xfrm>
            <a:off x="7625714" y="4901803"/>
            <a:ext cx="160913" cy="2381592"/>
          </a:xfrm>
          <a:prstGeom prst="roundRect">
            <a:avLst>
              <a:gd name="adj" fmla="val 77056"/>
            </a:avLst>
          </a:prstGeom>
          <a:solidFill>
            <a:srgbClr val="030303"/>
          </a:solidFill>
          <a:ln/>
        </p:spPr>
        <p:txBody>
          <a:bodyPr/>
          <a:lstStyle/>
          <a:p>
            <a:endParaRPr lang="ja-JP" altLang="en-US"/>
          </a:p>
        </p:txBody>
      </p:sp>
      <p:sp>
        <p:nvSpPr>
          <p:cNvPr id="17" name="Text 15"/>
          <p:cNvSpPr/>
          <p:nvPr/>
        </p:nvSpPr>
        <p:spPr>
          <a:xfrm>
            <a:off x="8095774" y="5219462"/>
            <a:ext cx="3494961" cy="436721"/>
          </a:xfrm>
          <a:prstGeom prst="rect">
            <a:avLst/>
          </a:prstGeom>
          <a:noFill/>
          <a:ln/>
        </p:spPr>
        <p:txBody>
          <a:bodyPr wrap="none" lIns="0" tIns="0" rIns="0" bIns="0" rtlCol="0" anchor="t"/>
          <a:lstStyle/>
          <a:p>
            <a:pPr marL="0" indent="0" algn="l">
              <a:lnSpc>
                <a:spcPts val="3400"/>
              </a:lnSpc>
              <a:buNone/>
            </a:pPr>
            <a:r>
              <a:rPr lang="en-US" sz="3600" b="1" dirty="0">
                <a:solidFill>
                  <a:srgbClr val="FF0000"/>
                </a:solidFill>
                <a:latin typeface="Inter Medium" pitchFamily="34" charset="0"/>
                <a:ea typeface="Inter Medium" pitchFamily="34" charset="-122"/>
                <a:cs typeface="Inter Medium" pitchFamily="34" charset="-120"/>
              </a:rPr>
              <a:t>記録（電子カルテ等）</a:t>
            </a:r>
            <a:endParaRPr lang="en-US" sz="3600" b="1" dirty="0">
              <a:solidFill>
                <a:srgbClr val="FF0000"/>
              </a:solidFill>
            </a:endParaRPr>
          </a:p>
        </p:txBody>
      </p:sp>
      <p:sp>
        <p:nvSpPr>
          <p:cNvPr id="18" name="Text 16"/>
          <p:cNvSpPr/>
          <p:nvPr/>
        </p:nvSpPr>
        <p:spPr>
          <a:xfrm>
            <a:off x="8095774" y="5935742"/>
            <a:ext cx="5441752" cy="894398"/>
          </a:xfrm>
          <a:prstGeom prst="rect">
            <a:avLst/>
          </a:prstGeom>
          <a:noFill/>
          <a:ln/>
        </p:spPr>
        <p:txBody>
          <a:bodyPr wrap="square" lIns="0" tIns="0" rIns="0" bIns="0" rtlCol="0" anchor="t"/>
          <a:lstStyle/>
          <a:p>
            <a:pPr marL="0" indent="0" algn="l">
              <a:lnSpc>
                <a:spcPts val="3500"/>
              </a:lnSpc>
              <a:buNone/>
            </a:pPr>
            <a:r>
              <a:rPr lang="en-US" sz="2800" dirty="0">
                <a:solidFill>
                  <a:srgbClr val="030303"/>
                </a:solidFill>
                <a:latin typeface="IBM Plex Sans Medium" pitchFamily="34" charset="0"/>
                <a:ea typeface="IBM Plex Sans Medium" pitchFamily="34" charset="-122"/>
                <a:cs typeface="IBM Plex Sans Medium" pitchFamily="34" charset="-120"/>
              </a:rPr>
              <a:t>看護記録として残し、経時的な観察の比較・評価が可能になります</a:t>
            </a:r>
            <a:endParaRPr lang="en-US" sz="2800" dirty="0"/>
          </a:p>
        </p:txBody>
      </p:sp>
      <p:sp>
        <p:nvSpPr>
          <p:cNvPr id="19" name="Shape 2">
            <a:extLst>
              <a:ext uri="{FF2B5EF4-FFF2-40B4-BE49-F238E27FC236}">
                <a16:creationId xmlns:a16="http://schemas.microsoft.com/office/drawing/2014/main" id="{AFE5B3D8-1D94-D586-6236-683D48D918EC}"/>
              </a:ext>
            </a:extLst>
          </p:cNvPr>
          <p:cNvSpPr/>
          <p:nvPr/>
        </p:nvSpPr>
        <p:spPr>
          <a:xfrm>
            <a:off x="775215" y="2376249"/>
            <a:ext cx="160913" cy="2381592"/>
          </a:xfrm>
          <a:prstGeom prst="roundRect">
            <a:avLst>
              <a:gd name="adj" fmla="val 77056"/>
            </a:avLst>
          </a:prstGeom>
          <a:solidFill>
            <a:srgbClr val="030303"/>
          </a:solidFill>
          <a:ln/>
        </p:spPr>
        <p:txBody>
          <a:bodyPr/>
          <a:lstStyle/>
          <a:p>
            <a:endParaRPr lang="ja-JP"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615672" y="604718"/>
            <a:ext cx="8218289" cy="687229"/>
          </a:xfrm>
          <a:prstGeom prst="rect">
            <a:avLst/>
          </a:prstGeom>
          <a:noFill/>
          <a:ln/>
        </p:spPr>
        <p:txBody>
          <a:bodyPr wrap="none" lIns="0" tIns="0" rIns="0" bIns="0" rtlCol="0" anchor="t"/>
          <a:lstStyle/>
          <a:p>
            <a:pPr marL="0" indent="0" algn="l">
              <a:lnSpc>
                <a:spcPts val="5400"/>
              </a:lnSpc>
              <a:buNone/>
            </a:pPr>
            <a:r>
              <a:rPr lang="en-US" sz="4300" dirty="0">
                <a:solidFill>
                  <a:srgbClr val="1B1B27"/>
                </a:solidFill>
                <a:latin typeface="Inter Medium" pitchFamily="34" charset="0"/>
                <a:ea typeface="Inter Medium" pitchFamily="34" charset="-122"/>
                <a:cs typeface="Inter Medium" pitchFamily="34" charset="-120"/>
              </a:rPr>
              <a:t>観察が看護判断に直結するケース</a:t>
            </a:r>
            <a:endParaRPr lang="en-US" sz="4300" dirty="0"/>
          </a:p>
        </p:txBody>
      </p:sp>
      <p:sp>
        <p:nvSpPr>
          <p:cNvPr id="3" name="Shape 1"/>
          <p:cNvSpPr/>
          <p:nvPr/>
        </p:nvSpPr>
        <p:spPr>
          <a:xfrm>
            <a:off x="615672" y="1848624"/>
            <a:ext cx="109895" cy="109895"/>
          </a:xfrm>
          <a:prstGeom prst="roundRect">
            <a:avLst>
              <a:gd name="adj" fmla="val 416033"/>
            </a:avLst>
          </a:prstGeom>
          <a:solidFill>
            <a:srgbClr val="030303"/>
          </a:solidFill>
          <a:ln/>
        </p:spPr>
        <p:txBody>
          <a:bodyPr/>
          <a:lstStyle/>
          <a:p>
            <a:endParaRPr lang="ja-JP" altLang="en-US"/>
          </a:p>
        </p:txBody>
      </p:sp>
      <p:sp>
        <p:nvSpPr>
          <p:cNvPr id="4" name="Text 2"/>
          <p:cNvSpPr/>
          <p:nvPr/>
        </p:nvSpPr>
        <p:spPr>
          <a:xfrm>
            <a:off x="945475" y="1731764"/>
            <a:ext cx="2748915" cy="343614"/>
          </a:xfrm>
          <a:prstGeom prst="rect">
            <a:avLst/>
          </a:prstGeom>
          <a:noFill/>
          <a:ln/>
        </p:spPr>
        <p:txBody>
          <a:bodyPr wrap="none" lIns="0" tIns="0" rIns="0" bIns="0" rtlCol="0" anchor="t"/>
          <a:lstStyle/>
          <a:p>
            <a:pPr marL="0" indent="0" algn="l">
              <a:lnSpc>
                <a:spcPts val="2700"/>
              </a:lnSpc>
              <a:buNone/>
            </a:pPr>
            <a:r>
              <a:rPr lang="en-US" sz="3600" b="1" dirty="0">
                <a:solidFill>
                  <a:srgbClr val="FF0000"/>
                </a:solidFill>
                <a:latin typeface="Inter Medium" pitchFamily="34" charset="0"/>
                <a:ea typeface="Inter Medium" pitchFamily="34" charset="-122"/>
                <a:cs typeface="Inter Medium" pitchFamily="34" charset="-120"/>
              </a:rPr>
              <a:t>患者の訴え</a:t>
            </a:r>
            <a:endParaRPr lang="en-US" sz="3600" b="1" dirty="0">
              <a:solidFill>
                <a:srgbClr val="FF0000"/>
              </a:solidFill>
            </a:endParaRPr>
          </a:p>
        </p:txBody>
      </p:sp>
      <p:sp>
        <p:nvSpPr>
          <p:cNvPr id="5" name="Text 3"/>
          <p:cNvSpPr/>
          <p:nvPr/>
        </p:nvSpPr>
        <p:spPr>
          <a:xfrm>
            <a:off x="945475" y="2207300"/>
            <a:ext cx="13069252" cy="351830"/>
          </a:xfrm>
          <a:prstGeom prst="rect">
            <a:avLst/>
          </a:prstGeom>
          <a:noFill/>
          <a:ln/>
        </p:spPr>
        <p:txBody>
          <a:bodyPr wrap="none" lIns="0" tIns="0" rIns="0" bIns="0" rtlCol="0" anchor="t"/>
          <a:lstStyle/>
          <a:p>
            <a:pPr marL="0" indent="0" algn="l">
              <a:lnSpc>
                <a:spcPts val="2750"/>
              </a:lnSpc>
              <a:buNone/>
            </a:pPr>
            <a:r>
              <a:rPr lang="en-US" sz="2800" dirty="0">
                <a:solidFill>
                  <a:srgbClr val="030303"/>
                </a:solidFill>
                <a:latin typeface="IBM Plex Sans Medium" pitchFamily="34" charset="0"/>
                <a:ea typeface="IBM Plex Sans Medium" pitchFamily="34" charset="-122"/>
                <a:cs typeface="IBM Plex Sans Medium" pitchFamily="34" charset="-120"/>
              </a:rPr>
              <a:t>患者が「気分が悪い」と訴えました</a:t>
            </a:r>
            <a:endParaRPr lang="en-US" sz="2800" dirty="0"/>
          </a:p>
        </p:txBody>
      </p:sp>
      <p:sp>
        <p:nvSpPr>
          <p:cNvPr id="6" name="Shape 4"/>
          <p:cNvSpPr/>
          <p:nvPr/>
        </p:nvSpPr>
        <p:spPr>
          <a:xfrm>
            <a:off x="615672" y="3115806"/>
            <a:ext cx="109895" cy="109895"/>
          </a:xfrm>
          <a:prstGeom prst="roundRect">
            <a:avLst>
              <a:gd name="adj" fmla="val 416033"/>
            </a:avLst>
          </a:prstGeom>
          <a:solidFill>
            <a:srgbClr val="030303"/>
          </a:solidFill>
          <a:ln/>
        </p:spPr>
        <p:txBody>
          <a:bodyPr/>
          <a:lstStyle/>
          <a:p>
            <a:endParaRPr lang="ja-JP" altLang="en-US"/>
          </a:p>
        </p:txBody>
      </p:sp>
      <p:sp>
        <p:nvSpPr>
          <p:cNvPr id="7" name="Text 5"/>
          <p:cNvSpPr/>
          <p:nvPr/>
        </p:nvSpPr>
        <p:spPr>
          <a:xfrm>
            <a:off x="945475" y="2998946"/>
            <a:ext cx="2748915" cy="343614"/>
          </a:xfrm>
          <a:prstGeom prst="rect">
            <a:avLst/>
          </a:prstGeom>
          <a:noFill/>
          <a:ln/>
        </p:spPr>
        <p:txBody>
          <a:bodyPr wrap="none" lIns="0" tIns="0" rIns="0" bIns="0" rtlCol="0" anchor="t"/>
          <a:lstStyle/>
          <a:p>
            <a:pPr marL="0" indent="0" algn="l">
              <a:lnSpc>
                <a:spcPts val="2700"/>
              </a:lnSpc>
              <a:buNone/>
            </a:pPr>
            <a:r>
              <a:rPr lang="en-US" sz="3600" b="1" dirty="0">
                <a:solidFill>
                  <a:srgbClr val="FF0000"/>
                </a:solidFill>
                <a:latin typeface="Inter Medium" pitchFamily="34" charset="0"/>
                <a:ea typeface="Inter Medium" pitchFamily="34" charset="-122"/>
                <a:cs typeface="Inter Medium" pitchFamily="34" charset="-120"/>
              </a:rPr>
              <a:t>観察結果</a:t>
            </a:r>
            <a:endParaRPr lang="en-US" sz="3600" b="1" dirty="0">
              <a:solidFill>
                <a:srgbClr val="FF0000"/>
              </a:solidFill>
            </a:endParaRPr>
          </a:p>
        </p:txBody>
      </p:sp>
      <p:sp>
        <p:nvSpPr>
          <p:cNvPr id="8" name="Text 6"/>
          <p:cNvSpPr/>
          <p:nvPr/>
        </p:nvSpPr>
        <p:spPr>
          <a:xfrm>
            <a:off x="945475" y="3474482"/>
            <a:ext cx="13069252" cy="351830"/>
          </a:xfrm>
          <a:prstGeom prst="rect">
            <a:avLst/>
          </a:prstGeom>
          <a:noFill/>
          <a:ln/>
        </p:spPr>
        <p:txBody>
          <a:bodyPr wrap="none" lIns="0" tIns="0" rIns="0" bIns="0" rtlCol="0" anchor="t"/>
          <a:lstStyle/>
          <a:p>
            <a:pPr marL="0" indent="0" algn="l">
              <a:lnSpc>
                <a:spcPts val="2750"/>
              </a:lnSpc>
              <a:buNone/>
            </a:pPr>
            <a:r>
              <a:rPr lang="en-US" sz="2800" dirty="0">
                <a:solidFill>
                  <a:srgbClr val="030303"/>
                </a:solidFill>
                <a:latin typeface="IBM Plex Sans Medium" pitchFamily="34" charset="0"/>
                <a:ea typeface="IBM Plex Sans Medium" pitchFamily="34" charset="-122"/>
                <a:cs typeface="IBM Plex Sans Medium" pitchFamily="34" charset="-120"/>
              </a:rPr>
              <a:t>顔色が蒼白、冷汗あり、脈拍が速く弱い</a:t>
            </a:r>
            <a:endParaRPr lang="en-US" sz="2800" dirty="0"/>
          </a:p>
        </p:txBody>
      </p:sp>
      <p:sp>
        <p:nvSpPr>
          <p:cNvPr id="9" name="Shape 7"/>
          <p:cNvSpPr/>
          <p:nvPr/>
        </p:nvSpPr>
        <p:spPr>
          <a:xfrm>
            <a:off x="615672" y="4382988"/>
            <a:ext cx="109895" cy="109895"/>
          </a:xfrm>
          <a:prstGeom prst="roundRect">
            <a:avLst>
              <a:gd name="adj" fmla="val 416033"/>
            </a:avLst>
          </a:prstGeom>
          <a:solidFill>
            <a:srgbClr val="030303"/>
          </a:solidFill>
          <a:ln/>
        </p:spPr>
        <p:txBody>
          <a:bodyPr/>
          <a:lstStyle/>
          <a:p>
            <a:endParaRPr lang="ja-JP" altLang="en-US"/>
          </a:p>
        </p:txBody>
      </p:sp>
      <p:sp>
        <p:nvSpPr>
          <p:cNvPr id="10" name="Text 8"/>
          <p:cNvSpPr/>
          <p:nvPr/>
        </p:nvSpPr>
        <p:spPr>
          <a:xfrm>
            <a:off x="945475" y="4266128"/>
            <a:ext cx="2748915" cy="343614"/>
          </a:xfrm>
          <a:prstGeom prst="rect">
            <a:avLst/>
          </a:prstGeom>
          <a:noFill/>
          <a:ln/>
        </p:spPr>
        <p:txBody>
          <a:bodyPr wrap="none" lIns="0" tIns="0" rIns="0" bIns="0" rtlCol="0" anchor="t"/>
          <a:lstStyle/>
          <a:p>
            <a:pPr marL="0" indent="0" algn="l">
              <a:lnSpc>
                <a:spcPts val="2700"/>
              </a:lnSpc>
              <a:buNone/>
            </a:pPr>
            <a:r>
              <a:rPr lang="en-US" sz="3600" b="1" dirty="0">
                <a:solidFill>
                  <a:srgbClr val="FF0000"/>
                </a:solidFill>
                <a:latin typeface="Inter Medium" pitchFamily="34" charset="0"/>
                <a:ea typeface="Inter Medium" pitchFamily="34" charset="-122"/>
                <a:cs typeface="Inter Medium" pitchFamily="34" charset="-120"/>
              </a:rPr>
              <a:t>判断</a:t>
            </a:r>
            <a:endParaRPr lang="en-US" sz="3600" b="1" dirty="0">
              <a:solidFill>
                <a:srgbClr val="FF0000"/>
              </a:solidFill>
            </a:endParaRPr>
          </a:p>
        </p:txBody>
      </p:sp>
      <p:sp>
        <p:nvSpPr>
          <p:cNvPr id="11" name="Text 9"/>
          <p:cNvSpPr/>
          <p:nvPr/>
        </p:nvSpPr>
        <p:spPr>
          <a:xfrm>
            <a:off x="945475" y="4741664"/>
            <a:ext cx="13069252" cy="351830"/>
          </a:xfrm>
          <a:prstGeom prst="rect">
            <a:avLst/>
          </a:prstGeom>
          <a:noFill/>
          <a:ln/>
        </p:spPr>
        <p:txBody>
          <a:bodyPr wrap="none" lIns="0" tIns="0" rIns="0" bIns="0" rtlCol="0" anchor="t"/>
          <a:lstStyle/>
          <a:p>
            <a:pPr marL="0" indent="0" algn="l">
              <a:lnSpc>
                <a:spcPts val="2750"/>
              </a:lnSpc>
              <a:buNone/>
            </a:pPr>
            <a:r>
              <a:rPr lang="en-US" sz="2800" dirty="0">
                <a:solidFill>
                  <a:srgbClr val="030303"/>
                </a:solidFill>
                <a:latin typeface="IBM Plex Sans Medium" pitchFamily="34" charset="0"/>
                <a:ea typeface="IBM Plex Sans Medium" pitchFamily="34" charset="-122"/>
                <a:cs typeface="IBM Plex Sans Medium" pitchFamily="34" charset="-120"/>
              </a:rPr>
              <a:t>「ショック症状かもしれない」と判断</a:t>
            </a:r>
            <a:endParaRPr lang="en-US" sz="2800" dirty="0"/>
          </a:p>
        </p:txBody>
      </p:sp>
      <p:sp>
        <p:nvSpPr>
          <p:cNvPr id="12" name="Shape 10"/>
          <p:cNvSpPr/>
          <p:nvPr/>
        </p:nvSpPr>
        <p:spPr>
          <a:xfrm>
            <a:off x="615672" y="5650170"/>
            <a:ext cx="109895" cy="109895"/>
          </a:xfrm>
          <a:prstGeom prst="roundRect">
            <a:avLst>
              <a:gd name="adj" fmla="val 416033"/>
            </a:avLst>
          </a:prstGeom>
          <a:solidFill>
            <a:srgbClr val="030303"/>
          </a:solidFill>
          <a:ln/>
        </p:spPr>
        <p:txBody>
          <a:bodyPr/>
          <a:lstStyle/>
          <a:p>
            <a:endParaRPr lang="ja-JP" altLang="en-US"/>
          </a:p>
        </p:txBody>
      </p:sp>
      <p:sp>
        <p:nvSpPr>
          <p:cNvPr id="13" name="Text 11"/>
          <p:cNvSpPr/>
          <p:nvPr/>
        </p:nvSpPr>
        <p:spPr>
          <a:xfrm>
            <a:off x="945475" y="5533311"/>
            <a:ext cx="2748915" cy="343614"/>
          </a:xfrm>
          <a:prstGeom prst="rect">
            <a:avLst/>
          </a:prstGeom>
          <a:noFill/>
          <a:ln/>
        </p:spPr>
        <p:txBody>
          <a:bodyPr wrap="none" lIns="0" tIns="0" rIns="0" bIns="0" rtlCol="0" anchor="t"/>
          <a:lstStyle/>
          <a:p>
            <a:pPr marL="0" indent="0" algn="l">
              <a:lnSpc>
                <a:spcPts val="2700"/>
              </a:lnSpc>
              <a:buNone/>
            </a:pPr>
            <a:r>
              <a:rPr lang="en-US" sz="3600" b="1" dirty="0">
                <a:solidFill>
                  <a:srgbClr val="FF0000"/>
                </a:solidFill>
                <a:latin typeface="Inter Medium" pitchFamily="34" charset="0"/>
                <a:ea typeface="Inter Medium" pitchFamily="34" charset="-122"/>
                <a:cs typeface="Inter Medium" pitchFamily="34" charset="-120"/>
              </a:rPr>
              <a:t>対応</a:t>
            </a:r>
            <a:endParaRPr lang="en-US" sz="3600" b="1" dirty="0">
              <a:solidFill>
                <a:srgbClr val="FF0000"/>
              </a:solidFill>
            </a:endParaRPr>
          </a:p>
        </p:txBody>
      </p:sp>
      <p:sp>
        <p:nvSpPr>
          <p:cNvPr id="14" name="Text 12"/>
          <p:cNvSpPr/>
          <p:nvPr/>
        </p:nvSpPr>
        <p:spPr>
          <a:xfrm>
            <a:off x="945475" y="6008846"/>
            <a:ext cx="13069252" cy="351830"/>
          </a:xfrm>
          <a:prstGeom prst="rect">
            <a:avLst/>
          </a:prstGeom>
          <a:noFill/>
          <a:ln/>
        </p:spPr>
        <p:txBody>
          <a:bodyPr wrap="none" lIns="0" tIns="0" rIns="0" bIns="0" rtlCol="0" anchor="t"/>
          <a:lstStyle/>
          <a:p>
            <a:pPr marL="0" indent="0" algn="l">
              <a:lnSpc>
                <a:spcPts val="2750"/>
              </a:lnSpc>
              <a:buNone/>
            </a:pPr>
            <a:r>
              <a:rPr lang="en-US" sz="2800" dirty="0">
                <a:solidFill>
                  <a:srgbClr val="030303"/>
                </a:solidFill>
                <a:latin typeface="IBM Plex Sans Medium" pitchFamily="34" charset="0"/>
                <a:ea typeface="IBM Plex Sans Medium" pitchFamily="34" charset="-122"/>
                <a:cs typeface="IBM Plex Sans Medium" pitchFamily="34" charset="-120"/>
              </a:rPr>
              <a:t>すぐにバイタルを測定し、医師に報告</a:t>
            </a:r>
            <a:endParaRPr lang="en-US" sz="2800" dirty="0"/>
          </a:p>
        </p:txBody>
      </p:sp>
      <p:sp>
        <p:nvSpPr>
          <p:cNvPr id="15" name="Shape 13"/>
          <p:cNvSpPr/>
          <p:nvPr/>
        </p:nvSpPr>
        <p:spPr>
          <a:xfrm>
            <a:off x="615672" y="6917353"/>
            <a:ext cx="109895" cy="109895"/>
          </a:xfrm>
          <a:prstGeom prst="roundRect">
            <a:avLst>
              <a:gd name="adj" fmla="val 416033"/>
            </a:avLst>
          </a:prstGeom>
          <a:solidFill>
            <a:srgbClr val="030303"/>
          </a:solidFill>
          <a:ln/>
        </p:spPr>
        <p:txBody>
          <a:bodyPr/>
          <a:lstStyle/>
          <a:p>
            <a:endParaRPr lang="ja-JP" altLang="en-US"/>
          </a:p>
        </p:txBody>
      </p:sp>
      <p:sp>
        <p:nvSpPr>
          <p:cNvPr id="16" name="Text 14"/>
          <p:cNvSpPr/>
          <p:nvPr/>
        </p:nvSpPr>
        <p:spPr>
          <a:xfrm>
            <a:off x="945475" y="6800493"/>
            <a:ext cx="2748915" cy="343614"/>
          </a:xfrm>
          <a:prstGeom prst="rect">
            <a:avLst/>
          </a:prstGeom>
          <a:noFill/>
          <a:ln/>
        </p:spPr>
        <p:txBody>
          <a:bodyPr wrap="none" lIns="0" tIns="0" rIns="0" bIns="0" rtlCol="0" anchor="t"/>
          <a:lstStyle/>
          <a:p>
            <a:pPr marL="0" indent="0" algn="l">
              <a:lnSpc>
                <a:spcPts val="2700"/>
              </a:lnSpc>
              <a:buNone/>
            </a:pPr>
            <a:r>
              <a:rPr lang="en-US" sz="3600" b="1" dirty="0">
                <a:solidFill>
                  <a:srgbClr val="FF0000"/>
                </a:solidFill>
                <a:latin typeface="Inter Medium" pitchFamily="34" charset="0"/>
                <a:ea typeface="Inter Medium" pitchFamily="34" charset="-122"/>
                <a:cs typeface="Inter Medium" pitchFamily="34" charset="-120"/>
              </a:rPr>
              <a:t>結果</a:t>
            </a:r>
            <a:endParaRPr lang="en-US" sz="3600" b="1" dirty="0">
              <a:solidFill>
                <a:srgbClr val="FF0000"/>
              </a:solidFill>
            </a:endParaRPr>
          </a:p>
        </p:txBody>
      </p:sp>
      <p:sp>
        <p:nvSpPr>
          <p:cNvPr id="17" name="Text 15"/>
          <p:cNvSpPr/>
          <p:nvPr/>
        </p:nvSpPr>
        <p:spPr>
          <a:xfrm>
            <a:off x="945475" y="7276028"/>
            <a:ext cx="13069252" cy="351830"/>
          </a:xfrm>
          <a:prstGeom prst="rect">
            <a:avLst/>
          </a:prstGeom>
          <a:noFill/>
          <a:ln/>
        </p:spPr>
        <p:txBody>
          <a:bodyPr wrap="none" lIns="0" tIns="0" rIns="0" bIns="0" rtlCol="0" anchor="t"/>
          <a:lstStyle/>
          <a:p>
            <a:pPr marL="0" indent="0" algn="l">
              <a:lnSpc>
                <a:spcPts val="2750"/>
              </a:lnSpc>
              <a:buNone/>
            </a:pPr>
            <a:r>
              <a:rPr lang="en-US" sz="2800" dirty="0">
                <a:solidFill>
                  <a:srgbClr val="030303"/>
                </a:solidFill>
                <a:latin typeface="IBM Plex Sans Medium" pitchFamily="34" charset="0"/>
                <a:ea typeface="IBM Plex Sans Medium" pitchFamily="34" charset="-122"/>
                <a:cs typeface="IBM Plex Sans Medium" pitchFamily="34" charset="-120"/>
              </a:rPr>
              <a:t>緊急対応につながり、重篤化を防ぐ</a:t>
            </a: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03778" y="691158"/>
            <a:ext cx="8142684" cy="785455"/>
          </a:xfrm>
          <a:prstGeom prst="rect">
            <a:avLst/>
          </a:prstGeom>
          <a:noFill/>
          <a:ln/>
        </p:spPr>
        <p:txBody>
          <a:bodyPr wrap="none" lIns="0" tIns="0" rIns="0" bIns="0" rtlCol="0" anchor="t"/>
          <a:lstStyle/>
          <a:p>
            <a:pPr marL="0" indent="0" algn="l">
              <a:lnSpc>
                <a:spcPts val="6150"/>
              </a:lnSpc>
              <a:buNone/>
            </a:pPr>
            <a:r>
              <a:rPr lang="en-US" sz="4900" dirty="0">
                <a:solidFill>
                  <a:srgbClr val="1B1B27"/>
                </a:solidFill>
                <a:latin typeface="Inter Medium" pitchFamily="34" charset="0"/>
                <a:ea typeface="Inter Medium" pitchFamily="34" charset="-122"/>
                <a:cs typeface="Inter Medium" pitchFamily="34" charset="-120"/>
              </a:rPr>
              <a:t>フィジカルアセスメントとは</a:t>
            </a:r>
            <a:endParaRPr lang="en-US" sz="4900" dirty="0"/>
          </a:p>
        </p:txBody>
      </p:sp>
      <p:sp>
        <p:nvSpPr>
          <p:cNvPr id="3" name="Text 1"/>
          <p:cNvSpPr/>
          <p:nvPr/>
        </p:nvSpPr>
        <p:spPr>
          <a:xfrm>
            <a:off x="729909" y="1573105"/>
            <a:ext cx="13222843" cy="1206222"/>
          </a:xfrm>
          <a:prstGeom prst="rect">
            <a:avLst/>
          </a:prstGeom>
          <a:noFill/>
          <a:ln/>
        </p:spPr>
        <p:txBody>
          <a:bodyPr wrap="square" lIns="0" tIns="0" rIns="0" bIns="0" rtlCol="0" anchor="t"/>
          <a:lstStyle/>
          <a:p>
            <a:pPr marL="0" indent="0" algn="l">
              <a:lnSpc>
                <a:spcPts val="3150"/>
              </a:lnSpc>
              <a:buNone/>
            </a:pPr>
            <a:r>
              <a:rPr lang="en-US" sz="2800" dirty="0">
                <a:solidFill>
                  <a:srgbClr val="030303"/>
                </a:solidFill>
                <a:latin typeface="IBM Plex Sans Medium" pitchFamily="34" charset="0"/>
                <a:ea typeface="IBM Plex Sans Medium" pitchFamily="34" charset="-122"/>
                <a:cs typeface="IBM Plex Sans Medium" pitchFamily="34" charset="-120"/>
              </a:rPr>
              <a:t>フィジカルアセスメントとは、患者さんの健康状態を包括的に把握するため、五感による身体観察、系統的な測定、専門知識に基づいた評価を行うプロセスです。これは、情報分析を通じて健康問題やリスクを特定するための、看護の根幹となる技術です。</a:t>
            </a:r>
            <a:endParaRPr lang="en-US" sz="2800" dirty="0"/>
          </a:p>
        </p:txBody>
      </p:sp>
      <p:sp>
        <p:nvSpPr>
          <p:cNvPr id="4" name="Shape 2"/>
          <p:cNvSpPr/>
          <p:nvPr/>
        </p:nvSpPr>
        <p:spPr>
          <a:xfrm>
            <a:off x="703777" y="3468291"/>
            <a:ext cx="6585169" cy="2066040"/>
          </a:xfrm>
          <a:prstGeom prst="roundRect">
            <a:avLst>
              <a:gd name="adj" fmla="val 5524"/>
            </a:avLst>
          </a:prstGeom>
          <a:solidFill>
            <a:srgbClr val="FFFFFF">
              <a:alpha val="95000"/>
            </a:srgbClr>
          </a:solidFill>
          <a:ln w="30480">
            <a:solidFill>
              <a:srgbClr val="CCCCCC"/>
            </a:solidFill>
            <a:prstDash val="solid"/>
          </a:ln>
        </p:spPr>
        <p:txBody>
          <a:bodyPr/>
          <a:lstStyle/>
          <a:p>
            <a:endParaRPr lang="ja-JP" altLang="en-US"/>
          </a:p>
        </p:txBody>
      </p:sp>
      <p:sp>
        <p:nvSpPr>
          <p:cNvPr id="5" name="Text 3"/>
          <p:cNvSpPr/>
          <p:nvPr/>
        </p:nvSpPr>
        <p:spPr>
          <a:xfrm>
            <a:off x="985599" y="3750112"/>
            <a:ext cx="3141940" cy="392668"/>
          </a:xfrm>
          <a:prstGeom prst="rect">
            <a:avLst/>
          </a:prstGeom>
          <a:noFill/>
          <a:ln/>
        </p:spPr>
        <p:txBody>
          <a:bodyPr wrap="none" lIns="0" tIns="0" rIns="0" bIns="0" rtlCol="0" anchor="t"/>
          <a:lstStyle/>
          <a:p>
            <a:pPr marL="0" indent="0" algn="l">
              <a:lnSpc>
                <a:spcPts val="3050"/>
              </a:lnSpc>
              <a:buNone/>
            </a:pPr>
            <a:r>
              <a:rPr lang="en-US" sz="3200" b="1" dirty="0">
                <a:solidFill>
                  <a:srgbClr val="FF0000"/>
                </a:solidFill>
                <a:latin typeface="Inter Medium" pitchFamily="34" charset="0"/>
                <a:ea typeface="Inter Medium" pitchFamily="34" charset="-122"/>
                <a:cs typeface="Inter Medium" pitchFamily="34" charset="-120"/>
              </a:rPr>
              <a:t>系統的な情報収集</a:t>
            </a:r>
            <a:endParaRPr lang="en-US" sz="3200" b="1" dirty="0">
              <a:solidFill>
                <a:srgbClr val="FF0000"/>
              </a:solidFill>
            </a:endParaRPr>
          </a:p>
        </p:txBody>
      </p:sp>
      <p:sp>
        <p:nvSpPr>
          <p:cNvPr id="6" name="Text 4"/>
          <p:cNvSpPr/>
          <p:nvPr/>
        </p:nvSpPr>
        <p:spPr>
          <a:xfrm>
            <a:off x="985599" y="4293513"/>
            <a:ext cx="5922050" cy="804148"/>
          </a:xfrm>
          <a:prstGeom prst="rect">
            <a:avLst/>
          </a:prstGeom>
          <a:noFill/>
          <a:ln/>
        </p:spPr>
        <p:txBody>
          <a:bodyPr wrap="square" lIns="0" tIns="0" rIns="0" bIns="0" rtlCol="0" anchor="t"/>
          <a:lstStyle/>
          <a:p>
            <a:pPr marL="0" indent="0" algn="l">
              <a:lnSpc>
                <a:spcPts val="3150"/>
              </a:lnSpc>
              <a:buNone/>
            </a:pPr>
            <a:r>
              <a:rPr lang="en-US" sz="2800" dirty="0" err="1">
                <a:solidFill>
                  <a:srgbClr val="030303"/>
                </a:solidFill>
                <a:latin typeface="IBM Plex Sans Medium" pitchFamily="34" charset="0"/>
                <a:ea typeface="IBM Plex Sans Medium" pitchFamily="34" charset="-122"/>
                <a:cs typeface="IBM Plex Sans Medium" pitchFamily="34" charset="-120"/>
              </a:rPr>
              <a:t>四診やバイタルサイン測定など、系統的な客観的データ収集を行います</a:t>
            </a:r>
            <a:r>
              <a:rPr lang="ja-JP" altLang="en-US" sz="2800" dirty="0">
                <a:solidFill>
                  <a:srgbClr val="030303"/>
                </a:solidFill>
                <a:latin typeface="IBM Plex Sans Medium" pitchFamily="34" charset="0"/>
                <a:ea typeface="IBM Plex Sans Medium" pitchFamily="34" charset="-122"/>
                <a:cs typeface="IBM Plex Sans Medium" pitchFamily="34" charset="-120"/>
              </a:rPr>
              <a:t>。</a:t>
            </a:r>
            <a:endParaRPr lang="en-US" sz="2800" dirty="0"/>
          </a:p>
        </p:txBody>
      </p:sp>
      <p:sp>
        <p:nvSpPr>
          <p:cNvPr id="7" name="Shape 5"/>
          <p:cNvSpPr/>
          <p:nvPr/>
        </p:nvSpPr>
        <p:spPr>
          <a:xfrm>
            <a:off x="7440811" y="3468291"/>
            <a:ext cx="6585290" cy="2066040"/>
          </a:xfrm>
          <a:prstGeom prst="roundRect">
            <a:avLst>
              <a:gd name="adj" fmla="val 5524"/>
            </a:avLst>
          </a:prstGeom>
          <a:solidFill>
            <a:srgbClr val="FFFFFF">
              <a:alpha val="95000"/>
            </a:srgbClr>
          </a:solidFill>
          <a:ln w="30480">
            <a:solidFill>
              <a:srgbClr val="CCCCCC"/>
            </a:solidFill>
            <a:prstDash val="solid"/>
          </a:ln>
        </p:spPr>
        <p:txBody>
          <a:bodyPr/>
          <a:lstStyle/>
          <a:p>
            <a:endParaRPr lang="ja-JP" altLang="en-US"/>
          </a:p>
        </p:txBody>
      </p:sp>
      <p:sp>
        <p:nvSpPr>
          <p:cNvPr id="8" name="Text 6"/>
          <p:cNvSpPr/>
          <p:nvPr/>
        </p:nvSpPr>
        <p:spPr>
          <a:xfrm>
            <a:off x="7722632" y="3750112"/>
            <a:ext cx="3141940" cy="392668"/>
          </a:xfrm>
          <a:prstGeom prst="rect">
            <a:avLst/>
          </a:prstGeom>
          <a:noFill/>
          <a:ln/>
        </p:spPr>
        <p:txBody>
          <a:bodyPr wrap="none" lIns="0" tIns="0" rIns="0" bIns="0" rtlCol="0" anchor="t"/>
          <a:lstStyle/>
          <a:p>
            <a:pPr marL="0" indent="0" algn="l">
              <a:lnSpc>
                <a:spcPts val="3050"/>
              </a:lnSpc>
              <a:buNone/>
            </a:pPr>
            <a:r>
              <a:rPr lang="en-US" sz="3200" b="1" dirty="0">
                <a:solidFill>
                  <a:srgbClr val="FF0000"/>
                </a:solidFill>
                <a:latin typeface="Inter Medium" pitchFamily="34" charset="0"/>
                <a:ea typeface="Inter Medium" pitchFamily="34" charset="-122"/>
                <a:cs typeface="Inter Medium" pitchFamily="34" charset="-120"/>
              </a:rPr>
              <a:t>専門知識の統合</a:t>
            </a:r>
            <a:endParaRPr lang="en-US" sz="3200" b="1" dirty="0">
              <a:solidFill>
                <a:srgbClr val="FF0000"/>
              </a:solidFill>
            </a:endParaRPr>
          </a:p>
        </p:txBody>
      </p:sp>
      <p:sp>
        <p:nvSpPr>
          <p:cNvPr id="9" name="Text 7"/>
          <p:cNvSpPr/>
          <p:nvPr/>
        </p:nvSpPr>
        <p:spPr>
          <a:xfrm>
            <a:off x="7722632" y="4293513"/>
            <a:ext cx="5922169" cy="804148"/>
          </a:xfrm>
          <a:prstGeom prst="rect">
            <a:avLst/>
          </a:prstGeom>
          <a:noFill/>
          <a:ln/>
        </p:spPr>
        <p:txBody>
          <a:bodyPr wrap="square" lIns="0" tIns="0" rIns="0" bIns="0" rtlCol="0" anchor="t"/>
          <a:lstStyle/>
          <a:p>
            <a:pPr marL="0" indent="0" algn="l">
              <a:lnSpc>
                <a:spcPts val="3150"/>
              </a:lnSpc>
              <a:buNone/>
            </a:pPr>
            <a:r>
              <a:rPr lang="en-US" sz="2800" dirty="0">
                <a:solidFill>
                  <a:srgbClr val="030303"/>
                </a:solidFill>
                <a:latin typeface="IBM Plex Sans Medium" pitchFamily="34" charset="0"/>
                <a:ea typeface="IBM Plex Sans Medium" pitchFamily="34" charset="-122"/>
                <a:cs typeface="IBM Plex Sans Medium" pitchFamily="34" charset="-120"/>
              </a:rPr>
              <a:t>解剖生理学等の専門知識を統合し、身体所見の意味を深く理解します。</a:t>
            </a:r>
            <a:endParaRPr lang="en-US" sz="2800" dirty="0"/>
          </a:p>
        </p:txBody>
      </p:sp>
      <p:sp>
        <p:nvSpPr>
          <p:cNvPr id="10" name="Shape 8"/>
          <p:cNvSpPr/>
          <p:nvPr/>
        </p:nvSpPr>
        <p:spPr>
          <a:xfrm>
            <a:off x="703777" y="5630823"/>
            <a:ext cx="6585169" cy="2201212"/>
          </a:xfrm>
          <a:prstGeom prst="roundRect">
            <a:avLst>
              <a:gd name="adj" fmla="val 5524"/>
            </a:avLst>
          </a:prstGeom>
          <a:solidFill>
            <a:srgbClr val="FFFFFF">
              <a:alpha val="95000"/>
            </a:srgbClr>
          </a:solidFill>
          <a:ln w="30480">
            <a:solidFill>
              <a:srgbClr val="CCCCCC"/>
            </a:solidFill>
            <a:prstDash val="solid"/>
          </a:ln>
        </p:spPr>
        <p:txBody>
          <a:bodyPr/>
          <a:lstStyle/>
          <a:p>
            <a:endParaRPr lang="ja-JP" altLang="en-US"/>
          </a:p>
        </p:txBody>
      </p:sp>
      <p:sp>
        <p:nvSpPr>
          <p:cNvPr id="11" name="Text 9"/>
          <p:cNvSpPr/>
          <p:nvPr/>
        </p:nvSpPr>
        <p:spPr>
          <a:xfrm>
            <a:off x="985599" y="5912644"/>
            <a:ext cx="3141940" cy="392668"/>
          </a:xfrm>
          <a:prstGeom prst="rect">
            <a:avLst/>
          </a:prstGeom>
          <a:noFill/>
          <a:ln/>
        </p:spPr>
        <p:txBody>
          <a:bodyPr wrap="none" lIns="0" tIns="0" rIns="0" bIns="0" rtlCol="0" anchor="t"/>
          <a:lstStyle/>
          <a:p>
            <a:pPr marL="0" indent="0" algn="l">
              <a:lnSpc>
                <a:spcPts val="3050"/>
              </a:lnSpc>
              <a:buNone/>
            </a:pPr>
            <a:r>
              <a:rPr lang="en-US" sz="3200" b="1" dirty="0">
                <a:solidFill>
                  <a:srgbClr val="FF0000"/>
                </a:solidFill>
                <a:latin typeface="Inter Medium" pitchFamily="34" charset="0"/>
                <a:ea typeface="Inter Medium" pitchFamily="34" charset="-122"/>
                <a:cs typeface="Inter Medium" pitchFamily="34" charset="-120"/>
              </a:rPr>
              <a:t>根拠に基づいた判断</a:t>
            </a:r>
            <a:endParaRPr lang="en-US" sz="3200" b="1" dirty="0">
              <a:solidFill>
                <a:srgbClr val="FF0000"/>
              </a:solidFill>
            </a:endParaRPr>
          </a:p>
        </p:txBody>
      </p:sp>
      <p:sp>
        <p:nvSpPr>
          <p:cNvPr id="12" name="Text 10"/>
          <p:cNvSpPr/>
          <p:nvPr/>
        </p:nvSpPr>
        <p:spPr>
          <a:xfrm>
            <a:off x="985599" y="6456045"/>
            <a:ext cx="5922050" cy="804148"/>
          </a:xfrm>
          <a:prstGeom prst="rect">
            <a:avLst/>
          </a:prstGeom>
          <a:noFill/>
          <a:ln/>
        </p:spPr>
        <p:txBody>
          <a:bodyPr wrap="square" lIns="0" tIns="0" rIns="0" bIns="0" rtlCol="0" anchor="t"/>
          <a:lstStyle/>
          <a:p>
            <a:pPr marL="0" indent="0" algn="l">
              <a:lnSpc>
                <a:spcPts val="3150"/>
              </a:lnSpc>
              <a:buNone/>
            </a:pPr>
            <a:r>
              <a:rPr lang="en-US" sz="2800" dirty="0">
                <a:solidFill>
                  <a:srgbClr val="030303"/>
                </a:solidFill>
                <a:latin typeface="IBM Plex Sans Medium" pitchFamily="34" charset="0"/>
                <a:ea typeface="IBM Plex Sans Medium" pitchFamily="34" charset="-122"/>
                <a:cs typeface="IBM Plex Sans Medium" pitchFamily="34" charset="-120"/>
              </a:rPr>
              <a:t>客観的データと専門知識から、健康状態や異常の有無を根拠に基づき判断します。</a:t>
            </a:r>
            <a:endParaRPr lang="en-US" sz="2800" dirty="0"/>
          </a:p>
        </p:txBody>
      </p:sp>
      <p:sp>
        <p:nvSpPr>
          <p:cNvPr id="13" name="Shape 11"/>
          <p:cNvSpPr/>
          <p:nvPr/>
        </p:nvSpPr>
        <p:spPr>
          <a:xfrm>
            <a:off x="7440811" y="5630823"/>
            <a:ext cx="6585290" cy="2201212"/>
          </a:xfrm>
          <a:prstGeom prst="roundRect">
            <a:avLst>
              <a:gd name="adj" fmla="val 5524"/>
            </a:avLst>
          </a:prstGeom>
          <a:solidFill>
            <a:srgbClr val="FFFFFF">
              <a:alpha val="95000"/>
            </a:srgbClr>
          </a:solidFill>
          <a:ln w="30480">
            <a:solidFill>
              <a:srgbClr val="CCCCCC"/>
            </a:solidFill>
            <a:prstDash val="solid"/>
          </a:ln>
        </p:spPr>
        <p:txBody>
          <a:bodyPr/>
          <a:lstStyle/>
          <a:p>
            <a:endParaRPr lang="ja-JP" altLang="en-US"/>
          </a:p>
        </p:txBody>
      </p:sp>
      <p:sp>
        <p:nvSpPr>
          <p:cNvPr id="14" name="Text 12"/>
          <p:cNvSpPr/>
          <p:nvPr/>
        </p:nvSpPr>
        <p:spPr>
          <a:xfrm>
            <a:off x="7722632" y="5912644"/>
            <a:ext cx="3141940" cy="392668"/>
          </a:xfrm>
          <a:prstGeom prst="rect">
            <a:avLst/>
          </a:prstGeom>
          <a:noFill/>
          <a:ln/>
        </p:spPr>
        <p:txBody>
          <a:bodyPr wrap="none" lIns="0" tIns="0" rIns="0" bIns="0" rtlCol="0" anchor="t"/>
          <a:lstStyle/>
          <a:p>
            <a:pPr marL="0" indent="0" algn="l">
              <a:lnSpc>
                <a:spcPts val="3050"/>
              </a:lnSpc>
              <a:buNone/>
            </a:pPr>
            <a:r>
              <a:rPr lang="en-US" sz="3200" b="1" dirty="0">
                <a:solidFill>
                  <a:srgbClr val="FF0000"/>
                </a:solidFill>
                <a:latin typeface="Inter Medium" pitchFamily="34" charset="0"/>
                <a:ea typeface="Inter Medium" pitchFamily="34" charset="-122"/>
                <a:cs typeface="Inter Medium" pitchFamily="34" charset="-120"/>
              </a:rPr>
              <a:t>継続的なプロセス</a:t>
            </a:r>
            <a:endParaRPr lang="en-US" sz="3200" b="1" dirty="0">
              <a:solidFill>
                <a:srgbClr val="FF0000"/>
              </a:solidFill>
            </a:endParaRPr>
          </a:p>
        </p:txBody>
      </p:sp>
      <p:sp>
        <p:nvSpPr>
          <p:cNvPr id="15" name="Text 13"/>
          <p:cNvSpPr/>
          <p:nvPr/>
        </p:nvSpPr>
        <p:spPr>
          <a:xfrm>
            <a:off x="7722632" y="6456045"/>
            <a:ext cx="5922169" cy="804148"/>
          </a:xfrm>
          <a:prstGeom prst="rect">
            <a:avLst/>
          </a:prstGeom>
          <a:noFill/>
          <a:ln/>
        </p:spPr>
        <p:txBody>
          <a:bodyPr wrap="square" lIns="0" tIns="0" rIns="0" bIns="0" rtlCol="0" anchor="t"/>
          <a:lstStyle/>
          <a:p>
            <a:pPr marL="0" indent="0" algn="l">
              <a:lnSpc>
                <a:spcPts val="3150"/>
              </a:lnSpc>
              <a:buNone/>
            </a:pPr>
            <a:r>
              <a:rPr lang="en-US" sz="2800" dirty="0">
                <a:solidFill>
                  <a:srgbClr val="030303"/>
                </a:solidFill>
                <a:latin typeface="IBM Plex Sans Medium" pitchFamily="34" charset="0"/>
                <a:ea typeface="IBM Plex Sans Medium" pitchFamily="34" charset="-122"/>
                <a:cs typeface="IBM Plex Sans Medium" pitchFamily="34" charset="-120"/>
              </a:rPr>
              <a:t>患者の状態変化に合わせ、継続的に実施することで問題の早期発見や介入に繋がります。</a:t>
            </a:r>
            <a:endParaRPr lang="en-US" sz="2800" dirty="0"/>
          </a:p>
        </p:txBody>
      </p:sp>
    </p:spTree>
  </p:cSld>
  <p:clrMapOvr>
    <a:masterClrMapping/>
  </p:clrMapOvr>
</p:sld>
</file>

<file path=ppt/theme/theme1.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760</Words>
  <Application>Microsoft Office PowerPoint</Application>
  <PresentationFormat>ユーザー設定</PresentationFormat>
  <Paragraphs>211</Paragraphs>
  <Slides>20</Slides>
  <Notes>20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20</vt:i4>
      </vt:variant>
    </vt:vector>
  </HeadingPairs>
  <TitlesOfParts>
    <vt:vector size="27" baseType="lpstr">
      <vt:lpstr>Calibri</vt:lpstr>
      <vt:lpstr>Arial</vt:lpstr>
      <vt:lpstr>Inter Medium</vt:lpstr>
      <vt:lpstr>BIZ UDPゴシック</vt:lpstr>
      <vt:lpstr>IBM Plex Sans Medium</vt:lpstr>
      <vt:lpstr>Calibri Light</vt:lpstr>
      <vt:lpstr>Office 2013 - 2022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2025-08-12T08:42:09Z</dcterms:created>
  <dcterms:modified xsi:type="dcterms:W3CDTF">2025-08-12T09:14:12Z</dcterms:modified>
</cp:coreProperties>
</file>