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69"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88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1093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670669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5669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7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3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73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773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308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27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043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8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001205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47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24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21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385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702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956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988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607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025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66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8/3/2025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012193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467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81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2406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61654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10267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89461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38276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57005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8/3/2025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8738665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Text 0"/>
          <p:cNvSpPr/>
          <p:nvPr/>
        </p:nvSpPr>
        <p:spPr>
          <a:xfrm>
            <a:off x="800457" y="1017032"/>
            <a:ext cx="7543086" cy="1786652"/>
          </a:xfrm>
          <a:prstGeom prst="rect">
            <a:avLst/>
          </a:prstGeom>
          <a:noFill/>
          <a:ln/>
        </p:spPr>
        <p:txBody>
          <a:bodyPr wrap="square" lIns="0" tIns="0" rIns="0" bIns="0" rtlCol="0" anchor="t"/>
          <a:lstStyle/>
          <a:p>
            <a:pPr>
              <a:lnSpc>
                <a:spcPts val="780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日常生活援助技術</a:t>
            </a:r>
            <a:r>
              <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Ⅲ</a:t>
            </a: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　</a:t>
            </a:r>
            <a:endPar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a:lnSpc>
                <a:spcPts val="780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第２回　</a:t>
            </a:r>
            <a:r>
              <a:rPr lang="en-US" sz="3600" b="1"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皮膚の構造と清潔援助の効果</a:t>
            </a:r>
            <a:endParaRPr lang="en-US" sz="3600" b="1" dirty="0">
              <a:latin typeface="BIZ UDPゴシック" panose="020B0400000000000000" pitchFamily="50" charset="-128"/>
              <a:ea typeface="BIZ UDPゴシック" panose="020B0400000000000000" pitchFamily="50" charset="-128"/>
            </a:endParaRPr>
          </a:p>
        </p:txBody>
      </p:sp>
      <p:sp>
        <p:nvSpPr>
          <p:cNvPr id="5" name="Text 1"/>
          <p:cNvSpPr/>
          <p:nvPr/>
        </p:nvSpPr>
        <p:spPr>
          <a:xfrm>
            <a:off x="800457" y="3232428"/>
            <a:ext cx="7543086" cy="1829276"/>
          </a:xfrm>
          <a:prstGeom prst="rect">
            <a:avLst/>
          </a:prstGeom>
          <a:noFill/>
          <a:ln/>
        </p:spPr>
        <p:txBody>
          <a:bodyPr wrap="square" lIns="0" tIns="0" rIns="0" bIns="0" rtlCol="0" anchor="t"/>
          <a:lstStyle/>
          <a:p>
            <a:pPr marL="0" indent="0" algn="l">
              <a:lnSpc>
                <a:spcPts val="3600"/>
              </a:lnSpc>
              <a:buNone/>
            </a:pPr>
            <a:r>
              <a:rPr lang="en-US" sz="2250" dirty="0">
                <a:solidFill>
                  <a:srgbClr val="030303"/>
                </a:solidFill>
                <a:latin typeface="IBM Plex Sans Medium" pitchFamily="34" charset="0"/>
                <a:ea typeface="IBM Plex Sans Medium" pitchFamily="34" charset="-122"/>
                <a:cs typeface="IBM Plex Sans Medium" pitchFamily="34" charset="-120"/>
              </a:rPr>
              <a:t>皮膚は人体最大の器官として、外部環境から身体を守り、さまざまな機能を担っています。本講義では、皮膚の構造と機能、観察ポイント、清潔援助の効果、そして褥瘡予防と感染予防の視点から皮膚ケアについて解説します。</a:t>
            </a:r>
            <a:endParaRPr lang="en-US" sz="2250" dirty="0"/>
          </a:p>
        </p:txBody>
      </p:sp>
      <p:sp>
        <p:nvSpPr>
          <p:cNvPr id="6" name="Text 2"/>
          <p:cNvSpPr/>
          <p:nvPr/>
        </p:nvSpPr>
        <p:spPr>
          <a:xfrm>
            <a:off x="800457" y="5383292"/>
            <a:ext cx="7543086" cy="1829276"/>
          </a:xfrm>
          <a:prstGeom prst="rect">
            <a:avLst/>
          </a:prstGeom>
          <a:noFill/>
          <a:ln/>
        </p:spPr>
        <p:txBody>
          <a:bodyPr wrap="square" lIns="0" tIns="0" rIns="0" bIns="0" rtlCol="0" anchor="t"/>
          <a:lstStyle/>
          <a:p>
            <a:pPr marL="0" indent="0" algn="l">
              <a:lnSpc>
                <a:spcPts val="3600"/>
              </a:lnSpc>
              <a:buNone/>
            </a:pPr>
            <a:r>
              <a:rPr lang="en-US" sz="2250" dirty="0">
                <a:solidFill>
                  <a:srgbClr val="030303"/>
                </a:solidFill>
                <a:latin typeface="IBM Plex Sans Medium" pitchFamily="34" charset="0"/>
                <a:ea typeface="IBM Plex Sans Medium" pitchFamily="34" charset="-122"/>
                <a:cs typeface="IBM Plex Sans Medium" pitchFamily="34" charset="-120"/>
              </a:rPr>
              <a:t>皮膚は単なる「身体の表面」ではなく、全身状態の観察や援助の評価の鍵となる重要な器官です。清潔援助の際には、これらの構造や機能を理解したうえで、適切なケアを行うことが求められます。</a:t>
            </a:r>
            <a:endParaRPr lang="en-US" sz="2250" dirty="0"/>
          </a:p>
        </p:txBody>
      </p:sp>
      <p:pic>
        <p:nvPicPr>
          <p:cNvPr id="9" name="Image 0" descr="preencoded.png">
            <a:extLst>
              <a:ext uri="{FF2B5EF4-FFF2-40B4-BE49-F238E27FC236}">
                <a16:creationId xmlns:a16="http://schemas.microsoft.com/office/drawing/2014/main" id="{ED557B6C-D7CD-4A1B-80D8-4461E7BF8FEF}"/>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65810" y="764977"/>
            <a:ext cx="6838593" cy="854869"/>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清潔援助の身体的効果</a:t>
            </a:r>
            <a:endParaRPr lang="en-US" sz="5350" dirty="0"/>
          </a:p>
        </p:txBody>
      </p:sp>
      <p:sp>
        <p:nvSpPr>
          <p:cNvPr id="3" name="Shape 1"/>
          <p:cNvSpPr/>
          <p:nvPr/>
        </p:nvSpPr>
        <p:spPr>
          <a:xfrm>
            <a:off x="765810" y="2166817"/>
            <a:ext cx="6549390" cy="2637115"/>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69777" y="2470785"/>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血行促進</a:t>
            </a:r>
            <a:endParaRPr lang="en-US" sz="4000" b="1" dirty="0">
              <a:solidFill>
                <a:srgbClr val="FF0000"/>
              </a:solidFill>
            </a:endParaRPr>
          </a:p>
        </p:txBody>
      </p:sp>
      <p:sp>
        <p:nvSpPr>
          <p:cNvPr id="5" name="Text 3"/>
          <p:cNvSpPr/>
          <p:nvPr/>
        </p:nvSpPr>
        <p:spPr>
          <a:xfrm>
            <a:off x="1069777" y="3062288"/>
            <a:ext cx="5804654"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温かいタオルやお湯を使った清拭や足浴・手浴により、末梢の血流が改善され、冷えやしびれの予防にもつながります。</a:t>
            </a:r>
            <a:endParaRPr lang="en-US" sz="2800" dirty="0"/>
          </a:p>
        </p:txBody>
      </p:sp>
      <p:sp>
        <p:nvSpPr>
          <p:cNvPr id="6" name="Shape 4"/>
          <p:cNvSpPr/>
          <p:nvPr/>
        </p:nvSpPr>
        <p:spPr>
          <a:xfrm>
            <a:off x="7451884" y="2166817"/>
            <a:ext cx="6549512" cy="2637115"/>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55850" y="2470785"/>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代謝の活性化</a:t>
            </a:r>
            <a:endParaRPr lang="en-US" sz="4000" b="1" dirty="0">
              <a:solidFill>
                <a:srgbClr val="FF0000"/>
              </a:solidFill>
            </a:endParaRPr>
          </a:p>
        </p:txBody>
      </p:sp>
      <p:sp>
        <p:nvSpPr>
          <p:cNvPr id="8" name="Text 6"/>
          <p:cNvSpPr/>
          <p:nvPr/>
        </p:nvSpPr>
        <p:spPr>
          <a:xfrm>
            <a:off x="7755850" y="3062288"/>
            <a:ext cx="5804773"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清拭や入浴による皮膚刺激で新陳代謝が高まり、老廃物や皮脂の排出が促進され、皮膚の健康維持に貢献します。</a:t>
            </a:r>
            <a:endParaRPr lang="en-US" sz="2800" dirty="0"/>
          </a:p>
        </p:txBody>
      </p:sp>
      <p:sp>
        <p:nvSpPr>
          <p:cNvPr id="9" name="Shape 7"/>
          <p:cNvSpPr/>
          <p:nvPr/>
        </p:nvSpPr>
        <p:spPr>
          <a:xfrm>
            <a:off x="765810" y="4952404"/>
            <a:ext cx="6549390" cy="2970219"/>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1069777" y="5256371"/>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褥瘡予防</a:t>
            </a:r>
            <a:endParaRPr lang="en-US" sz="4000" b="1" dirty="0">
              <a:solidFill>
                <a:srgbClr val="FF0000"/>
              </a:solidFill>
            </a:endParaRPr>
          </a:p>
        </p:txBody>
      </p:sp>
      <p:sp>
        <p:nvSpPr>
          <p:cNvPr id="11" name="Text 9"/>
          <p:cNvSpPr/>
          <p:nvPr/>
        </p:nvSpPr>
        <p:spPr>
          <a:xfrm>
            <a:off x="1069777" y="5847874"/>
            <a:ext cx="5804654"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汗や分泌物を清潔に保つことで皮膚への刺激を減らし、皮膚の浸軟・炎症を防ぎ、褥瘡発生リスクを低減します。</a:t>
            </a:r>
            <a:endParaRPr lang="en-US" sz="2800" dirty="0"/>
          </a:p>
        </p:txBody>
      </p:sp>
      <p:sp>
        <p:nvSpPr>
          <p:cNvPr id="12" name="Shape 10"/>
          <p:cNvSpPr/>
          <p:nvPr/>
        </p:nvSpPr>
        <p:spPr>
          <a:xfrm>
            <a:off x="7451884" y="4952404"/>
            <a:ext cx="6549512" cy="2970219"/>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55850" y="5256371"/>
            <a:ext cx="3419237" cy="427434"/>
          </a:xfrm>
          <a:prstGeom prst="rect">
            <a:avLst/>
          </a:prstGeom>
          <a:noFill/>
          <a:ln/>
        </p:spPr>
        <p:txBody>
          <a:bodyPr wrap="none" lIns="0" tIns="0" rIns="0" bIns="0" rtlCol="0" anchor="t"/>
          <a:lstStyle/>
          <a:p>
            <a:pPr marL="0" indent="0" algn="l">
              <a:lnSpc>
                <a:spcPts val="3350"/>
              </a:lnSpc>
              <a:buNone/>
            </a:pPr>
            <a:r>
              <a:rPr lang="en-US" sz="4000" b="1" dirty="0">
                <a:solidFill>
                  <a:srgbClr val="FF0000"/>
                </a:solidFill>
                <a:latin typeface="Inter Medium" pitchFamily="34" charset="0"/>
                <a:ea typeface="Inter Medium" pitchFamily="34" charset="-122"/>
                <a:cs typeface="Inter Medium" pitchFamily="34" charset="-120"/>
              </a:rPr>
              <a:t>感染予防</a:t>
            </a:r>
            <a:endParaRPr lang="en-US" sz="4000" b="1" dirty="0">
              <a:solidFill>
                <a:srgbClr val="FF0000"/>
              </a:solidFill>
            </a:endParaRPr>
          </a:p>
        </p:txBody>
      </p:sp>
      <p:sp>
        <p:nvSpPr>
          <p:cNvPr id="14" name="Text 12"/>
          <p:cNvSpPr/>
          <p:nvPr/>
        </p:nvSpPr>
        <p:spPr>
          <a:xfrm>
            <a:off x="7755850" y="5847874"/>
            <a:ext cx="5804773" cy="87510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皮膚を清潔に保つことで細菌の繁殖を抑え、日常的な感染症リスクの低下につながります。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86922"/>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清潔援助の精神的効果</a:t>
            </a:r>
            <a:endParaRPr lang="en-US" sz="6750" dirty="0"/>
          </a:p>
        </p:txBody>
      </p:sp>
      <p:sp>
        <p:nvSpPr>
          <p:cNvPr id="3" name="Shape 1"/>
          <p:cNvSpPr/>
          <p:nvPr/>
        </p:nvSpPr>
        <p:spPr>
          <a:xfrm>
            <a:off x="966073" y="2855238"/>
            <a:ext cx="4132812" cy="5054322"/>
          </a:xfrm>
          <a:prstGeom prst="roundRect">
            <a:avLst>
              <a:gd name="adj" fmla="val 5483"/>
            </a:avLst>
          </a:prstGeom>
          <a:solidFill>
            <a:srgbClr val="FFFFFF">
              <a:alpha val="95000"/>
            </a:srgbClr>
          </a:solidFill>
          <a:ln w="45720">
            <a:solidFill>
              <a:srgbClr val="CCCCCC"/>
            </a:solidFill>
            <a:prstDash val="solid"/>
          </a:ln>
        </p:spPr>
        <p:txBody>
          <a:bodyPr/>
          <a:lstStyle/>
          <a:p>
            <a:endParaRPr lang="ja-JP" altLang="en-US"/>
          </a:p>
        </p:txBody>
      </p:sp>
      <p:sp>
        <p:nvSpPr>
          <p:cNvPr id="4" name="Shape 2"/>
          <p:cNvSpPr/>
          <p:nvPr/>
        </p:nvSpPr>
        <p:spPr>
          <a:xfrm>
            <a:off x="920352" y="2855238"/>
            <a:ext cx="188827" cy="5054322"/>
          </a:xfrm>
          <a:prstGeom prst="roundRect">
            <a:avLst>
              <a:gd name="adj" fmla="val 79246"/>
            </a:avLst>
          </a:prstGeom>
          <a:solidFill>
            <a:srgbClr val="030303"/>
          </a:solidFill>
          <a:ln/>
        </p:spPr>
        <p:txBody>
          <a:bodyPr/>
          <a:lstStyle/>
          <a:p>
            <a:endParaRPr lang="ja-JP" altLang="en-US"/>
          </a:p>
        </p:txBody>
      </p:sp>
      <p:sp>
        <p:nvSpPr>
          <p:cNvPr id="5" name="Text 3"/>
          <p:cNvSpPr/>
          <p:nvPr/>
        </p:nvSpPr>
        <p:spPr>
          <a:xfrm>
            <a:off x="1493996" y="3246001"/>
            <a:ext cx="3083957"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爽快感・安心感</a:t>
            </a:r>
            <a:endParaRPr lang="en-US" sz="3600" b="1" dirty="0">
              <a:solidFill>
                <a:srgbClr val="FF0000"/>
              </a:solidFill>
            </a:endParaRPr>
          </a:p>
        </p:txBody>
      </p:sp>
      <p:sp>
        <p:nvSpPr>
          <p:cNvPr id="6" name="Text 4"/>
          <p:cNvSpPr/>
          <p:nvPr/>
        </p:nvSpPr>
        <p:spPr>
          <a:xfrm>
            <a:off x="1493996" y="3992047"/>
            <a:ext cx="3083957" cy="2759869"/>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清潔感や爽快感が気分をリフレッシュさせ、不安軽減や気分転換につながります。</a:t>
            </a:r>
            <a:endParaRPr lang="en-US" sz="3200" dirty="0"/>
          </a:p>
        </p:txBody>
      </p:sp>
      <p:sp>
        <p:nvSpPr>
          <p:cNvPr id="7" name="Shape 5"/>
          <p:cNvSpPr/>
          <p:nvPr/>
        </p:nvSpPr>
        <p:spPr>
          <a:xfrm>
            <a:off x="5313758" y="2855238"/>
            <a:ext cx="4132935" cy="5054322"/>
          </a:xfrm>
          <a:prstGeom prst="roundRect">
            <a:avLst>
              <a:gd name="adj" fmla="val 5483"/>
            </a:avLst>
          </a:prstGeom>
          <a:solidFill>
            <a:srgbClr val="FFFFFF">
              <a:alpha val="95000"/>
            </a:srgbClr>
          </a:solidFill>
          <a:ln w="45720">
            <a:solidFill>
              <a:srgbClr val="CCCCCC"/>
            </a:solidFill>
            <a:prstDash val="solid"/>
          </a:ln>
        </p:spPr>
        <p:txBody>
          <a:bodyPr/>
          <a:lstStyle/>
          <a:p>
            <a:endParaRPr lang="ja-JP" altLang="en-US"/>
          </a:p>
        </p:txBody>
      </p:sp>
      <p:sp>
        <p:nvSpPr>
          <p:cNvPr id="8" name="Shape 6"/>
          <p:cNvSpPr/>
          <p:nvPr/>
        </p:nvSpPr>
        <p:spPr>
          <a:xfrm>
            <a:off x="5268038" y="2855238"/>
            <a:ext cx="188827" cy="5054322"/>
          </a:xfrm>
          <a:prstGeom prst="roundRect">
            <a:avLst>
              <a:gd name="adj" fmla="val 79246"/>
            </a:avLst>
          </a:prstGeom>
          <a:solidFill>
            <a:srgbClr val="030303"/>
          </a:solidFill>
          <a:ln/>
        </p:spPr>
        <p:txBody>
          <a:bodyPr/>
          <a:lstStyle/>
          <a:p>
            <a:endParaRPr lang="ja-JP" altLang="en-US"/>
          </a:p>
        </p:txBody>
      </p:sp>
      <p:sp>
        <p:nvSpPr>
          <p:cNvPr id="9" name="Text 7"/>
          <p:cNvSpPr/>
          <p:nvPr/>
        </p:nvSpPr>
        <p:spPr>
          <a:xfrm>
            <a:off x="5841682" y="3246001"/>
            <a:ext cx="3084076"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自尊感情の維持</a:t>
            </a:r>
            <a:endParaRPr lang="en-US" sz="3600" b="1" dirty="0">
              <a:solidFill>
                <a:srgbClr val="FF0000"/>
              </a:solidFill>
            </a:endParaRPr>
          </a:p>
        </p:txBody>
      </p:sp>
      <p:sp>
        <p:nvSpPr>
          <p:cNvPr id="10" name="Text 8"/>
          <p:cNvSpPr/>
          <p:nvPr/>
        </p:nvSpPr>
        <p:spPr>
          <a:xfrm>
            <a:off x="5841682" y="3992047"/>
            <a:ext cx="3084076" cy="2759869"/>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身なりを整えることで「自分らしさ」を取り戻し、尊厳の維持に寄与します。</a:t>
            </a:r>
            <a:endParaRPr lang="en-US" sz="3200" dirty="0"/>
          </a:p>
        </p:txBody>
      </p:sp>
      <p:sp>
        <p:nvSpPr>
          <p:cNvPr id="11" name="Shape 9"/>
          <p:cNvSpPr/>
          <p:nvPr/>
        </p:nvSpPr>
        <p:spPr>
          <a:xfrm>
            <a:off x="9661565" y="2855238"/>
            <a:ext cx="4132812" cy="5054322"/>
          </a:xfrm>
          <a:prstGeom prst="roundRect">
            <a:avLst>
              <a:gd name="adj" fmla="val 5483"/>
            </a:avLst>
          </a:prstGeom>
          <a:solidFill>
            <a:srgbClr val="FFFFFF">
              <a:alpha val="95000"/>
            </a:srgbClr>
          </a:solidFill>
          <a:ln w="45720">
            <a:solidFill>
              <a:srgbClr val="CCCCCC"/>
            </a:solidFill>
            <a:prstDash val="solid"/>
          </a:ln>
        </p:spPr>
        <p:txBody>
          <a:bodyPr/>
          <a:lstStyle/>
          <a:p>
            <a:endParaRPr lang="ja-JP" altLang="en-US"/>
          </a:p>
        </p:txBody>
      </p:sp>
      <p:sp>
        <p:nvSpPr>
          <p:cNvPr id="12" name="Shape 10"/>
          <p:cNvSpPr/>
          <p:nvPr/>
        </p:nvSpPr>
        <p:spPr>
          <a:xfrm>
            <a:off x="9615844" y="2855238"/>
            <a:ext cx="188827" cy="5054322"/>
          </a:xfrm>
          <a:prstGeom prst="roundRect">
            <a:avLst>
              <a:gd name="adj" fmla="val 79246"/>
            </a:avLst>
          </a:prstGeom>
          <a:solidFill>
            <a:srgbClr val="030303"/>
          </a:solidFill>
          <a:ln/>
        </p:spPr>
        <p:txBody>
          <a:bodyPr/>
          <a:lstStyle/>
          <a:p>
            <a:endParaRPr lang="ja-JP" altLang="en-US"/>
          </a:p>
        </p:txBody>
      </p:sp>
      <p:sp>
        <p:nvSpPr>
          <p:cNvPr id="13" name="Text 11"/>
          <p:cNvSpPr/>
          <p:nvPr/>
        </p:nvSpPr>
        <p:spPr>
          <a:xfrm>
            <a:off x="10189488" y="3246001"/>
            <a:ext cx="3083957"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信頼関係の構築</a:t>
            </a:r>
            <a:endParaRPr lang="en-US" sz="3600" b="1" dirty="0">
              <a:solidFill>
                <a:srgbClr val="FF0000"/>
              </a:solidFill>
            </a:endParaRPr>
          </a:p>
        </p:txBody>
      </p:sp>
      <p:sp>
        <p:nvSpPr>
          <p:cNvPr id="14" name="Text 12"/>
          <p:cNvSpPr/>
          <p:nvPr/>
        </p:nvSpPr>
        <p:spPr>
          <a:xfrm>
            <a:off x="10189488" y="3992047"/>
            <a:ext cx="3083957" cy="2759869"/>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対象者の気持ちを尊重した丁寧な援助により、安心感と信頼関係が深まります。</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80467" y="873443"/>
            <a:ext cx="12869466" cy="1965246"/>
          </a:xfrm>
          <a:prstGeom prst="rect">
            <a:avLst/>
          </a:prstGeom>
          <a:noFill/>
          <a:ln/>
        </p:spPr>
        <p:txBody>
          <a:bodyPr wrap="square" lIns="0" tIns="0" rIns="0" bIns="0" rtlCol="0" anchor="t"/>
          <a:lstStyle/>
          <a:p>
            <a:pPr marL="0" indent="0" algn="l">
              <a:lnSpc>
                <a:spcPts val="7700"/>
              </a:lnSpc>
              <a:buNone/>
            </a:pPr>
            <a:r>
              <a:rPr lang="en-US" sz="5400" dirty="0">
                <a:solidFill>
                  <a:srgbClr val="1B1B27"/>
                </a:solidFill>
                <a:latin typeface="Inter Medium" pitchFamily="34" charset="0"/>
                <a:ea typeface="Inter Medium" pitchFamily="34" charset="-122"/>
                <a:cs typeface="Inter Medium" pitchFamily="34" charset="-120"/>
              </a:rPr>
              <a:t>清潔援助の効果を最大化するポイント</a:t>
            </a:r>
            <a:endParaRPr lang="en-US" sz="5400" dirty="0"/>
          </a:p>
        </p:txBody>
      </p:sp>
      <p:sp>
        <p:nvSpPr>
          <p:cNvPr id="3" name="Shape 1"/>
          <p:cNvSpPr/>
          <p:nvPr/>
        </p:nvSpPr>
        <p:spPr>
          <a:xfrm>
            <a:off x="880467" y="2318658"/>
            <a:ext cx="4080153" cy="5037500"/>
          </a:xfrm>
          <a:prstGeom prst="roundRect">
            <a:avLst>
              <a:gd name="adj" fmla="val 3397"/>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33011" y="2555482"/>
            <a:ext cx="3375065" cy="491371"/>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個別性のある援助</a:t>
            </a:r>
            <a:endParaRPr lang="en-US" sz="3600" b="1" dirty="0">
              <a:solidFill>
                <a:srgbClr val="FF0000"/>
              </a:solidFill>
            </a:endParaRPr>
          </a:p>
        </p:txBody>
      </p:sp>
      <p:sp>
        <p:nvSpPr>
          <p:cNvPr id="5" name="Text 3"/>
          <p:cNvSpPr/>
          <p:nvPr/>
        </p:nvSpPr>
        <p:spPr>
          <a:xfrm>
            <a:off x="1233011" y="3435035"/>
            <a:ext cx="3375065" cy="2012156"/>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対象者の状態や希望に応じ、年齢や健康状態を考慮した個別ケアが重要です。</a:t>
            </a:r>
            <a:endParaRPr lang="en-US" sz="3200" dirty="0"/>
          </a:p>
        </p:txBody>
      </p:sp>
      <p:sp>
        <p:nvSpPr>
          <p:cNvPr id="6" name="Shape 4"/>
          <p:cNvSpPr/>
          <p:nvPr/>
        </p:nvSpPr>
        <p:spPr>
          <a:xfrm>
            <a:off x="5275064" y="2318658"/>
            <a:ext cx="4080153" cy="5037500"/>
          </a:xfrm>
          <a:prstGeom prst="roundRect">
            <a:avLst>
              <a:gd name="adj" fmla="val 3397"/>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7608" y="2555482"/>
            <a:ext cx="3375065" cy="982742"/>
          </a:xfrm>
          <a:prstGeom prst="rect">
            <a:avLst/>
          </a:prstGeom>
          <a:noFill/>
          <a:ln/>
        </p:spPr>
        <p:txBody>
          <a:bodyPr wrap="squar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丁寧な声かけと説明</a:t>
            </a:r>
            <a:endParaRPr lang="en-US" sz="3600" b="1" dirty="0">
              <a:solidFill>
                <a:srgbClr val="FF0000"/>
              </a:solidFill>
            </a:endParaRPr>
          </a:p>
        </p:txBody>
      </p:sp>
      <p:sp>
        <p:nvSpPr>
          <p:cNvPr id="8" name="Text 6"/>
          <p:cNvSpPr/>
          <p:nvPr/>
        </p:nvSpPr>
        <p:spPr>
          <a:xfrm>
            <a:off x="5627608" y="3926406"/>
            <a:ext cx="3375065" cy="2012156"/>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援助前後の丁寧な説明で安心感を与え、特に不安な対象者には十分な説明を。</a:t>
            </a:r>
            <a:endParaRPr lang="en-US" sz="3200" dirty="0"/>
          </a:p>
        </p:txBody>
      </p:sp>
      <p:sp>
        <p:nvSpPr>
          <p:cNvPr id="9" name="Shape 7"/>
          <p:cNvSpPr/>
          <p:nvPr/>
        </p:nvSpPr>
        <p:spPr>
          <a:xfrm>
            <a:off x="9669661" y="2318658"/>
            <a:ext cx="4080153" cy="5037500"/>
          </a:xfrm>
          <a:prstGeom prst="roundRect">
            <a:avLst>
              <a:gd name="adj" fmla="val 3397"/>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2205" y="2555482"/>
            <a:ext cx="3375065" cy="491371"/>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観察情報の活用</a:t>
            </a:r>
            <a:endParaRPr lang="en-US" sz="3600" b="1" dirty="0">
              <a:solidFill>
                <a:srgbClr val="FF0000"/>
              </a:solidFill>
            </a:endParaRPr>
          </a:p>
        </p:txBody>
      </p:sp>
      <p:sp>
        <p:nvSpPr>
          <p:cNvPr id="11" name="Text 9"/>
          <p:cNvSpPr/>
          <p:nvPr/>
        </p:nvSpPr>
        <p:spPr>
          <a:xfrm>
            <a:off x="10022205" y="3435035"/>
            <a:ext cx="3375065" cy="2012156"/>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援助で得た皮膚状態や反応の観察情報を、次のケアプラン改善に活かしましょう。</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11314" y="201394"/>
            <a:ext cx="5233868" cy="654248"/>
          </a:xfrm>
          <a:prstGeom prst="rect">
            <a:avLst/>
          </a:prstGeom>
          <a:noFill/>
          <a:ln/>
        </p:spPr>
        <p:txBody>
          <a:bodyPr wrap="none" lIns="0" tIns="0" rIns="0" bIns="0" rtlCol="0" anchor="t"/>
          <a:lstStyle/>
          <a:p>
            <a:pPr marL="0" indent="0" algn="l">
              <a:lnSpc>
                <a:spcPts val="5150"/>
              </a:lnSpc>
              <a:buNone/>
            </a:pPr>
            <a:r>
              <a:rPr lang="en-US" sz="4100" dirty="0">
                <a:solidFill>
                  <a:srgbClr val="1B1B27"/>
                </a:solidFill>
                <a:latin typeface="Inter Medium" pitchFamily="34" charset="0"/>
                <a:ea typeface="Inter Medium" pitchFamily="34" charset="-122"/>
                <a:cs typeface="Inter Medium" pitchFamily="34" charset="-120"/>
              </a:rPr>
              <a:t>褥瘡とは</a:t>
            </a:r>
            <a:endParaRPr lang="en-US" sz="4100" dirty="0"/>
          </a:p>
        </p:txBody>
      </p:sp>
      <p:sp>
        <p:nvSpPr>
          <p:cNvPr id="3" name="Text 1"/>
          <p:cNvSpPr/>
          <p:nvPr/>
        </p:nvSpPr>
        <p:spPr>
          <a:xfrm>
            <a:off x="574714" y="1001315"/>
            <a:ext cx="13458111" cy="669608"/>
          </a:xfrm>
          <a:prstGeom prst="rect">
            <a:avLst/>
          </a:prstGeom>
          <a:noFill/>
          <a:ln/>
        </p:spPr>
        <p:txBody>
          <a:bodyPr wrap="square" lIns="0" tIns="0" rIns="0" bIns="0" rtlCol="0" anchor="t"/>
          <a:lstStyle/>
          <a:p>
            <a:pPr marL="0" indent="0" algn="l">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褥瘡（じょくそう）とは、長時間にわたって同じ部位が圧迫され続けることで血流が滞り、皮膚やその下の組織が壊死する状態を指します。高齢者や活動性の低下した対象者に多く見られます。</a:t>
            </a:r>
            <a:endParaRPr lang="en-US" sz="2800" dirty="0"/>
          </a:p>
        </p:txBody>
      </p:sp>
      <p:sp>
        <p:nvSpPr>
          <p:cNvPr id="4" name="Shape 2"/>
          <p:cNvSpPr/>
          <p:nvPr/>
        </p:nvSpPr>
        <p:spPr>
          <a:xfrm>
            <a:off x="7303770" y="2553652"/>
            <a:ext cx="22860" cy="5102543"/>
          </a:xfrm>
          <a:prstGeom prst="roundRect">
            <a:avLst>
              <a:gd name="adj" fmla="val 384642"/>
            </a:avLst>
          </a:prstGeom>
          <a:solidFill>
            <a:srgbClr val="CCCCCC"/>
          </a:solidFill>
          <a:ln/>
        </p:spPr>
        <p:txBody>
          <a:bodyPr/>
          <a:lstStyle/>
          <a:p>
            <a:endParaRPr lang="ja-JP" altLang="en-US"/>
          </a:p>
        </p:txBody>
      </p:sp>
      <p:sp>
        <p:nvSpPr>
          <p:cNvPr id="5" name="Shape 3"/>
          <p:cNvSpPr/>
          <p:nvPr/>
        </p:nvSpPr>
        <p:spPr>
          <a:xfrm>
            <a:off x="6474500" y="2777728"/>
            <a:ext cx="628055" cy="22860"/>
          </a:xfrm>
          <a:prstGeom prst="roundRect">
            <a:avLst>
              <a:gd name="adj" fmla="val 384642"/>
            </a:avLst>
          </a:prstGeom>
          <a:solidFill>
            <a:srgbClr val="CCCCCC"/>
          </a:solidFill>
          <a:ln/>
        </p:spPr>
        <p:txBody>
          <a:bodyPr/>
          <a:lstStyle/>
          <a:p>
            <a:endParaRPr lang="ja-JP" altLang="en-US"/>
          </a:p>
        </p:txBody>
      </p:sp>
      <p:sp>
        <p:nvSpPr>
          <p:cNvPr id="6" name="Shape 4"/>
          <p:cNvSpPr/>
          <p:nvPr/>
        </p:nvSpPr>
        <p:spPr>
          <a:xfrm>
            <a:off x="7079694" y="2553652"/>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7" name="Text 5"/>
          <p:cNvSpPr/>
          <p:nvPr/>
        </p:nvSpPr>
        <p:spPr>
          <a:xfrm>
            <a:off x="7158216" y="2592943"/>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1</a:t>
            </a:r>
            <a:endParaRPr lang="en-US" sz="2450" dirty="0"/>
          </a:p>
        </p:txBody>
      </p:sp>
      <p:sp>
        <p:nvSpPr>
          <p:cNvPr id="8" name="Text 6"/>
          <p:cNvSpPr/>
          <p:nvPr/>
        </p:nvSpPr>
        <p:spPr>
          <a:xfrm>
            <a:off x="3128248" y="2592824"/>
            <a:ext cx="3140273" cy="392549"/>
          </a:xfrm>
          <a:prstGeom prst="rect">
            <a:avLst/>
          </a:prstGeom>
          <a:noFill/>
          <a:ln/>
        </p:spPr>
        <p:txBody>
          <a:bodyPr wrap="none" lIns="0" tIns="0" rIns="0" bIns="0" rtlCol="0" anchor="t"/>
          <a:lstStyle/>
          <a:p>
            <a:pPr marL="0" indent="0" algn="r">
              <a:lnSpc>
                <a:spcPts val="3050"/>
              </a:lnSpc>
              <a:buNone/>
            </a:pPr>
            <a:r>
              <a:rPr lang="en-US" sz="3600" b="1" dirty="0">
                <a:solidFill>
                  <a:srgbClr val="FF0000"/>
                </a:solidFill>
                <a:latin typeface="Inter Medium" pitchFamily="34" charset="0"/>
                <a:ea typeface="Inter Medium" pitchFamily="34" charset="-122"/>
                <a:cs typeface="Inter Medium" pitchFamily="34" charset="-120"/>
              </a:rPr>
              <a:t>発赤・水疱・潰瘍</a:t>
            </a:r>
            <a:endParaRPr lang="en-US" sz="3600" b="1" dirty="0">
              <a:solidFill>
                <a:srgbClr val="FF0000"/>
              </a:solidFill>
            </a:endParaRPr>
          </a:p>
        </p:txBody>
      </p:sp>
      <p:sp>
        <p:nvSpPr>
          <p:cNvPr id="9" name="Text 7"/>
          <p:cNvSpPr/>
          <p:nvPr/>
        </p:nvSpPr>
        <p:spPr>
          <a:xfrm>
            <a:off x="586145" y="3110984"/>
            <a:ext cx="5682377" cy="334804"/>
          </a:xfrm>
          <a:prstGeom prst="rect">
            <a:avLst/>
          </a:prstGeom>
          <a:noFill/>
          <a:ln/>
        </p:spPr>
        <p:txBody>
          <a:bodyPr wrap="none" lIns="0" tIns="0" rIns="0" bIns="0" rtlCol="0" anchor="t"/>
          <a:lstStyle/>
          <a:p>
            <a:pPr marL="0" indent="0" algn="r">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皮膚の表面に現れる症状</a:t>
            </a:r>
            <a:endParaRPr lang="en-US" sz="2800" dirty="0"/>
          </a:p>
        </p:txBody>
      </p:sp>
      <p:sp>
        <p:nvSpPr>
          <p:cNvPr id="10" name="Shape 8"/>
          <p:cNvSpPr/>
          <p:nvPr/>
        </p:nvSpPr>
        <p:spPr>
          <a:xfrm>
            <a:off x="7527846" y="4033718"/>
            <a:ext cx="628055" cy="22860"/>
          </a:xfrm>
          <a:prstGeom prst="roundRect">
            <a:avLst>
              <a:gd name="adj" fmla="val 384642"/>
            </a:avLst>
          </a:prstGeom>
          <a:solidFill>
            <a:srgbClr val="CCCCCC"/>
          </a:solidFill>
          <a:ln/>
        </p:spPr>
        <p:txBody>
          <a:bodyPr/>
          <a:lstStyle/>
          <a:p>
            <a:endParaRPr lang="ja-JP" altLang="en-US"/>
          </a:p>
        </p:txBody>
      </p:sp>
      <p:sp>
        <p:nvSpPr>
          <p:cNvPr id="11" name="Shape 9"/>
          <p:cNvSpPr/>
          <p:nvPr/>
        </p:nvSpPr>
        <p:spPr>
          <a:xfrm>
            <a:off x="7079694" y="3809643"/>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12" name="Text 10"/>
          <p:cNvSpPr/>
          <p:nvPr/>
        </p:nvSpPr>
        <p:spPr>
          <a:xfrm>
            <a:off x="7158216" y="3848933"/>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2</a:t>
            </a:r>
            <a:endParaRPr lang="en-US" sz="2450" dirty="0"/>
          </a:p>
        </p:txBody>
      </p:sp>
      <p:sp>
        <p:nvSpPr>
          <p:cNvPr id="13" name="Text 11"/>
          <p:cNvSpPr/>
          <p:nvPr/>
        </p:nvSpPr>
        <p:spPr>
          <a:xfrm>
            <a:off x="8361878" y="3848814"/>
            <a:ext cx="3140273"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圧迫による血流障害</a:t>
            </a:r>
            <a:endParaRPr lang="en-US" sz="3600" b="1" dirty="0">
              <a:solidFill>
                <a:srgbClr val="FF0000"/>
              </a:solidFill>
            </a:endParaRPr>
          </a:p>
        </p:txBody>
      </p:sp>
      <p:sp>
        <p:nvSpPr>
          <p:cNvPr id="14" name="Text 12"/>
          <p:cNvSpPr/>
          <p:nvPr/>
        </p:nvSpPr>
        <p:spPr>
          <a:xfrm>
            <a:off x="8361878" y="4366974"/>
            <a:ext cx="5682377" cy="334804"/>
          </a:xfrm>
          <a:prstGeom prst="rect">
            <a:avLst/>
          </a:prstGeom>
          <a:noFill/>
          <a:ln/>
        </p:spPr>
        <p:txBody>
          <a:bodyPr wrap="none" lIns="0" tIns="0" rIns="0" bIns="0" rtlCol="0" anchor="t"/>
          <a:lstStyle/>
          <a:p>
            <a:pPr marL="0" indent="0" algn="l">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組織への血流が阻害されます</a:t>
            </a:r>
            <a:endParaRPr lang="en-US" sz="2800" dirty="0"/>
          </a:p>
        </p:txBody>
      </p:sp>
      <p:sp>
        <p:nvSpPr>
          <p:cNvPr id="15" name="Shape 13"/>
          <p:cNvSpPr/>
          <p:nvPr/>
        </p:nvSpPr>
        <p:spPr>
          <a:xfrm>
            <a:off x="6474500" y="5099923"/>
            <a:ext cx="628055" cy="22860"/>
          </a:xfrm>
          <a:prstGeom prst="roundRect">
            <a:avLst>
              <a:gd name="adj" fmla="val 384642"/>
            </a:avLst>
          </a:prstGeom>
          <a:solidFill>
            <a:srgbClr val="CCCCCC"/>
          </a:solidFill>
          <a:ln/>
        </p:spPr>
        <p:txBody>
          <a:bodyPr/>
          <a:lstStyle/>
          <a:p>
            <a:endParaRPr lang="ja-JP" altLang="en-US"/>
          </a:p>
        </p:txBody>
      </p:sp>
      <p:sp>
        <p:nvSpPr>
          <p:cNvPr id="16" name="Shape 14"/>
          <p:cNvSpPr/>
          <p:nvPr/>
        </p:nvSpPr>
        <p:spPr>
          <a:xfrm>
            <a:off x="7079694" y="4875848"/>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17" name="Text 15"/>
          <p:cNvSpPr/>
          <p:nvPr/>
        </p:nvSpPr>
        <p:spPr>
          <a:xfrm>
            <a:off x="7158216" y="4915138"/>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3</a:t>
            </a:r>
            <a:endParaRPr lang="en-US" sz="2450" dirty="0"/>
          </a:p>
        </p:txBody>
      </p:sp>
      <p:sp>
        <p:nvSpPr>
          <p:cNvPr id="18" name="Text 16"/>
          <p:cNvSpPr/>
          <p:nvPr/>
        </p:nvSpPr>
        <p:spPr>
          <a:xfrm>
            <a:off x="3128248" y="4915019"/>
            <a:ext cx="3140273" cy="392549"/>
          </a:xfrm>
          <a:prstGeom prst="rect">
            <a:avLst/>
          </a:prstGeom>
          <a:noFill/>
          <a:ln/>
        </p:spPr>
        <p:txBody>
          <a:bodyPr wrap="none" lIns="0" tIns="0" rIns="0" bIns="0" rtlCol="0" anchor="t"/>
          <a:lstStyle/>
          <a:p>
            <a:pPr marL="0" indent="0" algn="r">
              <a:lnSpc>
                <a:spcPts val="3050"/>
              </a:lnSpc>
              <a:buNone/>
            </a:pPr>
            <a:r>
              <a:rPr lang="en-US" sz="3600" b="1" dirty="0">
                <a:solidFill>
                  <a:srgbClr val="FF0000"/>
                </a:solidFill>
                <a:latin typeface="Inter Medium" pitchFamily="34" charset="0"/>
                <a:ea typeface="Inter Medium" pitchFamily="34" charset="-122"/>
                <a:cs typeface="Inter Medium" pitchFamily="34" charset="-120"/>
              </a:rPr>
              <a:t>組織の虚血</a:t>
            </a:r>
            <a:endParaRPr lang="en-US" sz="3600" b="1" dirty="0">
              <a:solidFill>
                <a:srgbClr val="FF0000"/>
              </a:solidFill>
            </a:endParaRPr>
          </a:p>
        </p:txBody>
      </p:sp>
      <p:sp>
        <p:nvSpPr>
          <p:cNvPr id="19" name="Text 17"/>
          <p:cNvSpPr/>
          <p:nvPr/>
        </p:nvSpPr>
        <p:spPr>
          <a:xfrm>
            <a:off x="586145" y="5433179"/>
            <a:ext cx="5682377" cy="334804"/>
          </a:xfrm>
          <a:prstGeom prst="rect">
            <a:avLst/>
          </a:prstGeom>
          <a:noFill/>
          <a:ln/>
        </p:spPr>
        <p:txBody>
          <a:bodyPr wrap="none" lIns="0" tIns="0" rIns="0" bIns="0" rtlCol="0" anchor="t"/>
          <a:lstStyle/>
          <a:p>
            <a:pPr marL="0" indent="0" algn="r">
              <a:lnSpc>
                <a:spcPts val="2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血流が不足し</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r">
              <a:lnSpc>
                <a:spcPts val="26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組織が酸素不足に陥ります</a:t>
            </a:r>
            <a:endParaRPr lang="en-US" sz="2800" dirty="0"/>
          </a:p>
        </p:txBody>
      </p:sp>
      <p:sp>
        <p:nvSpPr>
          <p:cNvPr id="20" name="Shape 18"/>
          <p:cNvSpPr/>
          <p:nvPr/>
        </p:nvSpPr>
        <p:spPr>
          <a:xfrm>
            <a:off x="7527846" y="6166247"/>
            <a:ext cx="628055" cy="22860"/>
          </a:xfrm>
          <a:prstGeom prst="roundRect">
            <a:avLst>
              <a:gd name="adj" fmla="val 384642"/>
            </a:avLst>
          </a:prstGeom>
          <a:solidFill>
            <a:srgbClr val="CCCCCC"/>
          </a:solidFill>
          <a:ln/>
        </p:spPr>
        <p:txBody>
          <a:bodyPr/>
          <a:lstStyle/>
          <a:p>
            <a:endParaRPr lang="ja-JP" altLang="en-US"/>
          </a:p>
        </p:txBody>
      </p:sp>
      <p:sp>
        <p:nvSpPr>
          <p:cNvPr id="21" name="Shape 19"/>
          <p:cNvSpPr/>
          <p:nvPr/>
        </p:nvSpPr>
        <p:spPr>
          <a:xfrm>
            <a:off x="7079694" y="5942171"/>
            <a:ext cx="471011" cy="471011"/>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22" name="Text 20"/>
          <p:cNvSpPr/>
          <p:nvPr/>
        </p:nvSpPr>
        <p:spPr>
          <a:xfrm>
            <a:off x="7158216" y="5981462"/>
            <a:ext cx="313968" cy="392430"/>
          </a:xfrm>
          <a:prstGeom prst="rect">
            <a:avLst/>
          </a:prstGeom>
          <a:noFill/>
          <a:ln/>
        </p:spPr>
        <p:txBody>
          <a:bodyPr wrap="none" lIns="0" tIns="0" rIns="0" bIns="0" rtlCol="0" anchor="t"/>
          <a:lstStyle/>
          <a:p>
            <a:pPr marL="0" indent="0" algn="ctr">
              <a:lnSpc>
                <a:spcPts val="2450"/>
              </a:lnSpc>
              <a:buNone/>
            </a:pPr>
            <a:r>
              <a:rPr lang="en-US" sz="2450" dirty="0">
                <a:solidFill>
                  <a:srgbClr val="030303"/>
                </a:solidFill>
                <a:latin typeface="Inter Medium" pitchFamily="34" charset="0"/>
                <a:ea typeface="Inter Medium" pitchFamily="34" charset="-122"/>
                <a:cs typeface="Inter Medium" pitchFamily="34" charset="-120"/>
              </a:rPr>
              <a:t>4</a:t>
            </a:r>
            <a:endParaRPr lang="en-US" sz="2450" dirty="0"/>
          </a:p>
        </p:txBody>
      </p:sp>
      <p:sp>
        <p:nvSpPr>
          <p:cNvPr id="23" name="Text 21"/>
          <p:cNvSpPr/>
          <p:nvPr/>
        </p:nvSpPr>
        <p:spPr>
          <a:xfrm>
            <a:off x="8361878" y="5981343"/>
            <a:ext cx="3140273"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壊死</a:t>
            </a:r>
            <a:endParaRPr lang="en-US" sz="3600" b="1" dirty="0">
              <a:solidFill>
                <a:srgbClr val="FF0000"/>
              </a:solidFill>
            </a:endParaRPr>
          </a:p>
        </p:txBody>
      </p:sp>
      <p:sp>
        <p:nvSpPr>
          <p:cNvPr id="24" name="Text 22"/>
          <p:cNvSpPr/>
          <p:nvPr/>
        </p:nvSpPr>
        <p:spPr>
          <a:xfrm>
            <a:off x="8361878" y="6499503"/>
            <a:ext cx="5682377" cy="334804"/>
          </a:xfrm>
          <a:prstGeom prst="rect">
            <a:avLst/>
          </a:prstGeom>
          <a:noFill/>
          <a:ln/>
        </p:spPr>
        <p:txBody>
          <a:bodyPr wrap="none" lIns="0" tIns="0" rIns="0" bIns="0" rtlCol="0" anchor="t"/>
          <a:lstStyle/>
          <a:p>
            <a:pPr marL="0" indent="0" algn="l">
              <a:lnSpc>
                <a:spcPts val="2600"/>
              </a:lnSpc>
              <a:buNone/>
            </a:pPr>
            <a:r>
              <a:rPr lang="en-US" sz="2800" dirty="0">
                <a:solidFill>
                  <a:srgbClr val="030303"/>
                </a:solidFill>
                <a:latin typeface="IBM Plex Sans Medium" pitchFamily="34" charset="0"/>
                <a:ea typeface="IBM Plex Sans Medium" pitchFamily="34" charset="-122"/>
                <a:cs typeface="IBM Plex Sans Medium" pitchFamily="34" charset="-120"/>
              </a:rPr>
              <a:t>最終的に組織が死滅してしまいます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44987" y="1226582"/>
            <a:ext cx="11317605" cy="943094"/>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清潔援助が褥瘡予防に果たす役割</a:t>
            </a:r>
            <a:endParaRPr lang="en-US" sz="5900" dirty="0"/>
          </a:p>
        </p:txBody>
      </p:sp>
      <p:sp>
        <p:nvSpPr>
          <p:cNvPr id="3" name="Shape 1"/>
          <p:cNvSpPr/>
          <p:nvPr/>
        </p:nvSpPr>
        <p:spPr>
          <a:xfrm>
            <a:off x="844987" y="2773204"/>
            <a:ext cx="4263832" cy="5188607"/>
          </a:xfrm>
          <a:prstGeom prst="roundRect">
            <a:avLst>
              <a:gd name="adj" fmla="val 3083"/>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84791" y="3113008"/>
            <a:ext cx="3432691"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皮膚の清潔保持</a:t>
            </a:r>
            <a:endParaRPr lang="en-US" sz="4000" b="1" dirty="0">
              <a:solidFill>
                <a:srgbClr val="FF0000"/>
              </a:solidFill>
            </a:endParaRPr>
          </a:p>
        </p:txBody>
      </p:sp>
      <p:sp>
        <p:nvSpPr>
          <p:cNvPr id="5" name="Text 3"/>
          <p:cNvSpPr/>
          <p:nvPr/>
        </p:nvSpPr>
        <p:spPr>
          <a:xfrm>
            <a:off x="1184791" y="3765590"/>
            <a:ext cx="3432691" cy="2897505"/>
          </a:xfrm>
          <a:prstGeom prst="rect">
            <a:avLst/>
          </a:prstGeom>
          <a:noFill/>
          <a:ln/>
        </p:spPr>
        <p:txBody>
          <a:bodyPr wrap="square" lIns="0" tIns="0" rIns="0" bIns="0" rtlCol="0" anchor="t"/>
          <a:lstStyle/>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汗・皮脂・排泄物による皮膚汚染はバリア機能を低下させ、褥瘡リスクを高めます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速やかに除去し、皮膚の浸軟や炎症を防ぎます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6" name="Shape 4"/>
          <p:cNvSpPr/>
          <p:nvPr/>
        </p:nvSpPr>
        <p:spPr>
          <a:xfrm>
            <a:off x="5258991" y="2773204"/>
            <a:ext cx="4263832" cy="5188607"/>
          </a:xfrm>
          <a:prstGeom prst="roundRect">
            <a:avLst>
              <a:gd name="adj" fmla="val 3083"/>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98795" y="3113008"/>
            <a:ext cx="3432691"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皮膚状態の観察</a:t>
            </a:r>
            <a:endParaRPr lang="en-US" sz="4000" b="1" dirty="0">
              <a:solidFill>
                <a:srgbClr val="FF0000"/>
              </a:solidFill>
            </a:endParaRPr>
          </a:p>
        </p:txBody>
      </p:sp>
      <p:sp>
        <p:nvSpPr>
          <p:cNvPr id="8" name="Text 6"/>
          <p:cNvSpPr/>
          <p:nvPr/>
        </p:nvSpPr>
        <p:spPr>
          <a:xfrm>
            <a:off x="5598795" y="3765590"/>
            <a:ext cx="3432691" cy="193167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清拭や入浴時に皮膚の色、湿潤、発赤などを観察し、異常の早期発見と対応に繋げます。</a:t>
            </a:r>
            <a:endParaRPr lang="en-US" sz="2800" dirty="0"/>
          </a:p>
        </p:txBody>
      </p:sp>
      <p:sp>
        <p:nvSpPr>
          <p:cNvPr id="9" name="Shape 7"/>
          <p:cNvSpPr/>
          <p:nvPr/>
        </p:nvSpPr>
        <p:spPr>
          <a:xfrm>
            <a:off x="9672995" y="2773204"/>
            <a:ext cx="4263955" cy="5188607"/>
          </a:xfrm>
          <a:prstGeom prst="roundRect">
            <a:avLst>
              <a:gd name="adj" fmla="val 3082"/>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12799" y="3113008"/>
            <a:ext cx="3432810"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予防行動の促進</a:t>
            </a:r>
            <a:endParaRPr lang="en-US" sz="4000" b="1" dirty="0">
              <a:solidFill>
                <a:srgbClr val="FF0000"/>
              </a:solidFill>
            </a:endParaRPr>
          </a:p>
        </p:txBody>
      </p:sp>
      <p:sp>
        <p:nvSpPr>
          <p:cNvPr id="11" name="Text 9"/>
          <p:cNvSpPr/>
          <p:nvPr/>
        </p:nvSpPr>
        <p:spPr>
          <a:xfrm>
            <a:off x="10012799" y="3765590"/>
            <a:ext cx="3432810" cy="193167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援助中に体位変換や保湿剤の使用で皮膚の健康を維持し、圧迫や摩擦による障害を予防します。</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63429" y="993338"/>
            <a:ext cx="11585734" cy="852011"/>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清潔援助を活用した褥瘡予防の実践例</a:t>
            </a:r>
            <a:endParaRPr lang="en-US" sz="5350" dirty="0"/>
          </a:p>
        </p:txBody>
      </p:sp>
      <p:sp>
        <p:nvSpPr>
          <p:cNvPr id="3" name="Shape 1"/>
          <p:cNvSpPr/>
          <p:nvPr/>
        </p:nvSpPr>
        <p:spPr>
          <a:xfrm>
            <a:off x="763429" y="2390656"/>
            <a:ext cx="6499520" cy="2177416"/>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66562" y="2693789"/>
            <a:ext cx="3408164"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便失禁後のケア</a:t>
            </a:r>
            <a:endParaRPr lang="en-US" sz="3600" b="1" dirty="0">
              <a:solidFill>
                <a:srgbClr val="FF0000"/>
              </a:solidFill>
            </a:endParaRPr>
          </a:p>
        </p:txBody>
      </p:sp>
      <p:sp>
        <p:nvSpPr>
          <p:cNvPr id="5" name="Text 3"/>
          <p:cNvSpPr/>
          <p:nvPr/>
        </p:nvSpPr>
        <p:spPr>
          <a:xfrm>
            <a:off x="1066562" y="3283387"/>
            <a:ext cx="5809178" cy="872490"/>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便失禁後の速やかな陰部洗浄で皮膚の炎症を防止。酸性の便は早急な洗浄と保護が重要です。</a:t>
            </a:r>
            <a:endParaRPr lang="en-US" sz="2800" dirty="0"/>
          </a:p>
        </p:txBody>
      </p:sp>
      <p:sp>
        <p:nvSpPr>
          <p:cNvPr id="6" name="Shape 4"/>
          <p:cNvSpPr/>
          <p:nvPr/>
        </p:nvSpPr>
        <p:spPr>
          <a:xfrm>
            <a:off x="7451527" y="2390656"/>
            <a:ext cx="6499520" cy="2177416"/>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54660" y="2693789"/>
            <a:ext cx="3408164"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早期発見と報告</a:t>
            </a:r>
            <a:endParaRPr lang="en-US" sz="3600" b="1" dirty="0">
              <a:solidFill>
                <a:srgbClr val="FF0000"/>
              </a:solidFill>
            </a:endParaRPr>
          </a:p>
        </p:txBody>
      </p:sp>
      <p:sp>
        <p:nvSpPr>
          <p:cNvPr id="8" name="Text 6"/>
          <p:cNvSpPr/>
          <p:nvPr/>
        </p:nvSpPr>
        <p:spPr>
          <a:xfrm>
            <a:off x="7754660" y="3283387"/>
            <a:ext cx="5809178" cy="872490"/>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清拭時に発赤を発見し、医師に報告。わずかな変化も見逃さず、チーム内で共有が重要です。</a:t>
            </a:r>
            <a:endParaRPr lang="en-US" sz="2800" dirty="0"/>
          </a:p>
        </p:txBody>
      </p:sp>
      <p:sp>
        <p:nvSpPr>
          <p:cNvPr id="9" name="Shape 7"/>
          <p:cNvSpPr/>
          <p:nvPr/>
        </p:nvSpPr>
        <p:spPr>
          <a:xfrm>
            <a:off x="763429" y="4731663"/>
            <a:ext cx="6499520" cy="2504599"/>
          </a:xfrm>
          <a:prstGeom prst="roundRect">
            <a:avLst>
              <a:gd name="adj" fmla="val 4572"/>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1066562" y="5034796"/>
            <a:ext cx="3748326"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足浴と観察の組み合わせ</a:t>
            </a:r>
            <a:endParaRPr lang="en-US" sz="3600" b="1" dirty="0">
              <a:solidFill>
                <a:srgbClr val="FF0000"/>
              </a:solidFill>
            </a:endParaRPr>
          </a:p>
        </p:txBody>
      </p:sp>
      <p:sp>
        <p:nvSpPr>
          <p:cNvPr id="11" name="Text 9"/>
          <p:cNvSpPr/>
          <p:nvPr/>
        </p:nvSpPr>
        <p:spPr>
          <a:xfrm>
            <a:off x="1066562" y="5624393"/>
            <a:ext cx="5809178" cy="1308735"/>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足浴と合わせ踵部の観察・クッション使用を提案。褥瘡ができやすい踵部は注意深く観察が必要です。</a:t>
            </a:r>
            <a:endParaRPr lang="en-US" sz="2800" dirty="0"/>
          </a:p>
        </p:txBody>
      </p:sp>
      <p:sp>
        <p:nvSpPr>
          <p:cNvPr id="12" name="Shape 10"/>
          <p:cNvSpPr/>
          <p:nvPr/>
        </p:nvSpPr>
        <p:spPr>
          <a:xfrm>
            <a:off x="7451527" y="4731663"/>
            <a:ext cx="6499520" cy="2504599"/>
          </a:xfrm>
          <a:prstGeom prst="roundRect">
            <a:avLst>
              <a:gd name="adj" fmla="val 4572"/>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54660" y="5034796"/>
            <a:ext cx="3408164" cy="426006"/>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保湿ケア</a:t>
            </a:r>
            <a:endParaRPr lang="en-US" sz="3600" b="1" dirty="0">
              <a:solidFill>
                <a:srgbClr val="FF0000"/>
              </a:solidFill>
            </a:endParaRPr>
          </a:p>
        </p:txBody>
      </p:sp>
      <p:sp>
        <p:nvSpPr>
          <p:cNvPr id="14" name="Text 12"/>
          <p:cNvSpPr/>
          <p:nvPr/>
        </p:nvSpPr>
        <p:spPr>
          <a:xfrm>
            <a:off x="7754660" y="5624393"/>
            <a:ext cx="5809178" cy="1308735"/>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保湿剤塗布で乾燥・亀裂を予防。特に高齢者の皮膚は乾燥しやすいため、適切な保湿ケアが重要です。</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38795" y="823793"/>
            <a:ext cx="10484644" cy="936188"/>
          </a:xfrm>
          <a:prstGeom prst="rect">
            <a:avLst/>
          </a:prstGeom>
          <a:noFill/>
          <a:ln/>
        </p:spPr>
        <p:txBody>
          <a:bodyPr wrap="none" lIns="0" tIns="0" rIns="0" bIns="0" rtlCol="0" anchor="t"/>
          <a:lstStyle/>
          <a:p>
            <a:pPr marL="0" indent="0" algn="l">
              <a:lnSpc>
                <a:spcPts val="7350"/>
              </a:lnSpc>
              <a:buNone/>
            </a:pPr>
            <a:r>
              <a:rPr lang="en-US" sz="5850" dirty="0">
                <a:solidFill>
                  <a:srgbClr val="1B1B27"/>
                </a:solidFill>
                <a:latin typeface="Inter Medium" pitchFamily="34" charset="0"/>
                <a:ea typeface="Inter Medium" pitchFamily="34" charset="-122"/>
                <a:cs typeface="Inter Medium" pitchFamily="34" charset="-120"/>
              </a:rPr>
              <a:t>感染予防の視点からの皮膚ケア</a:t>
            </a:r>
            <a:endParaRPr lang="en-US" sz="5850" dirty="0"/>
          </a:p>
        </p:txBody>
      </p:sp>
      <p:sp>
        <p:nvSpPr>
          <p:cNvPr id="3" name="Text 1"/>
          <p:cNvSpPr/>
          <p:nvPr/>
        </p:nvSpPr>
        <p:spPr>
          <a:xfrm>
            <a:off x="838795" y="2209324"/>
            <a:ext cx="12952809" cy="958453"/>
          </a:xfrm>
          <a:prstGeom prst="rect">
            <a:avLst/>
          </a:prstGeom>
          <a:noFill/>
          <a:ln/>
        </p:spPr>
        <p:txBody>
          <a:bodyPr wrap="square" lIns="0" tIns="0" rIns="0" bIns="0" rtlCol="0" anchor="t"/>
          <a:lstStyle/>
          <a:p>
            <a:pPr marL="0" indent="0" algn="l">
              <a:lnSpc>
                <a:spcPts val="3750"/>
              </a:lnSpc>
              <a:buNone/>
            </a:pPr>
            <a:r>
              <a:rPr lang="en-US" sz="2350" dirty="0">
                <a:solidFill>
                  <a:srgbClr val="030303"/>
                </a:solidFill>
                <a:latin typeface="IBM Plex Sans Medium" pitchFamily="34" charset="0"/>
                <a:ea typeface="IBM Plex Sans Medium" pitchFamily="34" charset="-122"/>
                <a:cs typeface="IBM Plex Sans Medium" pitchFamily="34" charset="-120"/>
              </a:rPr>
              <a:t>皮膚は、体内への病原体の侵入を防ぐ第一の防御壁です。日常の看護援助の中で、皮膚の清潔と保護を意識した対応が、感染予防の基本となります。</a:t>
            </a:r>
            <a:endParaRPr lang="en-US" sz="2350" dirty="0"/>
          </a:p>
        </p:txBody>
      </p:sp>
      <p:sp>
        <p:nvSpPr>
          <p:cNvPr id="4" name="Shape 2"/>
          <p:cNvSpPr/>
          <p:nvPr/>
        </p:nvSpPr>
        <p:spPr>
          <a:xfrm>
            <a:off x="838795" y="350472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176457" y="384238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皮膚のバリア機能維持</a:t>
            </a:r>
            <a:endParaRPr lang="en-US" sz="3600" b="1" dirty="0">
              <a:solidFill>
                <a:srgbClr val="FF0000"/>
              </a:solidFill>
            </a:endParaRPr>
          </a:p>
        </p:txBody>
      </p:sp>
      <p:sp>
        <p:nvSpPr>
          <p:cNvPr id="6" name="Text 4"/>
          <p:cNvSpPr/>
          <p:nvPr/>
        </p:nvSpPr>
        <p:spPr>
          <a:xfrm>
            <a:off x="1176457" y="449008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感染予防の中心要素です。</a:t>
            </a:r>
            <a:endParaRPr lang="en-US" sz="3200" dirty="0"/>
          </a:p>
        </p:txBody>
      </p:sp>
      <p:sp>
        <p:nvSpPr>
          <p:cNvPr id="7" name="Shape 5"/>
          <p:cNvSpPr/>
          <p:nvPr/>
        </p:nvSpPr>
        <p:spPr>
          <a:xfrm>
            <a:off x="7464981" y="350472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7802642" y="384238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傷・創部の清潔保持</a:t>
            </a:r>
            <a:endParaRPr lang="en-US" sz="3600" b="1" dirty="0">
              <a:solidFill>
                <a:srgbClr val="FF0000"/>
              </a:solidFill>
            </a:endParaRPr>
          </a:p>
        </p:txBody>
      </p:sp>
      <p:sp>
        <p:nvSpPr>
          <p:cNvPr id="9" name="Text 7"/>
          <p:cNvSpPr/>
          <p:nvPr/>
        </p:nvSpPr>
        <p:spPr>
          <a:xfrm>
            <a:off x="7802642" y="449008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感染リスクを低減します。</a:t>
            </a:r>
            <a:endParaRPr lang="en-US" sz="3200" dirty="0"/>
          </a:p>
        </p:txBody>
      </p:sp>
      <p:sp>
        <p:nvSpPr>
          <p:cNvPr id="10" name="Shape 8"/>
          <p:cNvSpPr/>
          <p:nvPr/>
        </p:nvSpPr>
        <p:spPr>
          <a:xfrm>
            <a:off x="838795" y="560653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1176457" y="594419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物品の使い分け</a:t>
            </a:r>
            <a:endParaRPr lang="en-US" sz="3600" b="1" dirty="0">
              <a:solidFill>
                <a:srgbClr val="FF0000"/>
              </a:solidFill>
            </a:endParaRPr>
          </a:p>
        </p:txBody>
      </p:sp>
      <p:sp>
        <p:nvSpPr>
          <p:cNvPr id="12" name="Text 10"/>
          <p:cNvSpPr/>
          <p:nvPr/>
        </p:nvSpPr>
        <p:spPr>
          <a:xfrm>
            <a:off x="1176457" y="659189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交差感染を防止します。</a:t>
            </a:r>
            <a:endParaRPr lang="en-US" sz="3200" dirty="0"/>
          </a:p>
        </p:txBody>
      </p:sp>
      <p:sp>
        <p:nvSpPr>
          <p:cNvPr id="13" name="Shape 11"/>
          <p:cNvSpPr/>
          <p:nvPr/>
        </p:nvSpPr>
        <p:spPr>
          <a:xfrm>
            <a:off x="7464981" y="5606534"/>
            <a:ext cx="6326624" cy="1802249"/>
          </a:xfrm>
          <a:prstGeom prst="roundRect">
            <a:avLst>
              <a:gd name="adj" fmla="val 6982"/>
            </a:avLst>
          </a:prstGeom>
          <a:solidFill>
            <a:srgbClr val="FFFFFF">
              <a:alpha val="95000"/>
            </a:srgbClr>
          </a:solidFill>
          <a:ln w="38100">
            <a:solidFill>
              <a:srgbClr val="CCCCCC"/>
            </a:solidFill>
            <a:prstDash val="solid"/>
          </a:ln>
        </p:spPr>
        <p:txBody>
          <a:bodyPr/>
          <a:lstStyle/>
          <a:p>
            <a:endParaRPr lang="ja-JP" altLang="en-US"/>
          </a:p>
        </p:txBody>
      </p:sp>
      <p:sp>
        <p:nvSpPr>
          <p:cNvPr id="14" name="Text 12"/>
          <p:cNvSpPr/>
          <p:nvPr/>
        </p:nvSpPr>
        <p:spPr>
          <a:xfrm>
            <a:off x="7802642" y="5944195"/>
            <a:ext cx="3744873" cy="468035"/>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手指衛生の徹底</a:t>
            </a:r>
            <a:endParaRPr lang="en-US" sz="3600" b="1" dirty="0">
              <a:solidFill>
                <a:srgbClr val="FF0000"/>
              </a:solidFill>
            </a:endParaRPr>
          </a:p>
        </p:txBody>
      </p:sp>
      <p:sp>
        <p:nvSpPr>
          <p:cNvPr id="15" name="Text 13"/>
          <p:cNvSpPr/>
          <p:nvPr/>
        </p:nvSpPr>
        <p:spPr>
          <a:xfrm>
            <a:off x="7802642" y="6591895"/>
            <a:ext cx="565130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基本の感染予防策です。</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20579" y="806768"/>
            <a:ext cx="8058507" cy="915829"/>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皮膚のバリア機能の維持</a:t>
            </a:r>
            <a:endParaRPr lang="en-US" sz="5750" dirty="0"/>
          </a:p>
        </p:txBody>
      </p:sp>
      <p:sp>
        <p:nvSpPr>
          <p:cNvPr id="3" name="Text 1"/>
          <p:cNvSpPr/>
          <p:nvPr/>
        </p:nvSpPr>
        <p:spPr>
          <a:xfrm>
            <a:off x="820579" y="2455188"/>
            <a:ext cx="4396145" cy="549473"/>
          </a:xfrm>
          <a:prstGeom prst="rect">
            <a:avLst/>
          </a:prstGeom>
          <a:noFill/>
          <a:ln/>
        </p:spPr>
        <p:txBody>
          <a:bodyPr wrap="none" lIns="0" tIns="0" rIns="0" bIns="0" rtlCol="0" anchor="t"/>
          <a:lstStyle/>
          <a:p>
            <a:pPr marL="0" indent="0" algn="l">
              <a:lnSpc>
                <a:spcPts val="4300"/>
              </a:lnSpc>
              <a:buNone/>
            </a:pPr>
            <a:r>
              <a:rPr lang="en-US" sz="4000" b="1" dirty="0">
                <a:solidFill>
                  <a:srgbClr val="FF0000"/>
                </a:solidFill>
                <a:latin typeface="Inter Medium" pitchFamily="34" charset="0"/>
                <a:ea typeface="Inter Medium" pitchFamily="34" charset="-122"/>
                <a:cs typeface="Inter Medium" pitchFamily="34" charset="-120"/>
              </a:rPr>
              <a:t>バリア機能低下の原因</a:t>
            </a:r>
            <a:endParaRPr lang="en-US" sz="4000" b="1" dirty="0">
              <a:solidFill>
                <a:srgbClr val="FF0000"/>
              </a:solidFill>
            </a:endParaRPr>
          </a:p>
        </p:txBody>
      </p:sp>
      <p:sp>
        <p:nvSpPr>
          <p:cNvPr id="4" name="Text 2"/>
          <p:cNvSpPr/>
          <p:nvPr/>
        </p:nvSpPr>
        <p:spPr>
          <a:xfrm>
            <a:off x="820579" y="3297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乾燥</a:t>
            </a:r>
            <a:endParaRPr lang="en-US" sz="3200" dirty="0"/>
          </a:p>
        </p:txBody>
      </p:sp>
      <p:sp>
        <p:nvSpPr>
          <p:cNvPr id="5" name="Text 3"/>
          <p:cNvSpPr/>
          <p:nvPr/>
        </p:nvSpPr>
        <p:spPr>
          <a:xfrm>
            <a:off x="820579" y="3869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かゆみによる掻破</a:t>
            </a:r>
            <a:endParaRPr lang="en-US" sz="3200" dirty="0"/>
          </a:p>
        </p:txBody>
      </p:sp>
      <p:sp>
        <p:nvSpPr>
          <p:cNvPr id="6" name="Text 4"/>
          <p:cNvSpPr/>
          <p:nvPr/>
        </p:nvSpPr>
        <p:spPr>
          <a:xfrm>
            <a:off x="820579" y="4440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ひび割れ</a:t>
            </a:r>
            <a:endParaRPr lang="en-US" sz="3200" dirty="0"/>
          </a:p>
        </p:txBody>
      </p:sp>
      <p:sp>
        <p:nvSpPr>
          <p:cNvPr id="7" name="Text 5"/>
          <p:cNvSpPr/>
          <p:nvPr/>
        </p:nvSpPr>
        <p:spPr>
          <a:xfrm>
            <a:off x="820579" y="5012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過度な洗浄による皮脂の除去</a:t>
            </a:r>
            <a:endParaRPr lang="en-US" sz="3200" dirty="0"/>
          </a:p>
        </p:txBody>
      </p:sp>
      <p:sp>
        <p:nvSpPr>
          <p:cNvPr id="8" name="Text 6"/>
          <p:cNvSpPr/>
          <p:nvPr/>
        </p:nvSpPr>
        <p:spPr>
          <a:xfrm>
            <a:off x="820579" y="5583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摩擦や圧迫による損傷</a:t>
            </a:r>
            <a:endParaRPr lang="en-US" sz="3200" dirty="0"/>
          </a:p>
        </p:txBody>
      </p:sp>
      <p:sp>
        <p:nvSpPr>
          <p:cNvPr id="9" name="Text 7"/>
          <p:cNvSpPr/>
          <p:nvPr/>
        </p:nvSpPr>
        <p:spPr>
          <a:xfrm>
            <a:off x="7680365" y="2455188"/>
            <a:ext cx="5714643" cy="549473"/>
          </a:xfrm>
          <a:prstGeom prst="rect">
            <a:avLst/>
          </a:prstGeom>
          <a:noFill/>
          <a:ln/>
        </p:spPr>
        <p:txBody>
          <a:bodyPr wrap="none" lIns="0" tIns="0" rIns="0" bIns="0" rtlCol="0" anchor="t"/>
          <a:lstStyle/>
          <a:p>
            <a:pPr marL="0" indent="0" algn="l">
              <a:lnSpc>
                <a:spcPts val="4300"/>
              </a:lnSpc>
              <a:buNone/>
            </a:pPr>
            <a:r>
              <a:rPr lang="en-US" sz="4000" b="1" dirty="0">
                <a:solidFill>
                  <a:srgbClr val="FF0000"/>
                </a:solidFill>
                <a:latin typeface="Inter Medium" pitchFamily="34" charset="0"/>
                <a:ea typeface="Inter Medium" pitchFamily="34" charset="-122"/>
                <a:cs typeface="Inter Medium" pitchFamily="34" charset="-120"/>
              </a:rPr>
              <a:t>バリア機能維持のためのケア</a:t>
            </a:r>
            <a:endParaRPr lang="en-US" sz="4000" b="1" dirty="0">
              <a:solidFill>
                <a:srgbClr val="FF0000"/>
              </a:solidFill>
            </a:endParaRPr>
          </a:p>
        </p:txBody>
      </p:sp>
      <p:sp>
        <p:nvSpPr>
          <p:cNvPr id="10" name="Text 8"/>
          <p:cNvSpPr/>
          <p:nvPr/>
        </p:nvSpPr>
        <p:spPr>
          <a:xfrm>
            <a:off x="7680365" y="3297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適切な保湿剤の使用</a:t>
            </a:r>
            <a:endParaRPr lang="en-US" sz="3200" dirty="0"/>
          </a:p>
        </p:txBody>
      </p:sp>
      <p:sp>
        <p:nvSpPr>
          <p:cNvPr id="11" name="Text 9"/>
          <p:cNvSpPr/>
          <p:nvPr/>
        </p:nvSpPr>
        <p:spPr>
          <a:xfrm>
            <a:off x="7680365" y="3869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摩擦や乾燥の防止</a:t>
            </a:r>
            <a:endParaRPr lang="en-US" sz="3200" dirty="0"/>
          </a:p>
        </p:txBody>
      </p:sp>
      <p:sp>
        <p:nvSpPr>
          <p:cNvPr id="12" name="Text 10"/>
          <p:cNvSpPr/>
          <p:nvPr/>
        </p:nvSpPr>
        <p:spPr>
          <a:xfrm>
            <a:off x="7680365" y="4440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適度な清拭（過度な洗浄を避ける）</a:t>
            </a:r>
            <a:endParaRPr lang="en-US" sz="3200" dirty="0"/>
          </a:p>
        </p:txBody>
      </p:sp>
      <p:sp>
        <p:nvSpPr>
          <p:cNvPr id="13" name="Text 11"/>
          <p:cNvSpPr/>
          <p:nvPr/>
        </p:nvSpPr>
        <p:spPr>
          <a:xfrm>
            <a:off x="7680365" y="50121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皮膚の観察と早期対応</a:t>
            </a:r>
            <a:endParaRPr lang="en-US" sz="3200" dirty="0"/>
          </a:p>
        </p:txBody>
      </p:sp>
      <p:sp>
        <p:nvSpPr>
          <p:cNvPr id="14" name="Text 12"/>
          <p:cNvSpPr/>
          <p:nvPr/>
        </p:nvSpPr>
        <p:spPr>
          <a:xfrm>
            <a:off x="7680365" y="5583674"/>
            <a:ext cx="6137077" cy="468987"/>
          </a:xfrm>
          <a:prstGeom prst="rect">
            <a:avLst/>
          </a:prstGeom>
          <a:noFill/>
          <a:ln/>
        </p:spPr>
        <p:txBody>
          <a:bodyPr wrap="none" lIns="0" tIns="0" rIns="0" bIns="0" rtlCol="0" anchor="t"/>
          <a:lstStyle/>
          <a:p>
            <a:pPr marL="342900" indent="-342900" algn="l">
              <a:lnSpc>
                <a:spcPts val="36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適切な湿度・温度環境の維持</a:t>
            </a:r>
            <a:endParaRPr lang="en-US" sz="3200" dirty="0"/>
          </a:p>
        </p:txBody>
      </p:sp>
      <p:sp>
        <p:nvSpPr>
          <p:cNvPr id="15" name="Text 13"/>
          <p:cNvSpPr/>
          <p:nvPr/>
        </p:nvSpPr>
        <p:spPr>
          <a:xfrm>
            <a:off x="820579" y="6484858"/>
            <a:ext cx="12989243" cy="937974"/>
          </a:xfrm>
          <a:prstGeom prst="rect">
            <a:avLst/>
          </a:prstGeom>
          <a:noFill/>
          <a:ln/>
        </p:spPr>
        <p:txBody>
          <a:bodyPr wrap="square" lIns="0" tIns="0" rIns="0" bIns="0" rtlCol="0" anchor="t"/>
          <a:lstStyle/>
          <a:p>
            <a:pPr marL="0" indent="0" algn="l">
              <a:lnSpc>
                <a:spcPts val="3650"/>
              </a:lnSpc>
              <a:buNone/>
            </a:pPr>
            <a:r>
              <a:rPr lang="en-US" sz="3600" dirty="0">
                <a:solidFill>
                  <a:srgbClr val="030303"/>
                </a:solidFill>
                <a:latin typeface="IBM Plex Sans Medium" pitchFamily="34" charset="0"/>
                <a:ea typeface="IBM Plex Sans Medium" pitchFamily="34" charset="-122"/>
                <a:cs typeface="IBM Plex Sans Medium" pitchFamily="34" charset="-120"/>
              </a:rPr>
              <a:t>皮膚のバリア機能が低下すると、細菌やウイルスが侵入しやすくなります。日常的なケアで皮膚を保護することが重要です。</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24984" y="925235"/>
            <a:ext cx="12520970" cy="920710"/>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傷や創部の清潔保持と物品の使い分け</a:t>
            </a:r>
            <a:endParaRPr lang="en-US" sz="5800" dirty="0"/>
          </a:p>
        </p:txBody>
      </p:sp>
      <p:sp>
        <p:nvSpPr>
          <p:cNvPr id="3" name="Text 1"/>
          <p:cNvSpPr/>
          <p:nvPr/>
        </p:nvSpPr>
        <p:spPr>
          <a:xfrm>
            <a:off x="824984" y="2582466"/>
            <a:ext cx="4419838" cy="552450"/>
          </a:xfrm>
          <a:prstGeom prst="rect">
            <a:avLst/>
          </a:prstGeom>
          <a:noFill/>
          <a:ln/>
        </p:spPr>
        <p:txBody>
          <a:bodyPr wrap="none" lIns="0" tIns="0" rIns="0" bIns="0" rtlCol="0" anchor="t"/>
          <a:lstStyle/>
          <a:p>
            <a:pPr marL="0" indent="0" algn="l">
              <a:lnSpc>
                <a:spcPts val="4350"/>
              </a:lnSpc>
              <a:buNone/>
            </a:pPr>
            <a:r>
              <a:rPr lang="en-US" sz="4000" b="1" dirty="0">
                <a:solidFill>
                  <a:srgbClr val="FF0000"/>
                </a:solidFill>
                <a:latin typeface="Inter Medium" pitchFamily="34" charset="0"/>
                <a:ea typeface="Inter Medium" pitchFamily="34" charset="-122"/>
                <a:cs typeface="Inter Medium" pitchFamily="34" charset="-120"/>
              </a:rPr>
              <a:t>傷や創部の清潔保持</a:t>
            </a:r>
            <a:endParaRPr lang="en-US" sz="4000" b="1" dirty="0">
              <a:solidFill>
                <a:srgbClr val="FF0000"/>
              </a:solidFill>
            </a:endParaRPr>
          </a:p>
        </p:txBody>
      </p:sp>
      <p:sp>
        <p:nvSpPr>
          <p:cNvPr id="4" name="Text 2"/>
          <p:cNvSpPr/>
          <p:nvPr/>
        </p:nvSpPr>
        <p:spPr>
          <a:xfrm>
            <a:off x="824984" y="3429476"/>
            <a:ext cx="6130766" cy="942975"/>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感染リスクの高い創傷部は、常に清潔を保つ必要があります。</a:t>
            </a:r>
            <a:endParaRPr lang="en-US" sz="3200" dirty="0"/>
          </a:p>
        </p:txBody>
      </p:sp>
      <p:sp>
        <p:nvSpPr>
          <p:cNvPr id="5" name="Text 3"/>
          <p:cNvSpPr/>
          <p:nvPr/>
        </p:nvSpPr>
        <p:spPr>
          <a:xfrm>
            <a:off x="824984" y="4637603"/>
            <a:ext cx="6130766" cy="942975"/>
          </a:xfrm>
          <a:prstGeom prst="rect">
            <a:avLst/>
          </a:prstGeom>
          <a:noFill/>
          <a:ln/>
        </p:spPr>
        <p:txBody>
          <a:bodyPr wrap="squar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無菌操作でガーゼ交換し、滲出液や汚染物を早期に処理</a:t>
            </a:r>
            <a:endParaRPr lang="en-US" sz="3200" dirty="0"/>
          </a:p>
        </p:txBody>
      </p:sp>
      <p:sp>
        <p:nvSpPr>
          <p:cNvPr id="6" name="Text 4"/>
          <p:cNvSpPr/>
          <p:nvPr/>
        </p:nvSpPr>
        <p:spPr>
          <a:xfrm>
            <a:off x="824984" y="5683687"/>
            <a:ext cx="6130766" cy="471488"/>
          </a:xfrm>
          <a:prstGeom prst="rect">
            <a:avLst/>
          </a:prstGeom>
          <a:noFill/>
          <a:ln/>
        </p:spPr>
        <p:txBody>
          <a:bodyPr wrap="non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創部周囲の皮膚も清潔に維持</a:t>
            </a:r>
            <a:endParaRPr lang="en-US" sz="3200" dirty="0"/>
          </a:p>
        </p:txBody>
      </p:sp>
      <p:sp>
        <p:nvSpPr>
          <p:cNvPr id="7" name="Text 5"/>
          <p:cNvSpPr/>
          <p:nvPr/>
        </p:nvSpPr>
        <p:spPr>
          <a:xfrm>
            <a:off x="824984" y="6258282"/>
            <a:ext cx="6130766" cy="942975"/>
          </a:xfrm>
          <a:prstGeom prst="rect">
            <a:avLst/>
          </a:prstGeom>
          <a:noFill/>
          <a:ln/>
        </p:spPr>
        <p:txBody>
          <a:bodyPr wrap="squar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発赤、熱感、腫脹、疼痛などの感染徴候を観察</a:t>
            </a:r>
            <a:endParaRPr lang="en-US" sz="3200" dirty="0"/>
          </a:p>
        </p:txBody>
      </p:sp>
      <p:sp>
        <p:nvSpPr>
          <p:cNvPr id="8" name="Text 6"/>
          <p:cNvSpPr/>
          <p:nvPr/>
        </p:nvSpPr>
        <p:spPr>
          <a:xfrm>
            <a:off x="7682270" y="2582466"/>
            <a:ext cx="5303639" cy="552450"/>
          </a:xfrm>
          <a:prstGeom prst="rect">
            <a:avLst/>
          </a:prstGeom>
          <a:noFill/>
          <a:ln/>
        </p:spPr>
        <p:txBody>
          <a:bodyPr wrap="none" lIns="0" tIns="0" rIns="0" bIns="0" rtlCol="0" anchor="t"/>
          <a:lstStyle/>
          <a:p>
            <a:pPr marL="0" indent="0" algn="l">
              <a:lnSpc>
                <a:spcPts val="4350"/>
              </a:lnSpc>
              <a:buNone/>
            </a:pPr>
            <a:r>
              <a:rPr lang="en-US" sz="4000" b="1" dirty="0">
                <a:solidFill>
                  <a:srgbClr val="FF0000"/>
                </a:solidFill>
                <a:latin typeface="Inter Medium" pitchFamily="34" charset="0"/>
                <a:ea typeface="Inter Medium" pitchFamily="34" charset="-122"/>
                <a:cs typeface="Inter Medium" pitchFamily="34" charset="-120"/>
              </a:rPr>
              <a:t>物品の使い分けと衛生管理</a:t>
            </a:r>
            <a:endParaRPr lang="en-US" sz="4000" b="1" dirty="0">
              <a:solidFill>
                <a:srgbClr val="FF0000"/>
              </a:solidFill>
            </a:endParaRPr>
          </a:p>
        </p:txBody>
      </p:sp>
      <p:sp>
        <p:nvSpPr>
          <p:cNvPr id="9" name="Text 7"/>
          <p:cNvSpPr/>
          <p:nvPr/>
        </p:nvSpPr>
        <p:spPr>
          <a:xfrm>
            <a:off x="7682270" y="3429476"/>
            <a:ext cx="6130766" cy="942975"/>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感染防止のため、物品は個人専用とし、部位ごとに使い分けます。</a:t>
            </a:r>
            <a:endParaRPr lang="en-US" sz="3200" dirty="0"/>
          </a:p>
        </p:txBody>
      </p:sp>
      <p:sp>
        <p:nvSpPr>
          <p:cNvPr id="10" name="Text 8"/>
          <p:cNvSpPr/>
          <p:nvPr/>
        </p:nvSpPr>
        <p:spPr>
          <a:xfrm>
            <a:off x="7682270" y="4637603"/>
            <a:ext cx="6130766" cy="471488"/>
          </a:xfrm>
          <a:prstGeom prst="rect">
            <a:avLst/>
          </a:prstGeom>
          <a:noFill/>
          <a:ln/>
        </p:spPr>
        <p:txBody>
          <a:bodyPr wrap="non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陰部から顔への使用は避ける</a:t>
            </a:r>
            <a:endParaRPr lang="en-US" sz="3200" dirty="0"/>
          </a:p>
        </p:txBody>
      </p:sp>
      <p:sp>
        <p:nvSpPr>
          <p:cNvPr id="11" name="Text 9"/>
          <p:cNvSpPr/>
          <p:nvPr/>
        </p:nvSpPr>
        <p:spPr>
          <a:xfrm>
            <a:off x="7682270" y="5212199"/>
            <a:ext cx="6130766" cy="471488"/>
          </a:xfrm>
          <a:prstGeom prst="rect">
            <a:avLst/>
          </a:prstGeom>
          <a:noFill/>
          <a:ln/>
        </p:spPr>
        <p:txBody>
          <a:bodyPr wrap="non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使用後は速やかに洗浄・消毒</a:t>
            </a:r>
            <a:endParaRPr lang="en-US" sz="3200" dirty="0"/>
          </a:p>
        </p:txBody>
      </p:sp>
      <p:sp>
        <p:nvSpPr>
          <p:cNvPr id="12" name="Text 10"/>
          <p:cNvSpPr/>
          <p:nvPr/>
        </p:nvSpPr>
        <p:spPr>
          <a:xfrm>
            <a:off x="7682270" y="5786795"/>
            <a:ext cx="6130766" cy="942975"/>
          </a:xfrm>
          <a:prstGeom prst="rect">
            <a:avLst/>
          </a:prstGeom>
          <a:noFill/>
          <a:ln/>
        </p:spPr>
        <p:txBody>
          <a:bodyPr wrap="square" lIns="0" tIns="0" rIns="0" bIns="0" rtlCol="0" anchor="t"/>
          <a:lstStyle/>
          <a:p>
            <a:pPr marL="342900" indent="-342900" algn="l">
              <a:lnSpc>
                <a:spcPts val="370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清潔・不潔区域を明確にし、共用物品は適切に消毒</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03898" y="691396"/>
            <a:ext cx="6285428" cy="785574"/>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手指衛生の徹底</a:t>
            </a:r>
            <a:endParaRPr lang="en-US" sz="4900" dirty="0"/>
          </a:p>
        </p:txBody>
      </p:sp>
      <p:sp>
        <p:nvSpPr>
          <p:cNvPr id="3" name="Shape 1"/>
          <p:cNvSpPr/>
          <p:nvPr/>
        </p:nvSpPr>
        <p:spPr>
          <a:xfrm>
            <a:off x="703898" y="1562219"/>
            <a:ext cx="4239935" cy="3564951"/>
          </a:xfrm>
          <a:prstGeom prst="roundRect">
            <a:avLst>
              <a:gd name="adj" fmla="val 3386"/>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85718" y="1844041"/>
            <a:ext cx="3142655" cy="449106"/>
          </a:xfrm>
          <a:prstGeom prst="rect">
            <a:avLst/>
          </a:prstGeom>
          <a:noFill/>
          <a:ln/>
        </p:spPr>
        <p:txBody>
          <a:bodyPr wrap="none" lIns="0" tIns="0" rIns="0" bIns="0" rtlCol="0" anchor="t"/>
          <a:lstStyle/>
          <a:p>
            <a:pPr marL="0" indent="0" algn="l">
              <a:lnSpc>
                <a:spcPts val="3050"/>
              </a:lnSpc>
              <a:buNone/>
            </a:pPr>
            <a:r>
              <a:rPr lang="en-US" sz="2800" b="1" dirty="0">
                <a:solidFill>
                  <a:srgbClr val="FF0000"/>
                </a:solidFill>
                <a:latin typeface="Inter Medium" pitchFamily="34" charset="0"/>
                <a:ea typeface="Inter Medium" pitchFamily="34" charset="-122"/>
                <a:cs typeface="Inter Medium" pitchFamily="34" charset="-120"/>
              </a:rPr>
              <a:t>手指衛生のタイミング</a:t>
            </a:r>
            <a:endParaRPr lang="en-US" sz="2800" b="1" dirty="0">
              <a:solidFill>
                <a:srgbClr val="FF0000"/>
              </a:solidFill>
            </a:endParaRPr>
          </a:p>
        </p:txBody>
      </p:sp>
      <p:sp>
        <p:nvSpPr>
          <p:cNvPr id="5" name="Text 3"/>
          <p:cNvSpPr/>
          <p:nvPr/>
        </p:nvSpPr>
        <p:spPr>
          <a:xfrm>
            <a:off x="985718" y="2443881"/>
            <a:ext cx="3676293" cy="2011561"/>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対象者への接触前後、清潔操作前後、体液曝露リスクのある場合、汚染された部位からの移動時、物品接触後には必ず実施します。</a:t>
            </a:r>
            <a:endParaRPr lang="en-US" sz="2800" dirty="0"/>
          </a:p>
        </p:txBody>
      </p:sp>
      <p:sp>
        <p:nvSpPr>
          <p:cNvPr id="6" name="Shape 4"/>
          <p:cNvSpPr/>
          <p:nvPr/>
        </p:nvSpPr>
        <p:spPr>
          <a:xfrm>
            <a:off x="5195173" y="1562219"/>
            <a:ext cx="4239935" cy="3564951"/>
          </a:xfrm>
          <a:prstGeom prst="roundRect">
            <a:avLst>
              <a:gd name="adj" fmla="val 3386"/>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5476994" y="1844041"/>
            <a:ext cx="3142655" cy="449106"/>
          </a:xfrm>
          <a:prstGeom prst="rect">
            <a:avLst/>
          </a:prstGeom>
          <a:noFill/>
          <a:ln/>
        </p:spPr>
        <p:txBody>
          <a:bodyPr wrap="none" lIns="0" tIns="0" rIns="0" bIns="0" rtlCol="0" anchor="t"/>
          <a:lstStyle/>
          <a:p>
            <a:pPr marL="0" indent="0" algn="l">
              <a:lnSpc>
                <a:spcPts val="3050"/>
              </a:lnSpc>
              <a:buNone/>
            </a:pPr>
            <a:r>
              <a:rPr lang="en-US" sz="2800" b="1" dirty="0">
                <a:solidFill>
                  <a:srgbClr val="FF0000"/>
                </a:solidFill>
                <a:latin typeface="Inter Medium" pitchFamily="34" charset="0"/>
                <a:ea typeface="Inter Medium" pitchFamily="34" charset="-122"/>
                <a:cs typeface="Inter Medium" pitchFamily="34" charset="-120"/>
              </a:rPr>
              <a:t>手袋の適切な使用</a:t>
            </a:r>
            <a:endParaRPr lang="en-US" sz="2800" b="1" dirty="0">
              <a:solidFill>
                <a:srgbClr val="FF0000"/>
              </a:solidFill>
            </a:endParaRPr>
          </a:p>
        </p:txBody>
      </p:sp>
      <p:sp>
        <p:nvSpPr>
          <p:cNvPr id="8" name="Text 6"/>
          <p:cNvSpPr/>
          <p:nvPr/>
        </p:nvSpPr>
        <p:spPr>
          <a:xfrm>
            <a:off x="5476994" y="2443881"/>
            <a:ext cx="3676293" cy="1206937"/>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体液・排泄物接触時は手袋を着用し、前後には手指衛生を行います。</a:t>
            </a:r>
            <a:endParaRPr lang="en-US" sz="2800" dirty="0"/>
          </a:p>
        </p:txBody>
      </p:sp>
      <p:sp>
        <p:nvSpPr>
          <p:cNvPr id="9" name="Shape 7"/>
          <p:cNvSpPr/>
          <p:nvPr/>
        </p:nvSpPr>
        <p:spPr>
          <a:xfrm>
            <a:off x="9686449" y="1562219"/>
            <a:ext cx="4240054" cy="3564951"/>
          </a:xfrm>
          <a:prstGeom prst="roundRect">
            <a:avLst>
              <a:gd name="adj" fmla="val 3386"/>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968270" y="1844041"/>
            <a:ext cx="3142655" cy="449106"/>
          </a:xfrm>
          <a:prstGeom prst="rect">
            <a:avLst/>
          </a:prstGeom>
          <a:noFill/>
          <a:ln/>
        </p:spPr>
        <p:txBody>
          <a:bodyPr wrap="none" lIns="0" tIns="0" rIns="0" bIns="0" rtlCol="0" anchor="t"/>
          <a:lstStyle/>
          <a:p>
            <a:pPr marL="0" indent="0" algn="l">
              <a:lnSpc>
                <a:spcPts val="3050"/>
              </a:lnSpc>
              <a:buNone/>
            </a:pPr>
            <a:r>
              <a:rPr lang="en-US" sz="2800" b="1" dirty="0">
                <a:solidFill>
                  <a:srgbClr val="FF0000"/>
                </a:solidFill>
                <a:latin typeface="Inter Medium" pitchFamily="34" charset="0"/>
                <a:ea typeface="Inter Medium" pitchFamily="34" charset="-122"/>
                <a:cs typeface="Inter Medium" pitchFamily="34" charset="-120"/>
              </a:rPr>
              <a:t>複数部位ケア時の注意</a:t>
            </a:r>
            <a:endParaRPr lang="en-US" sz="2800" b="1" dirty="0">
              <a:solidFill>
                <a:srgbClr val="FF0000"/>
              </a:solidFill>
            </a:endParaRPr>
          </a:p>
        </p:txBody>
      </p:sp>
      <p:sp>
        <p:nvSpPr>
          <p:cNvPr id="11" name="Text 9"/>
          <p:cNvSpPr/>
          <p:nvPr/>
        </p:nvSpPr>
        <p:spPr>
          <a:xfrm>
            <a:off x="9968270" y="2443881"/>
            <a:ext cx="3676412" cy="1206937"/>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異なる部位をケアする際は、手袋交換と手指衛生を行い感染伝播を防ぎます。</a:t>
            </a:r>
            <a:endParaRPr lang="en-US" sz="2800" dirty="0"/>
          </a:p>
        </p:txBody>
      </p:sp>
      <p:sp>
        <p:nvSpPr>
          <p:cNvPr id="12" name="Shape 10"/>
          <p:cNvSpPr/>
          <p:nvPr/>
        </p:nvSpPr>
        <p:spPr>
          <a:xfrm>
            <a:off x="703898" y="5349954"/>
            <a:ext cx="13222605" cy="1509593"/>
          </a:xfrm>
          <a:prstGeom prst="roundRect">
            <a:avLst>
              <a:gd name="adj" fmla="val 6995"/>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985718" y="5631775"/>
            <a:ext cx="3142655" cy="392906"/>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衛生の徹底</a:t>
            </a:r>
            <a:endParaRPr lang="en-US" sz="3600" b="1" dirty="0">
              <a:solidFill>
                <a:srgbClr val="FF0000"/>
              </a:solidFill>
            </a:endParaRPr>
          </a:p>
        </p:txBody>
      </p:sp>
      <p:sp>
        <p:nvSpPr>
          <p:cNvPr id="14" name="Text 12"/>
          <p:cNvSpPr/>
          <p:nvPr/>
        </p:nvSpPr>
        <p:spPr>
          <a:xfrm>
            <a:off x="985718" y="6175415"/>
            <a:ext cx="12658963" cy="402312"/>
          </a:xfrm>
          <a:prstGeom prst="rect">
            <a:avLst/>
          </a:prstGeom>
          <a:noFill/>
          <a:ln/>
        </p:spPr>
        <p:txBody>
          <a:bodyPr wrap="none" lIns="0" tIns="0" rIns="0" bIns="0" rtlCol="0" anchor="t"/>
          <a:lstStyle/>
          <a:p>
            <a:pPr marL="0" indent="0" algn="l">
              <a:lnSpc>
                <a:spcPts val="315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感染予防の基本である手指衛生は、常に徹底して行いましょう。</a:t>
            </a:r>
            <a:endParaRPr lang="en-US" sz="3200" dirty="0"/>
          </a:p>
        </p:txBody>
      </p:sp>
      <p:sp>
        <p:nvSpPr>
          <p:cNvPr id="15" name="Text 13"/>
          <p:cNvSpPr/>
          <p:nvPr/>
        </p:nvSpPr>
        <p:spPr>
          <a:xfrm>
            <a:off x="703898" y="7142321"/>
            <a:ext cx="13222605" cy="402312"/>
          </a:xfrm>
          <a:prstGeom prst="rect">
            <a:avLst/>
          </a:prstGeom>
          <a:noFill/>
          <a:ln/>
        </p:spPr>
        <p:txBody>
          <a:bodyPr wrap="none" lIns="0" tIns="0" rIns="0" bIns="0" rtlCol="0" anchor="t"/>
          <a:lstStyle/>
          <a:p>
            <a:pPr marL="0" indent="0" algn="l">
              <a:lnSpc>
                <a:spcPts val="31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手指衛生は感染予防の基本中の基本です</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1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目に見える汚れがなくても、必ず実施しましょう</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89516" y="873562"/>
            <a:ext cx="7942421" cy="992743"/>
          </a:xfrm>
          <a:prstGeom prst="rect">
            <a:avLst/>
          </a:prstGeom>
          <a:noFill/>
          <a:ln/>
        </p:spPr>
        <p:txBody>
          <a:bodyPr wrap="none" lIns="0" tIns="0" rIns="0" bIns="0" rtlCol="0" anchor="t"/>
          <a:lstStyle/>
          <a:p>
            <a:pPr marL="0" indent="0" algn="l">
              <a:lnSpc>
                <a:spcPts val="7800"/>
              </a:lnSpc>
              <a:buNone/>
            </a:pPr>
            <a:r>
              <a:rPr lang="en-US" sz="6250" dirty="0">
                <a:solidFill>
                  <a:srgbClr val="1B1B27"/>
                </a:solidFill>
                <a:latin typeface="Inter Medium" pitchFamily="34" charset="0"/>
                <a:ea typeface="Inter Medium" pitchFamily="34" charset="-122"/>
                <a:cs typeface="Inter Medium" pitchFamily="34" charset="-120"/>
              </a:rPr>
              <a:t>皮膚の構造：3層構造</a:t>
            </a:r>
            <a:endParaRPr lang="en-US" sz="6250" dirty="0"/>
          </a:p>
        </p:txBody>
      </p:sp>
      <p:sp>
        <p:nvSpPr>
          <p:cNvPr id="3" name="Shape 1"/>
          <p:cNvSpPr/>
          <p:nvPr/>
        </p:nvSpPr>
        <p:spPr>
          <a:xfrm>
            <a:off x="889516" y="2670334"/>
            <a:ext cx="158829" cy="158829"/>
          </a:xfrm>
          <a:prstGeom prst="roundRect">
            <a:avLst>
              <a:gd name="adj" fmla="val 287857"/>
            </a:avLst>
          </a:prstGeom>
          <a:solidFill>
            <a:srgbClr val="030303"/>
          </a:solidFill>
          <a:ln/>
        </p:spPr>
        <p:txBody>
          <a:bodyPr/>
          <a:lstStyle/>
          <a:p>
            <a:endParaRPr lang="ja-JP" altLang="en-US"/>
          </a:p>
        </p:txBody>
      </p:sp>
      <p:sp>
        <p:nvSpPr>
          <p:cNvPr id="4" name="Text 2"/>
          <p:cNvSpPr/>
          <p:nvPr/>
        </p:nvSpPr>
        <p:spPr>
          <a:xfrm>
            <a:off x="1366004" y="2501622"/>
            <a:ext cx="3971211" cy="496253"/>
          </a:xfrm>
          <a:prstGeom prst="rect">
            <a:avLst/>
          </a:prstGeom>
          <a:noFill/>
          <a:ln/>
        </p:spPr>
        <p:txBody>
          <a:bodyPr wrap="none" lIns="0" tIns="0" rIns="0" bIns="0" rtlCol="0" anchor="t"/>
          <a:lstStyle/>
          <a:p>
            <a:pPr marL="0" indent="0" algn="l">
              <a:lnSpc>
                <a:spcPts val="3900"/>
              </a:lnSpc>
              <a:buNone/>
            </a:pPr>
            <a:r>
              <a:rPr lang="en-US" sz="4400" b="1" dirty="0">
                <a:solidFill>
                  <a:srgbClr val="FF0000"/>
                </a:solidFill>
                <a:latin typeface="Inter Medium" pitchFamily="34" charset="0"/>
                <a:ea typeface="Inter Medium" pitchFamily="34" charset="-122"/>
                <a:cs typeface="Inter Medium" pitchFamily="34" charset="-120"/>
              </a:rPr>
              <a:t>表皮</a:t>
            </a:r>
            <a:endParaRPr lang="en-US" sz="4400" b="1" dirty="0">
              <a:solidFill>
                <a:srgbClr val="FF0000"/>
              </a:solidFill>
            </a:endParaRPr>
          </a:p>
        </p:txBody>
      </p:sp>
      <p:sp>
        <p:nvSpPr>
          <p:cNvPr id="5" name="Text 3"/>
          <p:cNvSpPr/>
          <p:nvPr/>
        </p:nvSpPr>
        <p:spPr>
          <a:xfrm>
            <a:off x="1366004" y="3188494"/>
            <a:ext cx="12374880" cy="508159"/>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BM Plex Sans Medium" pitchFamily="34" charset="0"/>
                <a:ea typeface="IBM Plex Sans Medium" pitchFamily="34" charset="-122"/>
                <a:cs typeface="IBM Plex Sans Medium" pitchFamily="34" charset="-120"/>
              </a:rPr>
              <a:t>皮膚の最外層。バリア機能、紫外線・外力からの保護を担います。</a:t>
            </a:r>
            <a:endParaRPr lang="en-US" sz="3200" dirty="0"/>
          </a:p>
        </p:txBody>
      </p:sp>
      <p:sp>
        <p:nvSpPr>
          <p:cNvPr id="6" name="Shape 4"/>
          <p:cNvSpPr/>
          <p:nvPr/>
        </p:nvSpPr>
        <p:spPr>
          <a:xfrm>
            <a:off x="889516" y="4500682"/>
            <a:ext cx="158829" cy="158829"/>
          </a:xfrm>
          <a:prstGeom prst="roundRect">
            <a:avLst>
              <a:gd name="adj" fmla="val 287857"/>
            </a:avLst>
          </a:prstGeom>
          <a:solidFill>
            <a:srgbClr val="030303"/>
          </a:solidFill>
          <a:ln/>
        </p:spPr>
        <p:txBody>
          <a:bodyPr/>
          <a:lstStyle/>
          <a:p>
            <a:endParaRPr lang="ja-JP" altLang="en-US"/>
          </a:p>
        </p:txBody>
      </p:sp>
      <p:sp>
        <p:nvSpPr>
          <p:cNvPr id="7" name="Text 5"/>
          <p:cNvSpPr/>
          <p:nvPr/>
        </p:nvSpPr>
        <p:spPr>
          <a:xfrm>
            <a:off x="1366004" y="4331970"/>
            <a:ext cx="3971211" cy="496253"/>
          </a:xfrm>
          <a:prstGeom prst="rect">
            <a:avLst/>
          </a:prstGeom>
          <a:noFill/>
          <a:ln/>
        </p:spPr>
        <p:txBody>
          <a:bodyPr wrap="none" lIns="0" tIns="0" rIns="0" bIns="0" rtlCol="0" anchor="t"/>
          <a:lstStyle/>
          <a:p>
            <a:pPr marL="0" indent="0" algn="l">
              <a:lnSpc>
                <a:spcPts val="3900"/>
              </a:lnSpc>
              <a:buNone/>
            </a:pPr>
            <a:r>
              <a:rPr lang="en-US" sz="4400" b="1" dirty="0">
                <a:solidFill>
                  <a:srgbClr val="FF0000"/>
                </a:solidFill>
                <a:latin typeface="Inter Medium" pitchFamily="34" charset="0"/>
                <a:ea typeface="Inter Medium" pitchFamily="34" charset="-122"/>
                <a:cs typeface="Inter Medium" pitchFamily="34" charset="-120"/>
              </a:rPr>
              <a:t>真皮</a:t>
            </a:r>
            <a:endParaRPr lang="en-US" sz="4400" b="1" dirty="0">
              <a:solidFill>
                <a:srgbClr val="FF0000"/>
              </a:solidFill>
            </a:endParaRPr>
          </a:p>
        </p:txBody>
      </p:sp>
      <p:sp>
        <p:nvSpPr>
          <p:cNvPr id="8" name="Text 6"/>
          <p:cNvSpPr/>
          <p:nvPr/>
        </p:nvSpPr>
        <p:spPr>
          <a:xfrm>
            <a:off x="1366004" y="5018842"/>
            <a:ext cx="12374880" cy="508159"/>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BM Plex Sans Medium" pitchFamily="34" charset="0"/>
                <a:ea typeface="IBM Plex Sans Medium" pitchFamily="34" charset="-122"/>
                <a:cs typeface="IBM Plex Sans Medium" pitchFamily="34" charset="-120"/>
              </a:rPr>
              <a:t>血管、神経、腺が分布し、栄養供給、感覚受容、体温調節を行います。</a:t>
            </a:r>
            <a:endParaRPr lang="en-US" sz="3200" dirty="0"/>
          </a:p>
        </p:txBody>
      </p:sp>
      <p:sp>
        <p:nvSpPr>
          <p:cNvPr id="9" name="Shape 7"/>
          <p:cNvSpPr/>
          <p:nvPr/>
        </p:nvSpPr>
        <p:spPr>
          <a:xfrm>
            <a:off x="889516" y="6331029"/>
            <a:ext cx="158829" cy="158829"/>
          </a:xfrm>
          <a:prstGeom prst="roundRect">
            <a:avLst>
              <a:gd name="adj" fmla="val 287857"/>
            </a:avLst>
          </a:prstGeom>
          <a:solidFill>
            <a:srgbClr val="030303"/>
          </a:solidFill>
          <a:ln/>
        </p:spPr>
        <p:txBody>
          <a:bodyPr/>
          <a:lstStyle/>
          <a:p>
            <a:endParaRPr lang="ja-JP" altLang="en-US"/>
          </a:p>
        </p:txBody>
      </p:sp>
      <p:sp>
        <p:nvSpPr>
          <p:cNvPr id="10" name="Text 8"/>
          <p:cNvSpPr/>
          <p:nvPr/>
        </p:nvSpPr>
        <p:spPr>
          <a:xfrm>
            <a:off x="1366004" y="6162318"/>
            <a:ext cx="3971211" cy="496253"/>
          </a:xfrm>
          <a:prstGeom prst="rect">
            <a:avLst/>
          </a:prstGeom>
          <a:noFill/>
          <a:ln/>
        </p:spPr>
        <p:txBody>
          <a:bodyPr wrap="none" lIns="0" tIns="0" rIns="0" bIns="0" rtlCol="0" anchor="t"/>
          <a:lstStyle/>
          <a:p>
            <a:pPr marL="0" indent="0" algn="l">
              <a:lnSpc>
                <a:spcPts val="3900"/>
              </a:lnSpc>
              <a:buNone/>
            </a:pPr>
            <a:r>
              <a:rPr lang="en-US" sz="4400" b="1" dirty="0">
                <a:solidFill>
                  <a:srgbClr val="FF0000"/>
                </a:solidFill>
                <a:latin typeface="Inter Medium" pitchFamily="34" charset="0"/>
                <a:ea typeface="Inter Medium" pitchFamily="34" charset="-122"/>
                <a:cs typeface="Inter Medium" pitchFamily="34" charset="-120"/>
              </a:rPr>
              <a:t>皮下組織</a:t>
            </a:r>
            <a:endParaRPr lang="en-US" sz="4400" b="1" dirty="0">
              <a:solidFill>
                <a:srgbClr val="FF0000"/>
              </a:solidFill>
            </a:endParaRPr>
          </a:p>
        </p:txBody>
      </p:sp>
      <p:sp>
        <p:nvSpPr>
          <p:cNvPr id="11" name="Text 9"/>
          <p:cNvSpPr/>
          <p:nvPr/>
        </p:nvSpPr>
        <p:spPr>
          <a:xfrm>
            <a:off x="1366004" y="6849189"/>
            <a:ext cx="12374880" cy="508159"/>
          </a:xfrm>
          <a:prstGeom prst="rect">
            <a:avLst/>
          </a:prstGeom>
          <a:noFill/>
          <a:ln/>
        </p:spPr>
        <p:txBody>
          <a:bodyPr wrap="none" lIns="0" tIns="0" rIns="0" bIns="0" rtlCol="0" anchor="t"/>
          <a:lstStyle/>
          <a:p>
            <a:pPr marL="0" indent="0" algn="l">
              <a:lnSpc>
                <a:spcPts val="40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脂肪組織が豊富で、体温保持、衝撃緩和</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0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エネルギー貯蔵の役割があります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77133" y="892373"/>
            <a:ext cx="8613815" cy="978932"/>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感染予防のための実践例</a:t>
            </a:r>
            <a:endParaRPr lang="en-US" sz="6150" dirty="0"/>
          </a:p>
        </p:txBody>
      </p:sp>
      <p:sp>
        <p:nvSpPr>
          <p:cNvPr id="3" name="Shape 1"/>
          <p:cNvSpPr/>
          <p:nvPr/>
        </p:nvSpPr>
        <p:spPr>
          <a:xfrm>
            <a:off x="877133" y="2664202"/>
            <a:ext cx="156567" cy="156567"/>
          </a:xfrm>
          <a:prstGeom prst="roundRect">
            <a:avLst>
              <a:gd name="adj" fmla="val 292016"/>
            </a:avLst>
          </a:prstGeom>
          <a:solidFill>
            <a:srgbClr val="030303"/>
          </a:solidFill>
          <a:ln/>
        </p:spPr>
        <p:txBody>
          <a:bodyPr/>
          <a:lstStyle/>
          <a:p>
            <a:endParaRPr lang="ja-JP" altLang="en-US"/>
          </a:p>
        </p:txBody>
      </p:sp>
      <p:sp>
        <p:nvSpPr>
          <p:cNvPr id="4" name="Text 2"/>
          <p:cNvSpPr/>
          <p:nvPr/>
        </p:nvSpPr>
        <p:spPr>
          <a:xfrm>
            <a:off x="1346954" y="2497812"/>
            <a:ext cx="3916085"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清拭時のタオル分け</a:t>
            </a:r>
            <a:endParaRPr lang="en-US" sz="3600" b="1" dirty="0">
              <a:solidFill>
                <a:srgbClr val="FF0000"/>
              </a:solidFill>
            </a:endParaRPr>
          </a:p>
        </p:txBody>
      </p:sp>
      <p:sp>
        <p:nvSpPr>
          <p:cNvPr id="5" name="Text 3"/>
          <p:cNvSpPr/>
          <p:nvPr/>
        </p:nvSpPr>
        <p:spPr>
          <a:xfrm>
            <a:off x="1346954" y="3175159"/>
            <a:ext cx="5772388"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清拭時は、陰部用と顔用でタオルを分け、菌の移動を防ぎます。</a:t>
            </a:r>
            <a:endParaRPr lang="en-US" sz="3200" dirty="0"/>
          </a:p>
        </p:txBody>
      </p:sp>
      <p:sp>
        <p:nvSpPr>
          <p:cNvPr id="6" name="Shape 4"/>
          <p:cNvSpPr/>
          <p:nvPr/>
        </p:nvSpPr>
        <p:spPr>
          <a:xfrm>
            <a:off x="7510939" y="2664202"/>
            <a:ext cx="156567" cy="156567"/>
          </a:xfrm>
          <a:prstGeom prst="roundRect">
            <a:avLst>
              <a:gd name="adj" fmla="val 292016"/>
            </a:avLst>
          </a:prstGeom>
          <a:solidFill>
            <a:srgbClr val="030303"/>
          </a:solidFill>
          <a:ln/>
        </p:spPr>
        <p:txBody>
          <a:bodyPr/>
          <a:lstStyle/>
          <a:p>
            <a:endParaRPr lang="ja-JP" altLang="en-US"/>
          </a:p>
        </p:txBody>
      </p:sp>
      <p:sp>
        <p:nvSpPr>
          <p:cNvPr id="7" name="Text 5"/>
          <p:cNvSpPr/>
          <p:nvPr/>
        </p:nvSpPr>
        <p:spPr>
          <a:xfrm>
            <a:off x="7980759" y="2497812"/>
            <a:ext cx="3916085"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創傷ケア時の無菌操作</a:t>
            </a:r>
            <a:endParaRPr lang="en-US" sz="3600" b="1" dirty="0">
              <a:solidFill>
                <a:srgbClr val="FF0000"/>
              </a:solidFill>
            </a:endParaRPr>
          </a:p>
        </p:txBody>
      </p:sp>
      <p:sp>
        <p:nvSpPr>
          <p:cNvPr id="8" name="Text 6"/>
          <p:cNvSpPr/>
          <p:nvPr/>
        </p:nvSpPr>
        <p:spPr>
          <a:xfrm>
            <a:off x="7980759" y="3175159"/>
            <a:ext cx="5772507"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創傷ケアでは、手袋・マスク着用、無菌操作、物品事前準備を徹底します。</a:t>
            </a:r>
            <a:endParaRPr lang="en-US" sz="3200" dirty="0"/>
          </a:p>
        </p:txBody>
      </p:sp>
      <p:sp>
        <p:nvSpPr>
          <p:cNvPr id="9" name="Shape 7"/>
          <p:cNvSpPr/>
          <p:nvPr/>
        </p:nvSpPr>
        <p:spPr>
          <a:xfrm>
            <a:off x="877133" y="4970324"/>
            <a:ext cx="156567" cy="156567"/>
          </a:xfrm>
          <a:prstGeom prst="roundRect">
            <a:avLst>
              <a:gd name="adj" fmla="val 292016"/>
            </a:avLst>
          </a:prstGeom>
          <a:solidFill>
            <a:srgbClr val="030303"/>
          </a:solidFill>
          <a:ln/>
        </p:spPr>
        <p:txBody>
          <a:bodyPr/>
          <a:lstStyle/>
          <a:p>
            <a:endParaRPr lang="ja-JP" altLang="en-US"/>
          </a:p>
        </p:txBody>
      </p:sp>
      <p:sp>
        <p:nvSpPr>
          <p:cNvPr id="10" name="Text 8"/>
          <p:cNvSpPr/>
          <p:nvPr/>
        </p:nvSpPr>
        <p:spPr>
          <a:xfrm>
            <a:off x="1346954" y="4803934"/>
            <a:ext cx="3916085"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援助前の手指消毒</a:t>
            </a:r>
            <a:endParaRPr lang="en-US" sz="3600" b="1" dirty="0">
              <a:solidFill>
                <a:srgbClr val="FF0000"/>
              </a:solidFill>
            </a:endParaRPr>
          </a:p>
        </p:txBody>
      </p:sp>
      <p:sp>
        <p:nvSpPr>
          <p:cNvPr id="11" name="Text 9"/>
          <p:cNvSpPr/>
          <p:nvPr/>
        </p:nvSpPr>
        <p:spPr>
          <a:xfrm>
            <a:off x="1346954" y="5481280"/>
            <a:ext cx="5772388"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援助前には、指先や爪の間まで丁寧な手指消毒を徹底します。</a:t>
            </a:r>
            <a:endParaRPr lang="en-US" sz="3200" dirty="0"/>
          </a:p>
        </p:txBody>
      </p:sp>
      <p:sp>
        <p:nvSpPr>
          <p:cNvPr id="12" name="Shape 10"/>
          <p:cNvSpPr/>
          <p:nvPr/>
        </p:nvSpPr>
        <p:spPr>
          <a:xfrm>
            <a:off x="7510939" y="4970324"/>
            <a:ext cx="156567" cy="156567"/>
          </a:xfrm>
          <a:prstGeom prst="roundRect">
            <a:avLst>
              <a:gd name="adj" fmla="val 292016"/>
            </a:avLst>
          </a:prstGeom>
          <a:solidFill>
            <a:srgbClr val="030303"/>
          </a:solidFill>
          <a:ln/>
        </p:spPr>
        <p:txBody>
          <a:bodyPr/>
          <a:lstStyle/>
          <a:p>
            <a:endParaRPr lang="ja-JP" altLang="en-US"/>
          </a:p>
        </p:txBody>
      </p:sp>
      <p:sp>
        <p:nvSpPr>
          <p:cNvPr id="13" name="Text 11"/>
          <p:cNvSpPr/>
          <p:nvPr/>
        </p:nvSpPr>
        <p:spPr>
          <a:xfrm>
            <a:off x="7980759" y="4803934"/>
            <a:ext cx="5089208" cy="489466"/>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湿潤部位のケア後の物品管理</a:t>
            </a:r>
            <a:endParaRPr lang="en-US" sz="3600" b="1" dirty="0">
              <a:solidFill>
                <a:srgbClr val="FF0000"/>
              </a:solidFill>
            </a:endParaRPr>
          </a:p>
        </p:txBody>
      </p:sp>
      <p:sp>
        <p:nvSpPr>
          <p:cNvPr id="14" name="Text 12"/>
          <p:cNvSpPr/>
          <p:nvPr/>
        </p:nvSpPr>
        <p:spPr>
          <a:xfrm>
            <a:off x="7980759" y="5481280"/>
            <a:ext cx="5772507" cy="1002268"/>
          </a:xfrm>
          <a:prstGeom prst="rect">
            <a:avLst/>
          </a:prstGeom>
          <a:noFill/>
          <a:ln/>
        </p:spPr>
        <p:txBody>
          <a:bodyPr wrap="square" lIns="0" tIns="0" rIns="0" bIns="0" rtlCol="0" anchor="t"/>
          <a:lstStyle/>
          <a:p>
            <a:pPr marL="0" indent="0" algn="l">
              <a:lnSpc>
                <a:spcPts val="3900"/>
              </a:lnSpc>
              <a:buNone/>
            </a:pPr>
            <a:r>
              <a:rPr lang="en-US" sz="3200" dirty="0">
                <a:solidFill>
                  <a:srgbClr val="030303"/>
                </a:solidFill>
                <a:latin typeface="IBM Plex Sans Medium" pitchFamily="34" charset="0"/>
                <a:ea typeface="IBM Plex Sans Medium" pitchFamily="34" charset="-122"/>
                <a:cs typeface="IBM Plex Sans Medium" pitchFamily="34" charset="-120"/>
              </a:rPr>
              <a:t>湿潤部位ケア後の物品は、即時廃棄または適切に消毒します。</a:t>
            </a:r>
            <a:endParaRPr lang="en-US" sz="3200" dirty="0"/>
          </a:p>
        </p:txBody>
      </p:sp>
      <p:sp>
        <p:nvSpPr>
          <p:cNvPr id="15" name="Text 13"/>
          <p:cNvSpPr/>
          <p:nvPr/>
        </p:nvSpPr>
        <p:spPr>
          <a:xfrm>
            <a:off x="877133" y="6835973"/>
            <a:ext cx="12876133" cy="501134"/>
          </a:xfrm>
          <a:prstGeom prst="rect">
            <a:avLst/>
          </a:prstGeom>
          <a:noFill/>
          <a:ln/>
        </p:spPr>
        <p:txBody>
          <a:bodyPr wrap="none" lIns="0" tIns="0" rIns="0" bIns="0" rtlCol="0" anchor="t"/>
          <a:lstStyle/>
          <a:p>
            <a:pPr marL="0" indent="0" algn="l">
              <a:lnSpc>
                <a:spcPts val="3900"/>
              </a:lnSpc>
              <a:buNone/>
            </a:pPr>
            <a:r>
              <a:rPr lang="en-US" sz="3600" dirty="0">
                <a:solidFill>
                  <a:srgbClr val="030303"/>
                </a:solidFill>
                <a:latin typeface="IBM Plex Sans Medium" pitchFamily="34" charset="0"/>
                <a:ea typeface="IBM Plex Sans Medium" pitchFamily="34" charset="-122"/>
                <a:cs typeface="IBM Plex Sans Medium" pitchFamily="34" charset="-120"/>
              </a:rPr>
              <a:t>これらの実践により、感染リスクを効果的に低減できます。</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6073" y="2678668"/>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皮膚の主な機能</a:t>
            </a:r>
            <a:endParaRPr lang="en-US" sz="6750" dirty="0"/>
          </a:p>
        </p:txBody>
      </p:sp>
      <p:sp>
        <p:nvSpPr>
          <p:cNvPr id="3" name="Text 1"/>
          <p:cNvSpPr/>
          <p:nvPr/>
        </p:nvSpPr>
        <p:spPr>
          <a:xfrm>
            <a:off x="966073" y="4446984"/>
            <a:ext cx="12698254"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皮膚には多様な役割があり、日常生活援助における清潔ケアの根拠にもなります。これらの機能を理解することで、より効果的な清潔援助が可能になります。</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43677" y="1061918"/>
            <a:ext cx="7532965" cy="941546"/>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バリア機能</a:t>
            </a:r>
            <a:endParaRPr lang="en-US" sz="5900" dirty="0"/>
          </a:p>
        </p:txBody>
      </p:sp>
      <p:sp>
        <p:nvSpPr>
          <p:cNvPr id="3" name="Shape 1"/>
          <p:cNvSpPr/>
          <p:nvPr/>
        </p:nvSpPr>
        <p:spPr>
          <a:xfrm>
            <a:off x="843677" y="2606040"/>
            <a:ext cx="4271362" cy="3533503"/>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83005" y="2945368"/>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物理的バリア</a:t>
            </a:r>
            <a:endParaRPr lang="en-US" sz="3200" b="1" dirty="0">
              <a:solidFill>
                <a:srgbClr val="FF0000"/>
              </a:solidFill>
            </a:endParaRPr>
          </a:p>
        </p:txBody>
      </p:sp>
      <p:sp>
        <p:nvSpPr>
          <p:cNvPr id="5" name="Text 3"/>
          <p:cNvSpPr/>
          <p:nvPr/>
        </p:nvSpPr>
        <p:spPr>
          <a:xfrm>
            <a:off x="1183005" y="3596759"/>
            <a:ext cx="3787412" cy="1928336"/>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皮膚は物理的な障壁として、外部からの物理的刺激や傷害から体を守ります。</a:t>
            </a:r>
            <a:endParaRPr lang="en-US" sz="3200" dirty="0"/>
          </a:p>
        </p:txBody>
      </p:sp>
      <p:sp>
        <p:nvSpPr>
          <p:cNvPr id="6" name="Shape 4"/>
          <p:cNvSpPr/>
          <p:nvPr/>
        </p:nvSpPr>
        <p:spPr>
          <a:xfrm>
            <a:off x="5258395" y="2606040"/>
            <a:ext cx="4271362" cy="3533503"/>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97723" y="2945368"/>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病原体からの保護</a:t>
            </a:r>
            <a:endParaRPr lang="en-US" sz="3200" b="1" dirty="0">
              <a:solidFill>
                <a:srgbClr val="FF0000"/>
              </a:solidFill>
            </a:endParaRPr>
          </a:p>
        </p:txBody>
      </p:sp>
      <p:sp>
        <p:nvSpPr>
          <p:cNvPr id="8" name="Text 6"/>
          <p:cNvSpPr/>
          <p:nvPr/>
        </p:nvSpPr>
        <p:spPr>
          <a:xfrm>
            <a:off x="5597723" y="3596759"/>
            <a:ext cx="3787412" cy="1446252"/>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細菌やウイルスなどの病原体から身体を守り、感染症を予防します。</a:t>
            </a:r>
            <a:endParaRPr lang="en-US" sz="3200" dirty="0"/>
          </a:p>
        </p:txBody>
      </p:sp>
      <p:sp>
        <p:nvSpPr>
          <p:cNvPr id="9" name="Shape 7"/>
          <p:cNvSpPr/>
          <p:nvPr/>
        </p:nvSpPr>
        <p:spPr>
          <a:xfrm>
            <a:off x="9673114" y="2606040"/>
            <a:ext cx="4271486" cy="3533503"/>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12442" y="2945368"/>
            <a:ext cx="3434953"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化学物質からの保護</a:t>
            </a:r>
            <a:endParaRPr lang="en-US" sz="3200" b="1" dirty="0">
              <a:solidFill>
                <a:srgbClr val="FF0000"/>
              </a:solidFill>
            </a:endParaRPr>
          </a:p>
        </p:txBody>
      </p:sp>
      <p:sp>
        <p:nvSpPr>
          <p:cNvPr id="11" name="Text 9"/>
          <p:cNvSpPr/>
          <p:nvPr/>
        </p:nvSpPr>
        <p:spPr>
          <a:xfrm>
            <a:off x="10012442" y="3596759"/>
            <a:ext cx="3787543" cy="1928336"/>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化学物質や紫外線、乾燥などの外的刺激を遮断し、体内への侵入を防ぎます。</a:t>
            </a:r>
            <a:endParaRPr lang="en-US" sz="3200" dirty="0"/>
          </a:p>
        </p:txBody>
      </p:sp>
      <p:sp>
        <p:nvSpPr>
          <p:cNvPr id="12" name="Text 10"/>
          <p:cNvSpPr/>
          <p:nvPr/>
        </p:nvSpPr>
        <p:spPr>
          <a:xfrm>
            <a:off x="843677" y="6203394"/>
            <a:ext cx="12943046" cy="964168"/>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皮膚のバリア機能は、清潔援助によって適切に維持されることで、より効果的に働きます。汚れや過剰な皮脂を取り除くことで、この機能を最適な状態に保つことができます。</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1113234"/>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感覚受容と体温調節</a:t>
            </a:r>
            <a:endParaRPr lang="en-US" sz="6750" dirty="0"/>
          </a:p>
        </p:txBody>
      </p:sp>
      <p:sp>
        <p:nvSpPr>
          <p:cNvPr id="3" name="Text 1"/>
          <p:cNvSpPr/>
          <p:nvPr/>
        </p:nvSpPr>
        <p:spPr>
          <a:xfrm>
            <a:off x="966073"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感覚受容</a:t>
            </a:r>
            <a:endParaRPr lang="en-US" sz="4800" b="1" dirty="0">
              <a:solidFill>
                <a:srgbClr val="FF0000"/>
              </a:solidFill>
            </a:endParaRPr>
          </a:p>
        </p:txBody>
      </p:sp>
      <p:sp>
        <p:nvSpPr>
          <p:cNvPr id="4" name="Text 2"/>
          <p:cNvSpPr/>
          <p:nvPr/>
        </p:nvSpPr>
        <p:spPr>
          <a:xfrm>
            <a:off x="966073" y="4045982"/>
            <a:ext cx="5928241" cy="2759869"/>
          </a:xfrm>
          <a:prstGeom prst="rect">
            <a:avLst/>
          </a:prstGeom>
          <a:noFill/>
          <a:ln/>
        </p:spPr>
        <p:txBody>
          <a:bodyPr wrap="square" lIns="0" tIns="0" rIns="0" bIns="0" rtlCol="0" anchor="t"/>
          <a:lstStyle/>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皮膚の感覚受容器は、触覚、温覚、冷覚、痛覚を感知し、安全確保や日常生活動作に寄与します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清潔援助では、温度や圧力の感覚が対象者の快適さ判断に重要です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5" name="Text 3"/>
          <p:cNvSpPr/>
          <p:nvPr/>
        </p:nvSpPr>
        <p:spPr>
          <a:xfrm>
            <a:off x="7743706"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体温調節</a:t>
            </a:r>
            <a:endParaRPr lang="en-US" sz="4800" b="1" dirty="0">
              <a:solidFill>
                <a:srgbClr val="FF0000"/>
              </a:solidFill>
            </a:endParaRPr>
          </a:p>
        </p:txBody>
      </p:sp>
      <p:sp>
        <p:nvSpPr>
          <p:cNvPr id="6" name="Text 4"/>
          <p:cNvSpPr/>
          <p:nvPr/>
        </p:nvSpPr>
        <p:spPr>
          <a:xfrm>
            <a:off x="7743706" y="4045982"/>
            <a:ext cx="5928241" cy="2207895"/>
          </a:xfrm>
          <a:prstGeom prst="rect">
            <a:avLst/>
          </a:prstGeom>
          <a:noFill/>
          <a:ln/>
        </p:spPr>
        <p:txBody>
          <a:bodyPr wrap="square" lIns="0" tIns="0" rIns="0" bIns="0" rtlCol="0" anchor="t"/>
          <a:lstStyle/>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皮膚は発汗や血管の収縮・拡張を通じて体温を一定に保ちます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清潔援助は体温調節を助け、皮膚の温度を適切に保つ上で特に重要です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6073" y="1113234"/>
            <a:ext cx="9487495"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排泄・吸収と外見の形成</a:t>
            </a:r>
            <a:endParaRPr lang="en-US" sz="6750" dirty="0"/>
          </a:p>
        </p:txBody>
      </p:sp>
      <p:sp>
        <p:nvSpPr>
          <p:cNvPr id="3" name="Text 1"/>
          <p:cNvSpPr/>
          <p:nvPr/>
        </p:nvSpPr>
        <p:spPr>
          <a:xfrm>
            <a:off x="966073"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排泄・吸収</a:t>
            </a:r>
            <a:endParaRPr lang="en-US" sz="4800" b="1" dirty="0">
              <a:solidFill>
                <a:srgbClr val="FF0000"/>
              </a:solidFill>
            </a:endParaRPr>
          </a:p>
        </p:txBody>
      </p:sp>
      <p:sp>
        <p:nvSpPr>
          <p:cNvPr id="4" name="Text 2"/>
          <p:cNvSpPr/>
          <p:nvPr/>
        </p:nvSpPr>
        <p:spPr>
          <a:xfrm>
            <a:off x="966073" y="4045982"/>
            <a:ext cx="5928241" cy="2207895"/>
          </a:xfrm>
          <a:prstGeom prst="rect">
            <a:avLst/>
          </a:prstGeom>
          <a:noFill/>
          <a:ln/>
        </p:spPr>
        <p:txBody>
          <a:bodyPr wrap="square" lIns="0" tIns="0" rIns="0" bIns="0" rtlCol="0" anchor="t"/>
          <a:lstStyle/>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皮膚は汗を通じて老廃物を排出し、軟膏などの物質を吸収します</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清潔援助は皮膚の排泄機能を助け、薬剤の吸収を促進します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5" name="Text 3"/>
          <p:cNvSpPr/>
          <p:nvPr/>
        </p:nvSpPr>
        <p:spPr>
          <a:xfrm>
            <a:off x="7743706" y="3054072"/>
            <a:ext cx="5175766" cy="646867"/>
          </a:xfrm>
          <a:prstGeom prst="rect">
            <a:avLst/>
          </a:prstGeom>
          <a:noFill/>
          <a:ln/>
        </p:spPr>
        <p:txBody>
          <a:bodyPr wrap="none" lIns="0" tIns="0" rIns="0" bIns="0" rtlCol="0" anchor="t"/>
          <a:lstStyle/>
          <a:p>
            <a:pPr marL="0" indent="0" algn="l">
              <a:lnSpc>
                <a:spcPts val="5050"/>
              </a:lnSpc>
              <a:buNone/>
            </a:pPr>
            <a:r>
              <a:rPr lang="en-US" sz="4800" b="1" dirty="0">
                <a:solidFill>
                  <a:srgbClr val="FF0000"/>
                </a:solidFill>
                <a:latin typeface="Inter Medium" pitchFamily="34" charset="0"/>
                <a:ea typeface="Inter Medium" pitchFamily="34" charset="-122"/>
                <a:cs typeface="Inter Medium" pitchFamily="34" charset="-120"/>
              </a:rPr>
              <a:t>外見の形成</a:t>
            </a:r>
            <a:endParaRPr lang="en-US" sz="4800" b="1" dirty="0">
              <a:solidFill>
                <a:srgbClr val="FF0000"/>
              </a:solidFill>
            </a:endParaRPr>
          </a:p>
        </p:txBody>
      </p:sp>
      <p:sp>
        <p:nvSpPr>
          <p:cNvPr id="6" name="Text 4"/>
          <p:cNvSpPr/>
          <p:nvPr/>
        </p:nvSpPr>
        <p:spPr>
          <a:xfrm>
            <a:off x="7743706" y="4045982"/>
            <a:ext cx="5928241" cy="2759869"/>
          </a:xfrm>
          <a:prstGeom prst="rect">
            <a:avLst/>
          </a:prstGeom>
          <a:noFill/>
          <a:ln/>
        </p:spPr>
        <p:txBody>
          <a:bodyPr wrap="square" lIns="0" tIns="0" rIns="0" bIns="0" rtlCol="0" anchor="t"/>
          <a:lstStyle/>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清潔な皮膚は外見の印象を左右し、精神的な安定や尊厳の保持につながります</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清潔援助は、対象者の自己イメージや社会的交流に良い影響を与えます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23198" y="889159"/>
            <a:ext cx="7350204" cy="918686"/>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皮膚の観察ポイント</a:t>
            </a:r>
            <a:endParaRPr lang="en-US" sz="5750" dirty="0"/>
          </a:p>
        </p:txBody>
      </p:sp>
      <p:sp>
        <p:nvSpPr>
          <p:cNvPr id="3" name="Shape 1"/>
          <p:cNvSpPr/>
          <p:nvPr/>
        </p:nvSpPr>
        <p:spPr>
          <a:xfrm>
            <a:off x="823198" y="2395776"/>
            <a:ext cx="4249868" cy="5605224"/>
          </a:xfrm>
          <a:prstGeom prst="roundRect">
            <a:avLst>
              <a:gd name="adj" fmla="val 2989"/>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55263" y="2727841"/>
            <a:ext cx="3467814" cy="459343"/>
          </a:xfrm>
          <a:prstGeom prst="rect">
            <a:avLst/>
          </a:prstGeom>
          <a:noFill/>
          <a:ln/>
        </p:spPr>
        <p:txBody>
          <a:bodyPr wrap="none" lIns="0" tIns="0" rIns="0" bIns="0" rtlCol="0" anchor="t"/>
          <a:lstStyle/>
          <a:p>
            <a:pPr marL="0" indent="0" algn="l">
              <a:lnSpc>
                <a:spcPts val="3600"/>
              </a:lnSpc>
              <a:buNone/>
            </a:pPr>
            <a:r>
              <a:rPr lang="en-US" sz="4000" b="1" dirty="0">
                <a:solidFill>
                  <a:srgbClr val="FF0000"/>
                </a:solidFill>
                <a:latin typeface="Inter Medium" pitchFamily="34" charset="0"/>
                <a:ea typeface="Inter Medium" pitchFamily="34" charset="-122"/>
                <a:cs typeface="Inter Medium" pitchFamily="34" charset="-120"/>
              </a:rPr>
              <a:t>色</a:t>
            </a:r>
            <a:endParaRPr lang="en-US" sz="4000" b="1" dirty="0">
              <a:solidFill>
                <a:srgbClr val="FF0000"/>
              </a:solidFill>
            </a:endParaRPr>
          </a:p>
        </p:txBody>
      </p:sp>
      <p:sp>
        <p:nvSpPr>
          <p:cNvPr id="5" name="Text 3"/>
          <p:cNvSpPr/>
          <p:nvPr/>
        </p:nvSpPr>
        <p:spPr>
          <a:xfrm>
            <a:off x="1155263" y="3363516"/>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正常：</a:t>
            </a:r>
            <a:r>
              <a:rPr lang="en-US" sz="2800" dirty="0">
                <a:solidFill>
                  <a:srgbClr val="030303"/>
                </a:solidFill>
                <a:latin typeface="IBM Plex Sans Medium" pitchFamily="34" charset="0"/>
                <a:ea typeface="IBM Plex Sans Medium" pitchFamily="34" charset="-122"/>
                <a:cs typeface="IBM Plex Sans Medium" pitchFamily="34" charset="-120"/>
              </a:rPr>
              <a:t>肌色または淡いピンク色</a:t>
            </a:r>
            <a:endParaRPr lang="en-US" sz="2800" dirty="0"/>
          </a:p>
        </p:txBody>
      </p:sp>
      <p:sp>
        <p:nvSpPr>
          <p:cNvPr id="6" name="Text 4"/>
          <p:cNvSpPr/>
          <p:nvPr/>
        </p:nvSpPr>
        <p:spPr>
          <a:xfrm>
            <a:off x="1155263" y="4480441"/>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異常所見：</a:t>
            </a:r>
            <a:r>
              <a:rPr lang="en-US" sz="2800" dirty="0">
                <a:solidFill>
                  <a:srgbClr val="030303"/>
                </a:solidFill>
                <a:latin typeface="IBM Plex Sans Medium" pitchFamily="34" charset="0"/>
                <a:ea typeface="IBM Plex Sans Medium" pitchFamily="34" charset="-122"/>
                <a:cs typeface="IBM Plex Sans Medium" pitchFamily="34" charset="-120"/>
              </a:rPr>
              <a:t>蒼白、発赤、チアノーゼ、黄疸</a:t>
            </a:r>
            <a:endParaRPr lang="en-US" sz="2800" dirty="0"/>
          </a:p>
        </p:txBody>
      </p:sp>
      <p:sp>
        <p:nvSpPr>
          <p:cNvPr id="7" name="Text 5"/>
          <p:cNvSpPr/>
          <p:nvPr/>
        </p:nvSpPr>
        <p:spPr>
          <a:xfrm>
            <a:off x="1155144" y="5929550"/>
            <a:ext cx="3467814" cy="1410891"/>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意味する可能性：</a:t>
            </a:r>
            <a:r>
              <a:rPr lang="en-US" sz="2800" dirty="0">
                <a:solidFill>
                  <a:srgbClr val="030303"/>
                </a:solidFill>
                <a:latin typeface="IBM Plex Sans Medium" pitchFamily="34" charset="0"/>
                <a:ea typeface="IBM Plex Sans Medium" pitchFamily="34" charset="-122"/>
                <a:cs typeface="IBM Plex Sans Medium" pitchFamily="34" charset="-120"/>
              </a:rPr>
              <a:t>貧血、炎症、低酸素状態、肝機能障害など</a:t>
            </a:r>
            <a:endParaRPr lang="en-US" sz="2800" dirty="0"/>
          </a:p>
        </p:txBody>
      </p:sp>
      <p:sp>
        <p:nvSpPr>
          <p:cNvPr id="8" name="Shape 6"/>
          <p:cNvSpPr/>
          <p:nvPr/>
        </p:nvSpPr>
        <p:spPr>
          <a:xfrm>
            <a:off x="5249108" y="2395776"/>
            <a:ext cx="4249990" cy="5605224"/>
          </a:xfrm>
          <a:prstGeom prst="roundRect">
            <a:avLst>
              <a:gd name="adj" fmla="val 2988"/>
            </a:avLst>
          </a:prstGeom>
          <a:solidFill>
            <a:srgbClr val="FFFFFF">
              <a:alpha val="95000"/>
            </a:srgbClr>
          </a:solidFill>
          <a:ln w="38100">
            <a:solidFill>
              <a:srgbClr val="CCCCCC"/>
            </a:solidFill>
            <a:prstDash val="solid"/>
          </a:ln>
        </p:spPr>
        <p:txBody>
          <a:bodyPr/>
          <a:lstStyle/>
          <a:p>
            <a:endParaRPr lang="ja-JP" altLang="en-US"/>
          </a:p>
        </p:txBody>
      </p:sp>
      <p:sp>
        <p:nvSpPr>
          <p:cNvPr id="9" name="Text 7"/>
          <p:cNvSpPr/>
          <p:nvPr/>
        </p:nvSpPr>
        <p:spPr>
          <a:xfrm>
            <a:off x="5581174" y="2727841"/>
            <a:ext cx="3467933" cy="459343"/>
          </a:xfrm>
          <a:prstGeom prst="rect">
            <a:avLst/>
          </a:prstGeom>
          <a:noFill/>
          <a:ln/>
        </p:spPr>
        <p:txBody>
          <a:bodyPr wrap="none" lIns="0" tIns="0" rIns="0" bIns="0" rtlCol="0" anchor="t"/>
          <a:lstStyle/>
          <a:p>
            <a:pPr marL="0" indent="0" algn="l">
              <a:lnSpc>
                <a:spcPts val="3600"/>
              </a:lnSpc>
              <a:buNone/>
            </a:pPr>
            <a:r>
              <a:rPr lang="en-US" sz="4000" b="1" dirty="0">
                <a:solidFill>
                  <a:srgbClr val="FF0000"/>
                </a:solidFill>
                <a:latin typeface="Inter Medium" pitchFamily="34" charset="0"/>
                <a:ea typeface="Inter Medium" pitchFamily="34" charset="-122"/>
                <a:cs typeface="Inter Medium" pitchFamily="34" charset="-120"/>
              </a:rPr>
              <a:t>湿潤度</a:t>
            </a:r>
            <a:endParaRPr lang="en-US" sz="4000" b="1" dirty="0">
              <a:solidFill>
                <a:srgbClr val="FF0000"/>
              </a:solidFill>
            </a:endParaRPr>
          </a:p>
        </p:txBody>
      </p:sp>
      <p:sp>
        <p:nvSpPr>
          <p:cNvPr id="10" name="Text 8"/>
          <p:cNvSpPr/>
          <p:nvPr/>
        </p:nvSpPr>
        <p:spPr>
          <a:xfrm>
            <a:off x="5581174" y="3363516"/>
            <a:ext cx="3467933"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正常：</a:t>
            </a:r>
            <a:r>
              <a:rPr lang="en-US" sz="2800" dirty="0">
                <a:solidFill>
                  <a:srgbClr val="030303"/>
                </a:solidFill>
                <a:latin typeface="IBM Plex Sans Medium" pitchFamily="34" charset="0"/>
                <a:ea typeface="IBM Plex Sans Medium" pitchFamily="34" charset="-122"/>
                <a:cs typeface="IBM Plex Sans Medium" pitchFamily="34" charset="-120"/>
              </a:rPr>
              <a:t>適度なうるおいがある</a:t>
            </a:r>
            <a:endParaRPr lang="en-US" sz="2800" dirty="0"/>
          </a:p>
        </p:txBody>
      </p:sp>
      <p:sp>
        <p:nvSpPr>
          <p:cNvPr id="11" name="Text 9"/>
          <p:cNvSpPr/>
          <p:nvPr/>
        </p:nvSpPr>
        <p:spPr>
          <a:xfrm>
            <a:off x="5581174" y="4480441"/>
            <a:ext cx="3467933"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異常所見：</a:t>
            </a:r>
            <a:r>
              <a:rPr lang="en-US" sz="2800" dirty="0">
                <a:solidFill>
                  <a:srgbClr val="030303"/>
                </a:solidFill>
                <a:latin typeface="IBM Plex Sans Medium" pitchFamily="34" charset="0"/>
                <a:ea typeface="IBM Plex Sans Medium" pitchFamily="34" charset="-122"/>
                <a:cs typeface="IBM Plex Sans Medium" pitchFamily="34" charset="-120"/>
              </a:rPr>
              <a:t>乾燥、湿潤過多（発汗、滲出液）</a:t>
            </a:r>
            <a:endParaRPr lang="en-US" sz="2800" dirty="0"/>
          </a:p>
        </p:txBody>
      </p:sp>
      <p:sp>
        <p:nvSpPr>
          <p:cNvPr id="12" name="Text 10"/>
          <p:cNvSpPr/>
          <p:nvPr/>
        </p:nvSpPr>
        <p:spPr>
          <a:xfrm>
            <a:off x="5581055" y="5929550"/>
            <a:ext cx="3467933" cy="1410891"/>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意味する可能性：</a:t>
            </a:r>
            <a:r>
              <a:rPr lang="en-US" sz="2800" dirty="0">
                <a:solidFill>
                  <a:srgbClr val="030303"/>
                </a:solidFill>
                <a:latin typeface="IBM Plex Sans Medium" pitchFamily="34" charset="0"/>
                <a:ea typeface="IBM Plex Sans Medium" pitchFamily="34" charset="-122"/>
                <a:cs typeface="IBM Plex Sans Medium" pitchFamily="34" charset="-120"/>
              </a:rPr>
              <a:t>皮膚疾患、発熱、脱水、感染部位の浸出など</a:t>
            </a:r>
            <a:endParaRPr lang="en-US" sz="2800" dirty="0"/>
          </a:p>
        </p:txBody>
      </p:sp>
      <p:sp>
        <p:nvSpPr>
          <p:cNvPr id="13" name="Shape 11"/>
          <p:cNvSpPr/>
          <p:nvPr/>
        </p:nvSpPr>
        <p:spPr>
          <a:xfrm>
            <a:off x="9675138" y="2395776"/>
            <a:ext cx="4249868" cy="5605224"/>
          </a:xfrm>
          <a:prstGeom prst="roundRect">
            <a:avLst>
              <a:gd name="adj" fmla="val 2989"/>
            </a:avLst>
          </a:prstGeom>
          <a:solidFill>
            <a:srgbClr val="FFFFFF">
              <a:alpha val="95000"/>
            </a:srgbClr>
          </a:solidFill>
          <a:ln w="38100">
            <a:solidFill>
              <a:srgbClr val="CCCCCC"/>
            </a:solidFill>
            <a:prstDash val="solid"/>
          </a:ln>
        </p:spPr>
        <p:txBody>
          <a:bodyPr/>
          <a:lstStyle/>
          <a:p>
            <a:endParaRPr lang="ja-JP" altLang="en-US"/>
          </a:p>
        </p:txBody>
      </p:sp>
      <p:sp>
        <p:nvSpPr>
          <p:cNvPr id="14" name="Text 12"/>
          <p:cNvSpPr/>
          <p:nvPr/>
        </p:nvSpPr>
        <p:spPr>
          <a:xfrm>
            <a:off x="10007203" y="2727841"/>
            <a:ext cx="3467814" cy="459343"/>
          </a:xfrm>
          <a:prstGeom prst="rect">
            <a:avLst/>
          </a:prstGeom>
          <a:noFill/>
          <a:ln/>
        </p:spPr>
        <p:txBody>
          <a:bodyPr wrap="none" lIns="0" tIns="0" rIns="0" bIns="0" rtlCol="0" anchor="t"/>
          <a:lstStyle/>
          <a:p>
            <a:pPr marL="0" indent="0" algn="l">
              <a:lnSpc>
                <a:spcPts val="3600"/>
              </a:lnSpc>
              <a:buNone/>
            </a:pPr>
            <a:r>
              <a:rPr lang="en-US" sz="4000" b="1" dirty="0">
                <a:solidFill>
                  <a:srgbClr val="FF0000"/>
                </a:solidFill>
                <a:latin typeface="Inter Medium" pitchFamily="34" charset="0"/>
                <a:ea typeface="Inter Medium" pitchFamily="34" charset="-122"/>
                <a:cs typeface="Inter Medium" pitchFamily="34" charset="-120"/>
              </a:rPr>
              <a:t>表面状態</a:t>
            </a:r>
            <a:endParaRPr lang="en-US" sz="4000" b="1" dirty="0">
              <a:solidFill>
                <a:srgbClr val="FF0000"/>
              </a:solidFill>
            </a:endParaRPr>
          </a:p>
        </p:txBody>
      </p:sp>
      <p:sp>
        <p:nvSpPr>
          <p:cNvPr id="15" name="Text 13"/>
          <p:cNvSpPr/>
          <p:nvPr/>
        </p:nvSpPr>
        <p:spPr>
          <a:xfrm>
            <a:off x="10007203" y="3363516"/>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正常：</a:t>
            </a:r>
            <a:r>
              <a:rPr lang="en-US" sz="2800" dirty="0">
                <a:solidFill>
                  <a:srgbClr val="030303"/>
                </a:solidFill>
                <a:latin typeface="IBM Plex Sans Medium" pitchFamily="34" charset="0"/>
                <a:ea typeface="IBM Plex Sans Medium" pitchFamily="34" charset="-122"/>
                <a:cs typeface="IBM Plex Sans Medium" pitchFamily="34" charset="-120"/>
              </a:rPr>
              <a:t>なめらかで弾力がある</a:t>
            </a:r>
            <a:endParaRPr lang="en-US" sz="2800" dirty="0"/>
          </a:p>
        </p:txBody>
      </p:sp>
      <p:sp>
        <p:nvSpPr>
          <p:cNvPr id="16" name="Text 14"/>
          <p:cNvSpPr/>
          <p:nvPr/>
        </p:nvSpPr>
        <p:spPr>
          <a:xfrm>
            <a:off x="10007203" y="4480441"/>
            <a:ext cx="3467814" cy="940594"/>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異常所見：</a:t>
            </a:r>
            <a:r>
              <a:rPr lang="en-US" sz="2800" dirty="0">
                <a:solidFill>
                  <a:srgbClr val="030303"/>
                </a:solidFill>
                <a:latin typeface="IBM Plex Sans Medium" pitchFamily="34" charset="0"/>
                <a:ea typeface="IBM Plex Sans Medium" pitchFamily="34" charset="-122"/>
                <a:cs typeface="IBM Plex Sans Medium" pitchFamily="34" charset="-120"/>
              </a:rPr>
              <a:t>発疹、びらん、潰瘍、かさぶた</a:t>
            </a:r>
            <a:endParaRPr lang="en-US" sz="2800" dirty="0"/>
          </a:p>
        </p:txBody>
      </p:sp>
      <p:sp>
        <p:nvSpPr>
          <p:cNvPr id="17" name="Text 15"/>
          <p:cNvSpPr/>
          <p:nvPr/>
        </p:nvSpPr>
        <p:spPr>
          <a:xfrm>
            <a:off x="10007084" y="5929550"/>
            <a:ext cx="3467814" cy="1410891"/>
          </a:xfrm>
          <a:prstGeom prst="rect">
            <a:avLst/>
          </a:prstGeom>
          <a:noFill/>
          <a:ln/>
        </p:spPr>
        <p:txBody>
          <a:bodyPr wrap="square" lIns="0" tIns="0" rIns="0" bIns="0" rtlCol="0" anchor="t"/>
          <a:lstStyle/>
          <a:p>
            <a:pPr marL="0" indent="0" algn="l">
              <a:lnSpc>
                <a:spcPts val="37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意味する可能性：</a:t>
            </a:r>
            <a:r>
              <a:rPr lang="en-US" sz="2800" dirty="0">
                <a:solidFill>
                  <a:srgbClr val="030303"/>
                </a:solidFill>
                <a:latin typeface="IBM Plex Sans Medium" pitchFamily="34" charset="0"/>
                <a:ea typeface="IBM Plex Sans Medium" pitchFamily="34" charset="-122"/>
                <a:cs typeface="IBM Plex Sans Medium" pitchFamily="34" charset="-120"/>
              </a:rPr>
              <a:t>アレルギー反応、褥瘡、感染、皮膚損傷など</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05458" y="795933"/>
            <a:ext cx="9347359" cy="898922"/>
          </a:xfrm>
          <a:prstGeom prst="rect">
            <a:avLst/>
          </a:prstGeom>
          <a:noFill/>
          <a:ln/>
        </p:spPr>
        <p:txBody>
          <a:bodyPr wrap="none" lIns="0" tIns="0" rIns="0" bIns="0" rtlCol="0" anchor="t"/>
          <a:lstStyle/>
          <a:p>
            <a:pPr marL="0" indent="0" algn="l">
              <a:lnSpc>
                <a:spcPts val="7050"/>
              </a:lnSpc>
              <a:buNone/>
            </a:pPr>
            <a:r>
              <a:rPr lang="en-US" sz="5650" dirty="0">
                <a:solidFill>
                  <a:srgbClr val="1B1B27"/>
                </a:solidFill>
                <a:latin typeface="Inter Medium" pitchFamily="34" charset="0"/>
                <a:ea typeface="Inter Medium" pitchFamily="34" charset="-122"/>
                <a:cs typeface="Inter Medium" pitchFamily="34" charset="-120"/>
              </a:rPr>
              <a:t>皮膚の観察ポイント（続き）</a:t>
            </a:r>
            <a:endParaRPr lang="en-US" sz="5650" dirty="0"/>
          </a:p>
        </p:txBody>
      </p:sp>
      <p:sp>
        <p:nvSpPr>
          <p:cNvPr id="3" name="Shape 1"/>
          <p:cNvSpPr/>
          <p:nvPr/>
        </p:nvSpPr>
        <p:spPr>
          <a:xfrm>
            <a:off x="805458" y="2270165"/>
            <a:ext cx="6365915" cy="3459242"/>
          </a:xfrm>
          <a:prstGeom prst="roundRect">
            <a:avLst>
              <a:gd name="adj" fmla="val 3493"/>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31213" y="2595920"/>
            <a:ext cx="3595807" cy="449461"/>
          </a:xfrm>
          <a:prstGeom prst="rect">
            <a:avLst/>
          </a:prstGeom>
          <a:noFill/>
          <a:ln/>
        </p:spPr>
        <p:txBody>
          <a:bodyPr wrap="none" lIns="0" tIns="0" rIns="0" bIns="0" rtlCol="0" anchor="t"/>
          <a:lstStyle/>
          <a:p>
            <a:pPr marL="0" indent="0" algn="l">
              <a:lnSpc>
                <a:spcPts val="3500"/>
              </a:lnSpc>
              <a:buNone/>
            </a:pPr>
            <a:r>
              <a:rPr lang="en-US" sz="4400" b="1" dirty="0">
                <a:solidFill>
                  <a:srgbClr val="FF0000"/>
                </a:solidFill>
                <a:latin typeface="Inter Medium" pitchFamily="34" charset="0"/>
                <a:ea typeface="Inter Medium" pitchFamily="34" charset="-122"/>
                <a:cs typeface="Inter Medium" pitchFamily="34" charset="-120"/>
              </a:rPr>
              <a:t>温度</a:t>
            </a:r>
            <a:endParaRPr lang="en-US" sz="4400" b="1" dirty="0">
              <a:solidFill>
                <a:srgbClr val="FF0000"/>
              </a:solidFill>
            </a:endParaRPr>
          </a:p>
        </p:txBody>
      </p:sp>
      <p:sp>
        <p:nvSpPr>
          <p:cNvPr id="5" name="Text 3"/>
          <p:cNvSpPr/>
          <p:nvPr/>
        </p:nvSpPr>
        <p:spPr>
          <a:xfrm>
            <a:off x="1131213" y="3217902"/>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正常：触れてほんのり暖かい</a:t>
            </a:r>
            <a:endParaRPr lang="en-US" sz="2400" dirty="0"/>
          </a:p>
        </p:txBody>
      </p:sp>
      <p:sp>
        <p:nvSpPr>
          <p:cNvPr id="6" name="Text 4"/>
          <p:cNvSpPr/>
          <p:nvPr/>
        </p:nvSpPr>
        <p:spPr>
          <a:xfrm>
            <a:off x="1131213" y="3850600"/>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異常所見：冷感、熱感（炎症や感染を示す）</a:t>
            </a:r>
            <a:endParaRPr lang="en-US" sz="2400" dirty="0"/>
          </a:p>
        </p:txBody>
      </p:sp>
      <p:sp>
        <p:nvSpPr>
          <p:cNvPr id="7" name="Text 5"/>
          <p:cNvSpPr/>
          <p:nvPr/>
        </p:nvSpPr>
        <p:spPr>
          <a:xfrm>
            <a:off x="1131213" y="4483298"/>
            <a:ext cx="5714405" cy="92035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意味する可能性：血流障害、炎症、感染症、末梢循環不全など</a:t>
            </a:r>
            <a:endParaRPr lang="en-US" sz="2400" dirty="0"/>
          </a:p>
        </p:txBody>
      </p:sp>
      <p:sp>
        <p:nvSpPr>
          <p:cNvPr id="8" name="Shape 6"/>
          <p:cNvSpPr/>
          <p:nvPr/>
        </p:nvSpPr>
        <p:spPr>
          <a:xfrm>
            <a:off x="7459027" y="2270165"/>
            <a:ext cx="6365915" cy="3459242"/>
          </a:xfrm>
          <a:prstGeom prst="roundRect">
            <a:avLst>
              <a:gd name="adj" fmla="val 3493"/>
            </a:avLst>
          </a:prstGeom>
          <a:solidFill>
            <a:srgbClr val="FFFFFF">
              <a:alpha val="95000"/>
            </a:srgbClr>
          </a:solidFill>
          <a:ln w="38100">
            <a:solidFill>
              <a:srgbClr val="CCCCCC"/>
            </a:solidFill>
            <a:prstDash val="solid"/>
          </a:ln>
        </p:spPr>
        <p:txBody>
          <a:bodyPr/>
          <a:lstStyle/>
          <a:p>
            <a:endParaRPr lang="ja-JP" altLang="en-US"/>
          </a:p>
        </p:txBody>
      </p:sp>
      <p:sp>
        <p:nvSpPr>
          <p:cNvPr id="9" name="Text 7"/>
          <p:cNvSpPr/>
          <p:nvPr/>
        </p:nvSpPr>
        <p:spPr>
          <a:xfrm>
            <a:off x="7784783" y="2595920"/>
            <a:ext cx="3595807" cy="449461"/>
          </a:xfrm>
          <a:prstGeom prst="rect">
            <a:avLst/>
          </a:prstGeom>
          <a:noFill/>
          <a:ln/>
        </p:spPr>
        <p:txBody>
          <a:bodyPr wrap="none" lIns="0" tIns="0" rIns="0" bIns="0" rtlCol="0" anchor="t"/>
          <a:lstStyle/>
          <a:p>
            <a:pPr marL="0" indent="0" algn="l">
              <a:lnSpc>
                <a:spcPts val="3500"/>
              </a:lnSpc>
              <a:buNone/>
            </a:pPr>
            <a:r>
              <a:rPr lang="en-US" sz="4400" b="1" dirty="0">
                <a:solidFill>
                  <a:srgbClr val="FF0000"/>
                </a:solidFill>
                <a:latin typeface="Inter Medium" pitchFamily="34" charset="0"/>
                <a:ea typeface="Inter Medium" pitchFamily="34" charset="-122"/>
                <a:cs typeface="Inter Medium" pitchFamily="34" charset="-120"/>
              </a:rPr>
              <a:t>浮腫の有無</a:t>
            </a:r>
            <a:endParaRPr lang="en-US" sz="4400" b="1" dirty="0">
              <a:solidFill>
                <a:srgbClr val="FF0000"/>
              </a:solidFill>
            </a:endParaRPr>
          </a:p>
        </p:txBody>
      </p:sp>
      <p:sp>
        <p:nvSpPr>
          <p:cNvPr id="10" name="Text 8"/>
          <p:cNvSpPr/>
          <p:nvPr/>
        </p:nvSpPr>
        <p:spPr>
          <a:xfrm>
            <a:off x="7784783" y="3217902"/>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正常：浮腫なし</a:t>
            </a:r>
            <a:endParaRPr lang="en-US" sz="2400" dirty="0"/>
          </a:p>
        </p:txBody>
      </p:sp>
      <p:sp>
        <p:nvSpPr>
          <p:cNvPr id="11" name="Text 9"/>
          <p:cNvSpPr/>
          <p:nvPr/>
        </p:nvSpPr>
        <p:spPr>
          <a:xfrm>
            <a:off x="7784783" y="3850600"/>
            <a:ext cx="5714405" cy="460177"/>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異常所見：圧痕の残る浮腫、局所的な腫脹</a:t>
            </a:r>
            <a:endParaRPr lang="en-US" sz="2400" dirty="0"/>
          </a:p>
        </p:txBody>
      </p:sp>
      <p:sp>
        <p:nvSpPr>
          <p:cNvPr id="12" name="Text 10"/>
          <p:cNvSpPr/>
          <p:nvPr/>
        </p:nvSpPr>
        <p:spPr>
          <a:xfrm>
            <a:off x="7784783" y="4483298"/>
            <a:ext cx="5714405" cy="92035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意味する可能性：心不全、腎疾患、リンパ循環障害、炎症反応など</a:t>
            </a:r>
            <a:endParaRPr lang="en-US" sz="2400" dirty="0"/>
          </a:p>
        </p:txBody>
      </p:sp>
      <p:sp>
        <p:nvSpPr>
          <p:cNvPr id="13" name="Text 11"/>
          <p:cNvSpPr/>
          <p:nvPr/>
        </p:nvSpPr>
        <p:spPr>
          <a:xfrm>
            <a:off x="805458" y="6053018"/>
            <a:ext cx="13019484" cy="1380530"/>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観察は視診・触診を基本とし、必要に応じて嗅覚（におい）なども活用します。皮膚の異常は、対称性や部位の特異性に注目して観察しましょう。観察結果は記録に残し、他職種との情報共有に活かします。</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33651" y="622340"/>
            <a:ext cx="6212324" cy="707231"/>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Inter Medium" pitchFamily="34" charset="0"/>
                <a:ea typeface="Inter Medium" pitchFamily="34" charset="-122"/>
                <a:cs typeface="Inter Medium" pitchFamily="34" charset="-120"/>
              </a:rPr>
              <a:t>清潔援助がもたらす効果</a:t>
            </a:r>
            <a:endParaRPr lang="en-US" sz="4450" dirty="0"/>
          </a:p>
        </p:txBody>
      </p:sp>
      <p:sp>
        <p:nvSpPr>
          <p:cNvPr id="3" name="Text 1"/>
          <p:cNvSpPr/>
          <p:nvPr/>
        </p:nvSpPr>
        <p:spPr>
          <a:xfrm>
            <a:off x="633651" y="1782128"/>
            <a:ext cx="13363099" cy="362069"/>
          </a:xfrm>
          <a:prstGeom prst="rect">
            <a:avLst/>
          </a:prstGeom>
          <a:noFill/>
          <a:ln/>
        </p:spPr>
        <p:txBody>
          <a:bodyPr wrap="none" lIns="0" tIns="0" rIns="0" bIns="0" rtlCol="0" anchor="t"/>
          <a:lstStyle/>
          <a:p>
            <a:pPr marL="0" indent="0" algn="l">
              <a:lnSpc>
                <a:spcPts val="2850"/>
              </a:lnSpc>
              <a:buNone/>
            </a:pPr>
            <a:r>
              <a:rPr lang="en-US" sz="3600" dirty="0" err="1">
                <a:solidFill>
                  <a:srgbClr val="030303"/>
                </a:solidFill>
                <a:latin typeface="IBM Plex Sans Medium" pitchFamily="34" charset="0"/>
                <a:ea typeface="IBM Plex Sans Medium" pitchFamily="34" charset="-122"/>
                <a:cs typeface="IBM Plex Sans Medium" pitchFamily="34" charset="-120"/>
              </a:rPr>
              <a:t>清潔援助は単に「汚れを落とす」ことにとどまらず</a:t>
            </a:r>
            <a:r>
              <a:rPr lang="en-US" sz="36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850"/>
              </a:lnSpc>
              <a:buNone/>
            </a:pPr>
            <a:r>
              <a:rPr lang="en-US" sz="3600" dirty="0" err="1">
                <a:solidFill>
                  <a:srgbClr val="030303"/>
                </a:solidFill>
                <a:latin typeface="IBM Plex Sans Medium" pitchFamily="34" charset="0"/>
                <a:ea typeface="IBM Plex Sans Medium" pitchFamily="34" charset="-122"/>
                <a:cs typeface="IBM Plex Sans Medium" pitchFamily="34" charset="-120"/>
              </a:rPr>
              <a:t>身体的・精神的な健康を維持・増進する重要な看護技術です</a:t>
            </a:r>
            <a:r>
              <a:rPr lang="en-US" sz="3600" dirty="0">
                <a:solidFill>
                  <a:srgbClr val="030303"/>
                </a:solidFill>
                <a:latin typeface="IBM Plex Sans Medium" pitchFamily="34" charset="0"/>
                <a:ea typeface="IBM Plex Sans Medium" pitchFamily="34" charset="-122"/>
                <a:cs typeface="IBM Plex Sans Medium" pitchFamily="34" charset="-120"/>
              </a:rPr>
              <a:t>。</a:t>
            </a:r>
            <a:endParaRPr lang="en-US" sz="3600" dirty="0"/>
          </a:p>
        </p:txBody>
      </p:sp>
      <p:pic>
        <p:nvPicPr>
          <p:cNvPr id="4" name="Image 0" descr="preencoded.png"/>
          <p:cNvPicPr>
            <a:picLocks noChangeAspect="1"/>
          </p:cNvPicPr>
          <p:nvPr/>
        </p:nvPicPr>
        <p:blipFill>
          <a:blip r:embed="rId3"/>
          <a:stretch>
            <a:fillRect/>
          </a:stretch>
        </p:blipFill>
        <p:spPr>
          <a:xfrm>
            <a:off x="3492416" y="2982847"/>
            <a:ext cx="7645447" cy="4778348"/>
          </a:xfrm>
          <a:prstGeom prst="rect">
            <a:avLst/>
          </a:prstGeom>
        </p:spPr>
      </p:pic>
      <p:sp>
        <p:nvSpPr>
          <p:cNvPr id="5" name="Text 2"/>
          <p:cNvSpPr/>
          <p:nvPr/>
        </p:nvSpPr>
        <p:spPr>
          <a:xfrm>
            <a:off x="3590270" y="5184104"/>
            <a:ext cx="2886395" cy="375833"/>
          </a:xfrm>
          <a:prstGeom prst="rect">
            <a:avLst/>
          </a:prstGeom>
          <a:noFill/>
          <a:ln/>
        </p:spPr>
        <p:txBody>
          <a:bodyPr wrap="none" lIns="0" tIns="0" rIns="0" bIns="0" rtlCol="0" anchor="t"/>
          <a:lstStyle/>
          <a:p>
            <a:pPr marL="0" indent="0" algn="ctr">
              <a:lnSpc>
                <a:spcPts val="2250"/>
              </a:lnSpc>
              <a:buNone/>
            </a:pPr>
            <a:r>
              <a:rPr lang="en-US" sz="3600" b="1" dirty="0">
                <a:solidFill>
                  <a:srgbClr val="FFFFFF"/>
                </a:solidFill>
                <a:latin typeface="Inter Medium" pitchFamily="34" charset="0"/>
                <a:ea typeface="Inter Medium" pitchFamily="34" charset="-122"/>
                <a:cs typeface="Inter Medium" pitchFamily="34" charset="-120"/>
              </a:rPr>
              <a:t>身体的効果</a:t>
            </a:r>
            <a:endParaRPr lang="en-US" sz="3600" b="1" dirty="0"/>
          </a:p>
        </p:txBody>
      </p:sp>
      <p:sp>
        <p:nvSpPr>
          <p:cNvPr id="6" name="Text 3"/>
          <p:cNvSpPr/>
          <p:nvPr/>
        </p:nvSpPr>
        <p:spPr>
          <a:xfrm>
            <a:off x="8153616" y="5193757"/>
            <a:ext cx="2886395" cy="375833"/>
          </a:xfrm>
          <a:prstGeom prst="rect">
            <a:avLst/>
          </a:prstGeom>
          <a:noFill/>
          <a:ln/>
        </p:spPr>
        <p:txBody>
          <a:bodyPr wrap="none" lIns="0" tIns="0" rIns="0" bIns="0" rtlCol="0" anchor="t"/>
          <a:lstStyle/>
          <a:p>
            <a:pPr marL="0" indent="0" algn="ctr">
              <a:lnSpc>
                <a:spcPts val="2250"/>
              </a:lnSpc>
              <a:buNone/>
            </a:pPr>
            <a:r>
              <a:rPr lang="en-US" sz="4000" b="1" dirty="0">
                <a:solidFill>
                  <a:srgbClr val="FFFFFF"/>
                </a:solidFill>
                <a:latin typeface="Inter Medium" pitchFamily="34" charset="0"/>
                <a:ea typeface="Inter Medium" pitchFamily="34" charset="-122"/>
                <a:cs typeface="Inter Medium" pitchFamily="34" charset="-120"/>
              </a:rPr>
              <a:t>精神的効果</a:t>
            </a:r>
            <a:endParaRPr lang="en-US" sz="4000" b="1" dirty="0"/>
          </a:p>
        </p:txBody>
      </p:sp>
      <p:sp>
        <p:nvSpPr>
          <p:cNvPr id="7" name="Text 4"/>
          <p:cNvSpPr/>
          <p:nvPr/>
        </p:nvSpPr>
        <p:spPr>
          <a:xfrm>
            <a:off x="6373053" y="5154858"/>
            <a:ext cx="1884175" cy="751666"/>
          </a:xfrm>
          <a:prstGeom prst="rect">
            <a:avLst/>
          </a:prstGeom>
          <a:noFill/>
          <a:ln/>
        </p:spPr>
        <p:txBody>
          <a:bodyPr wrap="square" lIns="0" tIns="0" rIns="0" bIns="0" rtlCol="0" anchor="t"/>
          <a:lstStyle/>
          <a:p>
            <a:pPr marL="0" indent="0" algn="ctr">
              <a:lnSpc>
                <a:spcPts val="2250"/>
              </a:lnSpc>
              <a:buNone/>
            </a:pPr>
            <a:r>
              <a:rPr lang="en-US" sz="3200" b="1" dirty="0" err="1">
                <a:solidFill>
                  <a:srgbClr val="FFFFFF"/>
                </a:solidFill>
                <a:latin typeface="Inter Medium" pitchFamily="34" charset="0"/>
                <a:ea typeface="Inter Medium" pitchFamily="34" charset="-122"/>
                <a:cs typeface="Inter Medium" pitchFamily="34" charset="-120"/>
              </a:rPr>
              <a:t>清潔援助</a:t>
            </a:r>
            <a:endParaRPr lang="en-US" sz="3200" b="1" dirty="0">
              <a:solidFill>
                <a:srgbClr val="FFFFFF"/>
              </a:solidFill>
              <a:latin typeface="Inter Medium" pitchFamily="34" charset="0"/>
              <a:ea typeface="Inter Medium" pitchFamily="34" charset="-122"/>
              <a:cs typeface="Inter Medium" pitchFamily="34" charset="-120"/>
            </a:endParaRPr>
          </a:p>
          <a:p>
            <a:pPr marL="0" indent="0" algn="ctr">
              <a:lnSpc>
                <a:spcPts val="2250"/>
              </a:lnSpc>
              <a:buNone/>
            </a:pPr>
            <a:endParaRPr lang="en-US" sz="3200" b="1" dirty="0">
              <a:solidFill>
                <a:srgbClr val="FFFFFF"/>
              </a:solidFill>
              <a:latin typeface="Inter Medium" pitchFamily="34" charset="0"/>
              <a:ea typeface="Inter Medium" pitchFamily="34" charset="-122"/>
              <a:cs typeface="Inter Medium" pitchFamily="34" charset="-120"/>
            </a:endParaRPr>
          </a:p>
          <a:p>
            <a:pPr marL="0" indent="0" algn="ctr">
              <a:lnSpc>
                <a:spcPts val="2250"/>
              </a:lnSpc>
              <a:buNone/>
            </a:pPr>
            <a:r>
              <a:rPr lang="en-US" sz="3200" b="1" dirty="0" err="1">
                <a:solidFill>
                  <a:srgbClr val="FFFFFF"/>
                </a:solidFill>
                <a:latin typeface="Inter Medium" pitchFamily="34" charset="0"/>
                <a:ea typeface="Inter Medium" pitchFamily="34" charset="-122"/>
                <a:cs typeface="Inter Medium" pitchFamily="34" charset="-120"/>
              </a:rPr>
              <a:t>の効果</a:t>
            </a:r>
            <a:endParaRPr lang="en-US" sz="3200" b="1"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640</Words>
  <Application>Microsoft Office PowerPoint</Application>
  <PresentationFormat>ユーザー設定</PresentationFormat>
  <Paragraphs>198</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IBM Plex Sans Medium</vt:lpstr>
      <vt:lpstr>Arial</vt:lpstr>
      <vt:lpstr>BIZ UDPゴシック</vt:lpstr>
      <vt:lpstr>Inter Medium</vt:lpstr>
      <vt:lpstr>Calibri Light</vt:lpstr>
      <vt:lpstr>Calibri</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2025-08-01T05:42:54Z</dcterms:created>
  <dcterms:modified xsi:type="dcterms:W3CDTF">2025-08-03T01:51:34Z</dcterms:modified>
</cp:coreProperties>
</file>