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 autoCompressPictures="0">
  <p:sldMasterIdLst>
    <p:sldMasterId id="214748370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76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4630400" cy="8229600"/>
  <p:notesSz cx="8229600" cy="14630400"/>
  <p:embeddedFontLst>
    <p:embeddedFont>
      <p:font typeface="IBM Plex Sans Medium" panose="020B0603050203000203" pitchFamily="34" charset="0"/>
      <p:regular r:id="rId24"/>
    </p:embeddedFont>
    <p:embeddedFont>
      <p:font typeface="Inter Medium" panose="020B0600070205080204" charset="0"/>
      <p:regular r:id="rId25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73" d="100"/>
          <a:sy n="73" d="100"/>
        </p:scale>
        <p:origin x="45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194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F5EE0C-BFCA-55D9-BCFF-28E7427460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C653B6-DCBF-D7E5-0649-1DFE946023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826245C-C69E-AF63-DF6A-4EEBDE17F2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24DC3D-850A-27B7-2FBF-94612B078F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16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70932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33559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5241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1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6674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2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8357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3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4756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4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7506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5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1897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6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1602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7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54213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8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8865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778728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9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2048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10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2906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11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83306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12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17173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13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76917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14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70844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15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35244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16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3050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17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65837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18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486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528089"/>
      </p:ext>
    </p:extLst>
  </p:cSld>
  <p:clrMapOvr>
    <a:masterClrMapping/>
  </p:clrMapOvr>
  <p:hf sldNum="0"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19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01972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20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2494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34882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027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48269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90456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35041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26106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8/3/2025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85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  <p:sldLayoutId id="2147483720" r:id="rId18"/>
    <p:sldLayoutId id="2147483721" r:id="rId19"/>
    <p:sldLayoutId id="2147483722" r:id="rId20"/>
    <p:sldLayoutId id="2147483723" r:id="rId21"/>
    <p:sldLayoutId id="2147483724" r:id="rId22"/>
    <p:sldLayoutId id="2147483725" r:id="rId23"/>
    <p:sldLayoutId id="2147483726" r:id="rId24"/>
    <p:sldLayoutId id="2147483727" r:id="rId25"/>
    <p:sldLayoutId id="2147483728" r:id="rId26"/>
    <p:sldLayoutId id="2147483729" r:id="rId27"/>
    <p:sldLayoutId id="2147483730" r:id="rId28"/>
    <p:sldLayoutId id="2147483731" r:id="rId29"/>
    <p:sldLayoutId id="2147483732" r:id="rId30"/>
    <p:sldLayoutId id="2147483733" r:id="rId31"/>
  </p:sldLayoutIdLst>
  <p:hf sldNum="0" hdr="0" ftr="0" dt="0"/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kumimoji="1"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0"/>
          <p:cNvSpPr/>
          <p:nvPr/>
        </p:nvSpPr>
        <p:spPr>
          <a:xfrm>
            <a:off x="6444496" y="941189"/>
            <a:ext cx="7227808" cy="106930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8400"/>
              </a:lnSpc>
              <a:buNone/>
            </a:pPr>
            <a:r>
              <a:rPr lang="en-US" sz="6700" dirty="0">
                <a:solidFill>
                  <a:srgbClr val="1B1B27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成人期とは何か</a:t>
            </a:r>
            <a:endParaRPr lang="en-US" sz="6700" dirty="0"/>
          </a:p>
        </p:txBody>
      </p:sp>
      <p:sp>
        <p:nvSpPr>
          <p:cNvPr id="4" name="Text 1"/>
          <p:cNvSpPr/>
          <p:nvPr/>
        </p:nvSpPr>
        <p:spPr>
          <a:xfrm>
            <a:off x="6444496" y="2523768"/>
            <a:ext cx="7227808" cy="273724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4300"/>
              </a:lnSpc>
              <a:buNone/>
            </a:pPr>
            <a:r>
              <a:rPr lang="en-US" sz="265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成人期は、青年期を終えた後の発達段階であり、概ね20歳代以降の時期を指します。発達心理学では、身体的な成熟がほぼ完了し、社会的・職業的に自立していく時期とされています。</a:t>
            </a:r>
            <a:endParaRPr lang="en-US" sz="2650" dirty="0"/>
          </a:p>
        </p:txBody>
      </p:sp>
      <p:sp>
        <p:nvSpPr>
          <p:cNvPr id="5" name="Text 2"/>
          <p:cNvSpPr/>
          <p:nvPr/>
        </p:nvSpPr>
        <p:spPr>
          <a:xfrm>
            <a:off x="6444496" y="5645944"/>
            <a:ext cx="7227808" cy="164234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4300"/>
              </a:lnSpc>
              <a:buNone/>
            </a:pPr>
            <a:r>
              <a:rPr lang="en-US" sz="265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この講義では、成人期の定義、社会的役割、心理的課題、そして看護職としての支援の視点について学んでいきます。</a:t>
            </a:r>
            <a:endParaRPr lang="en-US" sz="2650" dirty="0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2ADCBCFE-0F58-590D-2D66-879E918B6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31175" y="-58783"/>
            <a:ext cx="6936576" cy="828838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66073" y="1201579"/>
            <a:ext cx="9487495" cy="10782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8450"/>
              </a:lnSpc>
              <a:buNone/>
            </a:pPr>
            <a:r>
              <a:rPr lang="en-US" sz="6750" dirty="0">
                <a:solidFill>
                  <a:srgbClr val="1B1B27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育児と介護の役割と負担</a:t>
            </a:r>
            <a:endParaRPr lang="en-US" sz="6750" dirty="0"/>
          </a:p>
        </p:txBody>
      </p:sp>
      <p:sp>
        <p:nvSpPr>
          <p:cNvPr id="3" name="Text 1"/>
          <p:cNvSpPr/>
          <p:nvPr/>
        </p:nvSpPr>
        <p:spPr>
          <a:xfrm>
            <a:off x="966073" y="3142417"/>
            <a:ext cx="4313158" cy="53911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4200"/>
              </a:lnSpc>
              <a:buNone/>
            </a:pPr>
            <a:r>
              <a:rPr lang="en-US" sz="40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育児の役割と負担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" name="Text 2"/>
          <p:cNvSpPr/>
          <p:nvPr/>
        </p:nvSpPr>
        <p:spPr>
          <a:xfrm>
            <a:off x="966073" y="4026575"/>
            <a:ext cx="5928241" cy="110394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lnSpc>
                <a:spcPts val="4300"/>
              </a:lnSpc>
              <a:buSzPct val="100000"/>
              <a:buChar char="•"/>
            </a:pPr>
            <a:r>
              <a:rPr lang="en-US" sz="3200" b="1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役割</a:t>
            </a: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：子どもの成長支援、教育、しつけ</a:t>
            </a:r>
            <a:endParaRPr lang="en-US" sz="3200" dirty="0"/>
          </a:p>
        </p:txBody>
      </p:sp>
      <p:sp>
        <p:nvSpPr>
          <p:cNvPr id="5" name="Text 3"/>
          <p:cNvSpPr/>
          <p:nvPr/>
        </p:nvSpPr>
        <p:spPr>
          <a:xfrm>
            <a:off x="966073" y="5251252"/>
            <a:ext cx="5928241" cy="16559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lnSpc>
                <a:spcPts val="4300"/>
              </a:lnSpc>
              <a:buSzPct val="100000"/>
              <a:buChar char="•"/>
            </a:pPr>
            <a:r>
              <a:rPr lang="en-US" sz="3200" b="1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負担</a:t>
            </a: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：育児と仕事の両立による時間的制約、育児ストレス、孤立感（特に母親）</a:t>
            </a:r>
            <a:endParaRPr lang="en-US" sz="3200" dirty="0"/>
          </a:p>
        </p:txBody>
      </p:sp>
      <p:sp>
        <p:nvSpPr>
          <p:cNvPr id="6" name="Text 4"/>
          <p:cNvSpPr/>
          <p:nvPr/>
        </p:nvSpPr>
        <p:spPr>
          <a:xfrm>
            <a:off x="7743706" y="3142417"/>
            <a:ext cx="4313158" cy="53911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4200"/>
              </a:lnSpc>
              <a:buNone/>
            </a:pPr>
            <a:r>
              <a:rPr lang="en-US" sz="40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介護の役割と負担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Text 5"/>
          <p:cNvSpPr/>
          <p:nvPr/>
        </p:nvSpPr>
        <p:spPr>
          <a:xfrm>
            <a:off x="7743706" y="4026575"/>
            <a:ext cx="5928241" cy="110394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lnSpc>
                <a:spcPts val="4300"/>
              </a:lnSpc>
              <a:buSzPct val="100000"/>
              <a:buChar char="•"/>
            </a:pPr>
            <a:r>
              <a:rPr lang="en-US" sz="3200" b="1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役割</a:t>
            </a: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：親や義親の身体的・精神的介護</a:t>
            </a:r>
            <a:endParaRPr lang="en-US" sz="3200" dirty="0"/>
          </a:p>
        </p:txBody>
      </p:sp>
      <p:sp>
        <p:nvSpPr>
          <p:cNvPr id="8" name="Text 6"/>
          <p:cNvSpPr/>
          <p:nvPr/>
        </p:nvSpPr>
        <p:spPr>
          <a:xfrm>
            <a:off x="7743706" y="5251252"/>
            <a:ext cx="5928241" cy="16559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lnSpc>
                <a:spcPts val="4300"/>
              </a:lnSpc>
              <a:buSzPct val="100000"/>
              <a:buChar char="•"/>
            </a:pPr>
            <a:r>
              <a:rPr lang="en-US" sz="3200" b="1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負担</a:t>
            </a: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：身体的疲労、介護にかかる経済的負担、感情的ストレス、老老介護の深刻化</a:t>
            </a:r>
            <a:endParaRPr lang="en-US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63429" y="993338"/>
            <a:ext cx="11578947" cy="85201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6700"/>
              </a:lnSpc>
              <a:buNone/>
            </a:pPr>
            <a:r>
              <a:rPr lang="en-US" sz="5350" dirty="0">
                <a:solidFill>
                  <a:srgbClr val="1B1B27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複数の役割を同時に果たすことの影響</a:t>
            </a:r>
            <a:endParaRPr lang="en-US" sz="5350" dirty="0"/>
          </a:p>
        </p:txBody>
      </p:sp>
      <p:sp>
        <p:nvSpPr>
          <p:cNvPr id="3" name="Shape 1"/>
          <p:cNvSpPr/>
          <p:nvPr/>
        </p:nvSpPr>
        <p:spPr>
          <a:xfrm>
            <a:off x="763429" y="2390655"/>
            <a:ext cx="6584513" cy="2241419"/>
          </a:xfrm>
          <a:prstGeom prst="roundRect">
            <a:avLst>
              <a:gd name="adj" fmla="val 5537"/>
            </a:avLst>
          </a:prstGeom>
          <a:solidFill>
            <a:srgbClr val="FFFFFF">
              <a:alpha val="95000"/>
            </a:srgbClr>
          </a:solidFill>
          <a:ln w="3048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" name="Text 2"/>
          <p:cNvSpPr/>
          <p:nvPr/>
        </p:nvSpPr>
        <p:spPr>
          <a:xfrm>
            <a:off x="1066562" y="2693789"/>
            <a:ext cx="3408164" cy="426006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35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時間的余裕の欠如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 3"/>
          <p:cNvSpPr/>
          <p:nvPr/>
        </p:nvSpPr>
        <p:spPr>
          <a:xfrm>
            <a:off x="1066562" y="3283387"/>
            <a:ext cx="5809178" cy="87249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400"/>
              </a:lnSpc>
              <a:buNone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仕事、家事、育児、介護などで常に時間に追われ、自己の時間が確保しづらくなる。</a:t>
            </a:r>
            <a:endParaRPr lang="en-US" sz="2800" dirty="0"/>
          </a:p>
        </p:txBody>
      </p:sp>
      <p:sp>
        <p:nvSpPr>
          <p:cNvPr id="6" name="Shape 4"/>
          <p:cNvSpPr/>
          <p:nvPr/>
        </p:nvSpPr>
        <p:spPr>
          <a:xfrm>
            <a:off x="7451527" y="2390655"/>
            <a:ext cx="6584513" cy="2241419"/>
          </a:xfrm>
          <a:prstGeom prst="roundRect">
            <a:avLst>
              <a:gd name="adj" fmla="val 5537"/>
            </a:avLst>
          </a:prstGeom>
          <a:solidFill>
            <a:srgbClr val="FFFFFF">
              <a:alpha val="95000"/>
            </a:srgbClr>
          </a:solidFill>
          <a:ln w="3048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" name="Text 5"/>
          <p:cNvSpPr/>
          <p:nvPr/>
        </p:nvSpPr>
        <p:spPr>
          <a:xfrm>
            <a:off x="7754660" y="2693789"/>
            <a:ext cx="3408164" cy="426006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35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心身の健康への影響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 6"/>
          <p:cNvSpPr/>
          <p:nvPr/>
        </p:nvSpPr>
        <p:spPr>
          <a:xfrm>
            <a:off x="7754660" y="3283387"/>
            <a:ext cx="5809178" cy="87249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400"/>
              </a:lnSpc>
              <a:buNone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過労や睡眠不足、ストレスが蓄積し、心身の健康に悪影響を及ぼすリスクが高まる。</a:t>
            </a:r>
            <a:endParaRPr lang="en-US" sz="2800" dirty="0"/>
          </a:p>
        </p:txBody>
      </p:sp>
      <p:sp>
        <p:nvSpPr>
          <p:cNvPr id="9" name="Shape 7"/>
          <p:cNvSpPr/>
          <p:nvPr/>
        </p:nvSpPr>
        <p:spPr>
          <a:xfrm>
            <a:off x="763429" y="4731663"/>
            <a:ext cx="6584513" cy="2714166"/>
          </a:xfrm>
          <a:prstGeom prst="roundRect">
            <a:avLst>
              <a:gd name="adj" fmla="val 4572"/>
            </a:avLst>
          </a:prstGeom>
          <a:solidFill>
            <a:srgbClr val="FFFFFF">
              <a:alpha val="95000"/>
            </a:srgbClr>
          </a:solidFill>
          <a:ln w="3048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" name="Text 8"/>
          <p:cNvSpPr/>
          <p:nvPr/>
        </p:nvSpPr>
        <p:spPr>
          <a:xfrm>
            <a:off x="1066562" y="5034796"/>
            <a:ext cx="3408164" cy="426006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35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役割間の葛藤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 9"/>
          <p:cNvSpPr/>
          <p:nvPr/>
        </p:nvSpPr>
        <p:spPr>
          <a:xfrm>
            <a:off x="1066562" y="5624393"/>
            <a:ext cx="5809178" cy="87249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400"/>
              </a:lnSpc>
              <a:buNone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仕事、家庭、育児、介護など、相反する要求に直面し、優先順位付けに葛藤が生じる。</a:t>
            </a:r>
            <a:endParaRPr lang="en-US" sz="2800" dirty="0"/>
          </a:p>
        </p:txBody>
      </p:sp>
      <p:sp>
        <p:nvSpPr>
          <p:cNvPr id="12" name="Shape 10"/>
          <p:cNvSpPr/>
          <p:nvPr/>
        </p:nvSpPr>
        <p:spPr>
          <a:xfrm>
            <a:off x="7451527" y="4731663"/>
            <a:ext cx="6584513" cy="2714166"/>
          </a:xfrm>
          <a:prstGeom prst="roundRect">
            <a:avLst>
              <a:gd name="adj" fmla="val 4572"/>
            </a:avLst>
          </a:prstGeom>
          <a:solidFill>
            <a:srgbClr val="FFFFFF">
              <a:alpha val="95000"/>
            </a:srgbClr>
          </a:solidFill>
          <a:ln w="3048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" name="Text 11"/>
          <p:cNvSpPr/>
          <p:nvPr/>
        </p:nvSpPr>
        <p:spPr>
          <a:xfrm>
            <a:off x="7754660" y="5034796"/>
            <a:ext cx="3408164" cy="426006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35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支援の必要性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 12"/>
          <p:cNvSpPr/>
          <p:nvPr/>
        </p:nvSpPr>
        <p:spPr>
          <a:xfrm>
            <a:off x="7754660" y="5624393"/>
            <a:ext cx="5809178" cy="130873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400"/>
              </a:lnSpc>
              <a:buNone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適切な社会制度や周囲の支援がない場合、孤立や燃え尽きにつながる可能性があり、サポートが不可欠となる。</a:t>
            </a:r>
            <a:endParaRPr 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66073" y="2126694"/>
            <a:ext cx="11212473" cy="10782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8450"/>
              </a:lnSpc>
              <a:buNone/>
            </a:pPr>
            <a:r>
              <a:rPr lang="en-US" sz="6750" dirty="0">
                <a:solidFill>
                  <a:srgbClr val="1B1B27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成人期にみられる心理的課題</a:t>
            </a:r>
            <a:endParaRPr lang="en-US" sz="6750" dirty="0"/>
          </a:p>
        </p:txBody>
      </p:sp>
      <p:sp>
        <p:nvSpPr>
          <p:cNvPr id="3" name="Text 1"/>
          <p:cNvSpPr/>
          <p:nvPr/>
        </p:nvSpPr>
        <p:spPr>
          <a:xfrm>
            <a:off x="966073" y="3895011"/>
            <a:ext cx="12698254" cy="220789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4300"/>
              </a:lnSpc>
              <a:buNone/>
            </a:pPr>
            <a:r>
              <a:rPr lang="en-US" sz="27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成人期は、就労や家庭、育児、介護といった多様な役割を担う中で、特有の心理的課題に直面します。自己の存在意義を問う「アイデンティティの再構築」、多忙による「孤独感やストレス」、そして「自己実現の欲求」が顕著になります。これらの課題は、心身の健康や日常生活に大きな影響を与える可能性があります。</a:t>
            </a:r>
            <a:endParaRPr lang="en-US" sz="27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828318" y="890230"/>
            <a:ext cx="8748355" cy="92452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7250"/>
              </a:lnSpc>
              <a:buNone/>
            </a:pPr>
            <a:r>
              <a:rPr lang="en-US" sz="5800" dirty="0">
                <a:solidFill>
                  <a:srgbClr val="1B1B27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アイデンティティの再構築</a:t>
            </a:r>
            <a:endParaRPr lang="en-US" sz="5800" dirty="0"/>
          </a:p>
        </p:txBody>
      </p:sp>
      <p:sp>
        <p:nvSpPr>
          <p:cNvPr id="3" name="Text 1"/>
          <p:cNvSpPr/>
          <p:nvPr/>
        </p:nvSpPr>
        <p:spPr>
          <a:xfrm>
            <a:off x="828318" y="2554248"/>
            <a:ext cx="3697843" cy="46220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600"/>
              </a:lnSpc>
              <a:buNone/>
            </a:pPr>
            <a:r>
              <a:rPr lang="en-US" sz="36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内容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Text 2"/>
          <p:cNvSpPr/>
          <p:nvPr/>
        </p:nvSpPr>
        <p:spPr>
          <a:xfrm>
            <a:off x="828318" y="3312200"/>
            <a:ext cx="6126004" cy="142017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700"/>
              </a:lnSpc>
              <a:buNone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自分自身のあり方や価値を再認識する過程です。成人期には、新たな役割や環境の変化に伴い、自己像の見直しが必要になります。</a:t>
            </a:r>
            <a:endParaRPr lang="en-US" sz="3200" dirty="0"/>
          </a:p>
        </p:txBody>
      </p:sp>
      <p:sp>
        <p:nvSpPr>
          <p:cNvPr id="5" name="Text 3"/>
          <p:cNvSpPr/>
          <p:nvPr/>
        </p:nvSpPr>
        <p:spPr>
          <a:xfrm>
            <a:off x="7683698" y="2554248"/>
            <a:ext cx="3697843" cy="46220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600"/>
              </a:lnSpc>
              <a:buNone/>
            </a:pPr>
            <a:r>
              <a:rPr lang="en-US" sz="36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背景・関連要因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 4"/>
          <p:cNvSpPr/>
          <p:nvPr/>
        </p:nvSpPr>
        <p:spPr>
          <a:xfrm>
            <a:off x="7683698" y="3312200"/>
            <a:ext cx="6126004" cy="47339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370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昇進・転職などの職業的変化</a:t>
            </a:r>
            <a:endParaRPr lang="en-US" sz="3200" dirty="0"/>
          </a:p>
        </p:txBody>
      </p:sp>
      <p:sp>
        <p:nvSpPr>
          <p:cNvPr id="7" name="Text 5"/>
          <p:cNvSpPr/>
          <p:nvPr/>
        </p:nvSpPr>
        <p:spPr>
          <a:xfrm>
            <a:off x="7683698" y="3889058"/>
            <a:ext cx="6126004" cy="47339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370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結婚・出産による家族構成の変化</a:t>
            </a:r>
            <a:endParaRPr lang="en-US" sz="3200" dirty="0"/>
          </a:p>
        </p:txBody>
      </p:sp>
      <p:sp>
        <p:nvSpPr>
          <p:cNvPr id="8" name="Text 6"/>
          <p:cNvSpPr/>
          <p:nvPr/>
        </p:nvSpPr>
        <p:spPr>
          <a:xfrm>
            <a:off x="7683698" y="4465915"/>
            <a:ext cx="6126004" cy="47339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370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親の介護の開始など、役割の変化</a:t>
            </a:r>
            <a:endParaRPr lang="en-US" sz="3200" dirty="0"/>
          </a:p>
        </p:txBody>
      </p:sp>
      <p:sp>
        <p:nvSpPr>
          <p:cNvPr id="9" name="Text 7"/>
          <p:cNvSpPr/>
          <p:nvPr/>
        </p:nvSpPr>
        <p:spPr>
          <a:xfrm>
            <a:off x="828318" y="5486519"/>
            <a:ext cx="3697843" cy="46220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600"/>
              </a:lnSpc>
              <a:buNone/>
            </a:pPr>
            <a:r>
              <a:rPr lang="en-US" sz="36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影響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 8"/>
          <p:cNvSpPr/>
          <p:nvPr/>
        </p:nvSpPr>
        <p:spPr>
          <a:xfrm>
            <a:off x="828318" y="6392466"/>
            <a:ext cx="12973764" cy="94678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700"/>
              </a:lnSpc>
              <a:buNone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アイデンティティの揺らぎは、自信の喪失、不安感、抑うつ的傾向などにつながることがあります。自分の存在価値や方向性を見失うと、日常生活にも支障をきたす可能性があります。</a:t>
            </a:r>
            <a:endParaRPr lang="en-US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888683" y="872847"/>
            <a:ext cx="7935635" cy="99191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7800"/>
              </a:lnSpc>
              <a:buNone/>
            </a:pPr>
            <a:r>
              <a:rPr lang="en-US" sz="6200" dirty="0">
                <a:solidFill>
                  <a:srgbClr val="1B1B27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孤独感とストレス</a:t>
            </a:r>
            <a:endParaRPr lang="en-US" sz="6200" dirty="0"/>
          </a:p>
        </p:txBody>
      </p:sp>
      <p:sp>
        <p:nvSpPr>
          <p:cNvPr id="3" name="Text 1"/>
          <p:cNvSpPr/>
          <p:nvPr/>
        </p:nvSpPr>
        <p:spPr>
          <a:xfrm>
            <a:off x="888683" y="2658308"/>
            <a:ext cx="3967758" cy="49601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900"/>
              </a:lnSpc>
              <a:buNone/>
            </a:pPr>
            <a:r>
              <a:rPr lang="en-US" sz="40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孤独感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" name="Text 2"/>
          <p:cNvSpPr/>
          <p:nvPr/>
        </p:nvSpPr>
        <p:spPr>
          <a:xfrm>
            <a:off x="888683" y="3471743"/>
            <a:ext cx="6039326" cy="101560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lnSpc>
                <a:spcPts val="3950"/>
              </a:lnSpc>
              <a:buSzPct val="100000"/>
              <a:buChar char="•"/>
            </a:pPr>
            <a:r>
              <a:rPr lang="en-US" sz="3200" b="1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内容</a:t>
            </a: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：他者とのつながりの欠如、孤立感</a:t>
            </a:r>
            <a:endParaRPr lang="en-US" sz="3200" dirty="0"/>
          </a:p>
        </p:txBody>
      </p:sp>
      <p:sp>
        <p:nvSpPr>
          <p:cNvPr id="5" name="Text 3"/>
          <p:cNvSpPr/>
          <p:nvPr/>
        </p:nvSpPr>
        <p:spPr>
          <a:xfrm>
            <a:off x="888683" y="4598432"/>
            <a:ext cx="6039326" cy="15234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lnSpc>
                <a:spcPts val="3950"/>
              </a:lnSpc>
              <a:buSzPct val="100000"/>
              <a:buChar char="•"/>
            </a:pPr>
            <a:r>
              <a:rPr lang="en-US" sz="3200" b="1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背景</a:t>
            </a: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：ワークライフバランスの不均衡、家族との関係不和、SNS中心の人間関係</a:t>
            </a:r>
            <a:endParaRPr lang="en-US" sz="3200" dirty="0"/>
          </a:p>
        </p:txBody>
      </p:sp>
      <p:sp>
        <p:nvSpPr>
          <p:cNvPr id="6" name="Text 4"/>
          <p:cNvSpPr/>
          <p:nvPr/>
        </p:nvSpPr>
        <p:spPr>
          <a:xfrm>
            <a:off x="888683" y="6232922"/>
            <a:ext cx="6039326" cy="101560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lnSpc>
                <a:spcPts val="3950"/>
              </a:lnSpc>
              <a:buSzPct val="100000"/>
              <a:buChar char="•"/>
            </a:pPr>
            <a:r>
              <a:rPr lang="en-US" sz="3200" b="1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影響</a:t>
            </a: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：無気力感、社会的引きこもり、自己肯定感の低下</a:t>
            </a:r>
            <a:endParaRPr lang="en-US" sz="3200" dirty="0"/>
          </a:p>
        </p:txBody>
      </p:sp>
      <p:sp>
        <p:nvSpPr>
          <p:cNvPr id="7" name="Text 5"/>
          <p:cNvSpPr/>
          <p:nvPr/>
        </p:nvSpPr>
        <p:spPr>
          <a:xfrm>
            <a:off x="7710011" y="2658308"/>
            <a:ext cx="3967758" cy="49601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900"/>
              </a:lnSpc>
              <a:buNone/>
            </a:pPr>
            <a:r>
              <a:rPr lang="en-US" sz="40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ストレス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Text 6"/>
          <p:cNvSpPr/>
          <p:nvPr/>
        </p:nvSpPr>
        <p:spPr>
          <a:xfrm>
            <a:off x="7710011" y="3471743"/>
            <a:ext cx="6039326" cy="50780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3950"/>
              </a:lnSpc>
              <a:buSzPct val="100000"/>
              <a:buChar char="•"/>
            </a:pPr>
            <a:r>
              <a:rPr lang="en-US" sz="3200" b="1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内容</a:t>
            </a:r>
            <a:r>
              <a:rPr lang="en-US" sz="32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：心身に負担を与える</a:t>
            </a:r>
            <a:endParaRPr lang="en-US" sz="3200" dirty="0">
              <a:solidFill>
                <a:srgbClr val="030303"/>
              </a:solidFill>
              <a:latin typeface="IBM Plex Sans Medium" pitchFamily="34" charset="0"/>
              <a:ea typeface="IBM Plex Sans Medium" pitchFamily="34" charset="-122"/>
              <a:cs typeface="IBM Plex Sans Medium" pitchFamily="34" charset="-120"/>
            </a:endParaRPr>
          </a:p>
          <a:p>
            <a:pPr algn="l">
              <a:lnSpc>
                <a:spcPts val="3950"/>
              </a:lnSpc>
              <a:buSzPct val="100000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    </a:t>
            </a:r>
            <a:r>
              <a:rPr lang="en-US" sz="32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心理的緊張</a:t>
            </a:r>
            <a:endParaRPr lang="en-US" sz="3200" dirty="0"/>
          </a:p>
        </p:txBody>
      </p:sp>
      <p:sp>
        <p:nvSpPr>
          <p:cNvPr id="9" name="Text 7"/>
          <p:cNvSpPr/>
          <p:nvPr/>
        </p:nvSpPr>
        <p:spPr>
          <a:xfrm>
            <a:off x="7702391" y="4678458"/>
            <a:ext cx="6039326" cy="101560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lnSpc>
                <a:spcPts val="3950"/>
              </a:lnSpc>
              <a:buSzPct val="100000"/>
              <a:buChar char="•"/>
            </a:pPr>
            <a:r>
              <a:rPr lang="en-US" sz="3200" b="1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背景</a:t>
            </a: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：時間的制約、経済的困難、複数の役割間の葛藤</a:t>
            </a:r>
            <a:endParaRPr lang="en-US" sz="3200" dirty="0"/>
          </a:p>
        </p:txBody>
      </p:sp>
      <p:sp>
        <p:nvSpPr>
          <p:cNvPr id="10" name="Text 8"/>
          <p:cNvSpPr/>
          <p:nvPr/>
        </p:nvSpPr>
        <p:spPr>
          <a:xfrm>
            <a:off x="7702391" y="5805147"/>
            <a:ext cx="6039326" cy="101560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lnSpc>
                <a:spcPts val="3950"/>
              </a:lnSpc>
              <a:buSzPct val="100000"/>
              <a:buChar char="•"/>
            </a:pPr>
            <a:r>
              <a:rPr lang="en-US" sz="3200" b="1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影響</a:t>
            </a: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：頭痛・胃痛・不眠・過食・抑うつなどの身体症状</a:t>
            </a:r>
            <a:endParaRPr lang="en-US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843439" y="990957"/>
            <a:ext cx="7531298" cy="941427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7400"/>
              </a:lnSpc>
              <a:buNone/>
            </a:pPr>
            <a:r>
              <a:rPr lang="en-US" sz="5900" dirty="0">
                <a:solidFill>
                  <a:srgbClr val="1B1B27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自己実現の欲求</a:t>
            </a:r>
            <a:endParaRPr lang="en-US" sz="5900" dirty="0"/>
          </a:p>
        </p:txBody>
      </p:sp>
      <p:sp>
        <p:nvSpPr>
          <p:cNvPr id="3" name="Shape 1"/>
          <p:cNvSpPr/>
          <p:nvPr/>
        </p:nvSpPr>
        <p:spPr>
          <a:xfrm>
            <a:off x="843439" y="2123360"/>
            <a:ext cx="4212584" cy="5498817"/>
          </a:xfrm>
          <a:prstGeom prst="roundRect">
            <a:avLst>
              <a:gd name="adj" fmla="val 3076"/>
            </a:avLst>
          </a:prstGeom>
          <a:solidFill>
            <a:srgbClr val="FFFFFF">
              <a:alpha val="95000"/>
            </a:srgbClr>
          </a:solidFill>
          <a:ln w="3810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" name="Text 2"/>
          <p:cNvSpPr/>
          <p:nvPr/>
        </p:nvSpPr>
        <p:spPr>
          <a:xfrm>
            <a:off x="1182767" y="2462689"/>
            <a:ext cx="3434953" cy="47065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700"/>
              </a:lnSpc>
              <a:buNone/>
            </a:pPr>
            <a:r>
              <a:rPr lang="en-US" sz="40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内容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Text 3"/>
          <p:cNvSpPr/>
          <p:nvPr/>
        </p:nvSpPr>
        <p:spPr>
          <a:xfrm>
            <a:off x="1182767" y="3114080"/>
            <a:ext cx="3434953" cy="337375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750"/>
              </a:lnSpc>
              <a:buNone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自分らしく生きたい、やりがいを感じたいという思いです。成人期には、社会的役割を果たしながらも、自分の可能性を追求したいという欲求が強まります。</a:t>
            </a:r>
            <a:endParaRPr lang="en-US" sz="2800" dirty="0"/>
          </a:p>
        </p:txBody>
      </p:sp>
      <p:sp>
        <p:nvSpPr>
          <p:cNvPr id="6" name="Shape 4"/>
          <p:cNvSpPr/>
          <p:nvPr/>
        </p:nvSpPr>
        <p:spPr>
          <a:xfrm>
            <a:off x="5258276" y="2123360"/>
            <a:ext cx="4212706" cy="5498817"/>
          </a:xfrm>
          <a:prstGeom prst="roundRect">
            <a:avLst>
              <a:gd name="adj" fmla="val 3076"/>
            </a:avLst>
          </a:prstGeom>
          <a:solidFill>
            <a:srgbClr val="FFFFFF">
              <a:alpha val="95000"/>
            </a:srgbClr>
          </a:solidFill>
          <a:ln w="3810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" name="Text 5"/>
          <p:cNvSpPr/>
          <p:nvPr/>
        </p:nvSpPr>
        <p:spPr>
          <a:xfrm>
            <a:off x="5597604" y="2462689"/>
            <a:ext cx="3435072" cy="47065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700"/>
              </a:lnSpc>
              <a:buNone/>
            </a:pPr>
            <a:r>
              <a:rPr lang="en-US" sz="40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背景・関連要因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Text 6"/>
          <p:cNvSpPr/>
          <p:nvPr/>
        </p:nvSpPr>
        <p:spPr>
          <a:xfrm>
            <a:off x="5597604" y="3114080"/>
            <a:ext cx="3435072" cy="96393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lnSpc>
                <a:spcPts val="3750"/>
              </a:lnSpc>
              <a:buSzPct val="100000"/>
              <a:buChar char="•"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ルーティン化した生活への不満</a:t>
            </a:r>
            <a:endParaRPr lang="en-US" sz="2800" dirty="0"/>
          </a:p>
        </p:txBody>
      </p:sp>
      <p:sp>
        <p:nvSpPr>
          <p:cNvPr id="9" name="Text 7"/>
          <p:cNvSpPr/>
          <p:nvPr/>
        </p:nvSpPr>
        <p:spPr>
          <a:xfrm>
            <a:off x="5597604" y="4183380"/>
            <a:ext cx="3435072" cy="96393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lnSpc>
                <a:spcPts val="3750"/>
              </a:lnSpc>
              <a:buSzPct val="100000"/>
              <a:buChar char="•"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職場での評価や成長機会の不足</a:t>
            </a:r>
            <a:endParaRPr lang="en-US" sz="2800" dirty="0"/>
          </a:p>
        </p:txBody>
      </p:sp>
      <p:sp>
        <p:nvSpPr>
          <p:cNvPr id="10" name="Text 8"/>
          <p:cNvSpPr/>
          <p:nvPr/>
        </p:nvSpPr>
        <p:spPr>
          <a:xfrm>
            <a:off x="5597604" y="5252680"/>
            <a:ext cx="3435072" cy="96393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lnSpc>
                <a:spcPts val="3750"/>
              </a:lnSpc>
              <a:buSzPct val="100000"/>
              <a:buChar char="•"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家庭での役割による自己表現の制限</a:t>
            </a:r>
            <a:endParaRPr lang="en-US" sz="2800" dirty="0"/>
          </a:p>
        </p:txBody>
      </p:sp>
      <p:sp>
        <p:nvSpPr>
          <p:cNvPr id="11" name="Shape 9"/>
          <p:cNvSpPr/>
          <p:nvPr/>
        </p:nvSpPr>
        <p:spPr>
          <a:xfrm>
            <a:off x="9673233" y="2123360"/>
            <a:ext cx="4212584" cy="5498817"/>
          </a:xfrm>
          <a:prstGeom prst="roundRect">
            <a:avLst>
              <a:gd name="adj" fmla="val 3076"/>
            </a:avLst>
          </a:prstGeom>
          <a:solidFill>
            <a:srgbClr val="FFFFFF">
              <a:alpha val="95000"/>
            </a:srgbClr>
          </a:solidFill>
          <a:ln w="3810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" name="Text 10"/>
          <p:cNvSpPr/>
          <p:nvPr/>
        </p:nvSpPr>
        <p:spPr>
          <a:xfrm>
            <a:off x="10012561" y="2462689"/>
            <a:ext cx="3434953" cy="47065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700"/>
              </a:lnSpc>
              <a:buNone/>
            </a:pPr>
            <a:r>
              <a:rPr lang="en-US" sz="40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影響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3" name="Text 11"/>
          <p:cNvSpPr/>
          <p:nvPr/>
        </p:nvSpPr>
        <p:spPr>
          <a:xfrm>
            <a:off x="10012561" y="3114080"/>
            <a:ext cx="3434953" cy="337375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750"/>
              </a:lnSpc>
              <a:buNone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自己実現の機会が得られないと、虚無感、モチベーション低下、人生に対する迷いなどが生じることがあります。「このままでいいのか」という問いに悩むことになります。</a:t>
            </a:r>
            <a:endParaRPr 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74859" y="842129"/>
            <a:ext cx="9686330" cy="86475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6800"/>
              </a:lnSpc>
              <a:buNone/>
            </a:pPr>
            <a:r>
              <a:rPr lang="en-US" sz="5400" dirty="0">
                <a:solidFill>
                  <a:srgbClr val="1B1B27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心理的課題と身体的症状の関連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774859" y="2260402"/>
            <a:ext cx="13080683" cy="4429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450"/>
              </a:lnSpc>
              <a:buNone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心理的ストレスは、しばしば身体症状として現れます（</a:t>
            </a:r>
            <a:r>
              <a:rPr lang="en-US" sz="3200" b="1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心身症</a:t>
            </a: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）。</a:t>
            </a:r>
            <a:endParaRPr lang="en-US" sz="3200" dirty="0"/>
          </a:p>
        </p:txBody>
      </p:sp>
      <p:sp>
        <p:nvSpPr>
          <p:cNvPr id="4" name="Shape 2"/>
          <p:cNvSpPr/>
          <p:nvPr/>
        </p:nvSpPr>
        <p:spPr>
          <a:xfrm>
            <a:off x="774859" y="3014663"/>
            <a:ext cx="6401991" cy="1670923"/>
          </a:xfrm>
          <a:prstGeom prst="roundRect">
            <a:avLst>
              <a:gd name="adj" fmla="val 6957"/>
            </a:avLst>
          </a:prstGeom>
          <a:solidFill>
            <a:srgbClr val="FFFFFF">
              <a:alpha val="95000"/>
            </a:srgbClr>
          </a:solidFill>
          <a:ln w="3810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" name="Text 3"/>
          <p:cNvSpPr/>
          <p:nvPr/>
        </p:nvSpPr>
        <p:spPr>
          <a:xfrm>
            <a:off x="1089660" y="3329464"/>
            <a:ext cx="3459480" cy="43243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400"/>
              </a:lnSpc>
              <a:buNone/>
            </a:pPr>
            <a:r>
              <a:rPr lang="en-US" sz="36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循環器系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 4"/>
          <p:cNvSpPr/>
          <p:nvPr/>
        </p:nvSpPr>
        <p:spPr>
          <a:xfrm>
            <a:off x="1089660" y="3927872"/>
            <a:ext cx="5772388" cy="4429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450"/>
              </a:lnSpc>
              <a:buNone/>
            </a:pPr>
            <a:r>
              <a:rPr lang="en-US" sz="24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動悸、血圧上昇、胸痛など</a:t>
            </a:r>
            <a:endParaRPr lang="en-US" sz="2400" dirty="0"/>
          </a:p>
        </p:txBody>
      </p:sp>
      <p:sp>
        <p:nvSpPr>
          <p:cNvPr id="7" name="Shape 5"/>
          <p:cNvSpPr/>
          <p:nvPr/>
        </p:nvSpPr>
        <p:spPr>
          <a:xfrm>
            <a:off x="7453551" y="3014663"/>
            <a:ext cx="6401991" cy="1670923"/>
          </a:xfrm>
          <a:prstGeom prst="roundRect">
            <a:avLst>
              <a:gd name="adj" fmla="val 6957"/>
            </a:avLst>
          </a:prstGeom>
          <a:solidFill>
            <a:srgbClr val="FFFFFF">
              <a:alpha val="95000"/>
            </a:srgbClr>
          </a:solidFill>
          <a:ln w="3810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" name="Text 6"/>
          <p:cNvSpPr/>
          <p:nvPr/>
        </p:nvSpPr>
        <p:spPr>
          <a:xfrm>
            <a:off x="7768352" y="3329464"/>
            <a:ext cx="3459480" cy="43243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400"/>
              </a:lnSpc>
              <a:buNone/>
            </a:pPr>
            <a:r>
              <a:rPr lang="en-US" sz="36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消化器系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Text 7"/>
          <p:cNvSpPr/>
          <p:nvPr/>
        </p:nvSpPr>
        <p:spPr>
          <a:xfrm>
            <a:off x="7768352" y="3927872"/>
            <a:ext cx="5772388" cy="4429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450"/>
              </a:lnSpc>
              <a:buNone/>
            </a:pPr>
            <a:r>
              <a:rPr lang="en-US" sz="24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胃痛、胃もたれ、過敏性腸症候群など</a:t>
            </a:r>
            <a:endParaRPr lang="en-US" sz="2400" dirty="0"/>
          </a:p>
        </p:txBody>
      </p:sp>
      <p:sp>
        <p:nvSpPr>
          <p:cNvPr id="10" name="Shape 8"/>
          <p:cNvSpPr/>
          <p:nvPr/>
        </p:nvSpPr>
        <p:spPr>
          <a:xfrm>
            <a:off x="774859" y="4962287"/>
            <a:ext cx="6401991" cy="1670923"/>
          </a:xfrm>
          <a:prstGeom prst="roundRect">
            <a:avLst>
              <a:gd name="adj" fmla="val 6957"/>
            </a:avLst>
          </a:prstGeom>
          <a:solidFill>
            <a:srgbClr val="FFFFFF">
              <a:alpha val="95000"/>
            </a:srgbClr>
          </a:solidFill>
          <a:ln w="3810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" name="Text 9"/>
          <p:cNvSpPr/>
          <p:nvPr/>
        </p:nvSpPr>
        <p:spPr>
          <a:xfrm>
            <a:off x="1089660" y="5277088"/>
            <a:ext cx="3459480" cy="43243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400"/>
              </a:lnSpc>
              <a:buNone/>
            </a:pPr>
            <a:r>
              <a:rPr lang="en-US" sz="36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神経系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2" name="Text 10"/>
          <p:cNvSpPr/>
          <p:nvPr/>
        </p:nvSpPr>
        <p:spPr>
          <a:xfrm>
            <a:off x="1089660" y="5875496"/>
            <a:ext cx="5772388" cy="4429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450"/>
              </a:lnSpc>
              <a:buNone/>
            </a:pPr>
            <a:r>
              <a:rPr lang="en-US" sz="24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頭痛、めまい、しびれ、過換気症候群など</a:t>
            </a:r>
            <a:endParaRPr lang="en-US" sz="2400" dirty="0"/>
          </a:p>
        </p:txBody>
      </p:sp>
      <p:sp>
        <p:nvSpPr>
          <p:cNvPr id="13" name="Shape 11"/>
          <p:cNvSpPr/>
          <p:nvPr/>
        </p:nvSpPr>
        <p:spPr>
          <a:xfrm>
            <a:off x="7453551" y="4962287"/>
            <a:ext cx="6401991" cy="1670923"/>
          </a:xfrm>
          <a:prstGeom prst="roundRect">
            <a:avLst>
              <a:gd name="adj" fmla="val 6957"/>
            </a:avLst>
          </a:prstGeom>
          <a:solidFill>
            <a:srgbClr val="FFFFFF">
              <a:alpha val="95000"/>
            </a:srgbClr>
          </a:solidFill>
          <a:ln w="3810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" name="Text 12"/>
          <p:cNvSpPr/>
          <p:nvPr/>
        </p:nvSpPr>
        <p:spPr>
          <a:xfrm>
            <a:off x="7768352" y="5277088"/>
            <a:ext cx="3459480" cy="43243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400"/>
              </a:lnSpc>
              <a:buNone/>
            </a:pPr>
            <a:r>
              <a:rPr lang="en-US" sz="36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全身症状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5" name="Text 13"/>
          <p:cNvSpPr/>
          <p:nvPr/>
        </p:nvSpPr>
        <p:spPr>
          <a:xfrm>
            <a:off x="7768352" y="5875496"/>
            <a:ext cx="5772388" cy="4429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450"/>
              </a:lnSpc>
              <a:buNone/>
            </a:pPr>
            <a:r>
              <a:rPr lang="en-US" sz="24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睡眠障害、倦怠感、肩こりなど</a:t>
            </a:r>
            <a:endParaRPr lang="en-US" sz="2400" dirty="0"/>
          </a:p>
        </p:txBody>
      </p:sp>
      <p:sp>
        <p:nvSpPr>
          <p:cNvPr id="16" name="Text 14"/>
          <p:cNvSpPr/>
          <p:nvPr/>
        </p:nvSpPr>
        <p:spPr>
          <a:xfrm>
            <a:off x="774859" y="6944558"/>
            <a:ext cx="13080683" cy="4429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450"/>
              </a:lnSpc>
              <a:buNone/>
            </a:pPr>
            <a:r>
              <a:rPr lang="en-US" sz="32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看護職としては、</a:t>
            </a:r>
            <a:r>
              <a:rPr lang="en-US" sz="3200" b="1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身体症状の背景に心理的要因が潜んでいる可能性</a:t>
            </a:r>
            <a:r>
              <a:rPr lang="en-US" sz="32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を</a:t>
            </a:r>
            <a:endParaRPr lang="en-US" sz="3200" dirty="0">
              <a:solidFill>
                <a:srgbClr val="030303"/>
              </a:solidFill>
              <a:latin typeface="IBM Plex Sans Medium" pitchFamily="34" charset="0"/>
              <a:ea typeface="IBM Plex Sans Medium" pitchFamily="34" charset="-122"/>
              <a:cs typeface="IBM Plex Sans Medium" pitchFamily="34" charset="-120"/>
            </a:endParaRPr>
          </a:p>
          <a:p>
            <a:pPr marL="0" indent="0" algn="l">
              <a:lnSpc>
                <a:spcPts val="3450"/>
              </a:lnSpc>
              <a:buNone/>
            </a:pPr>
            <a:r>
              <a:rPr lang="en-US" sz="32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常に念頭に置く必要があります</a:t>
            </a: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。</a:t>
            </a:r>
            <a:endParaRPr lang="en-US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819626" y="1323380"/>
            <a:ext cx="10976372" cy="914757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7200"/>
              </a:lnSpc>
              <a:buNone/>
            </a:pPr>
            <a:r>
              <a:rPr lang="en-US" sz="5750" dirty="0">
                <a:solidFill>
                  <a:srgbClr val="1B1B27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心理的課題への支援に必要な視点</a:t>
            </a:r>
            <a:endParaRPr lang="en-US" sz="5750" dirty="0"/>
          </a:p>
        </p:txBody>
      </p:sp>
      <p:sp>
        <p:nvSpPr>
          <p:cNvPr id="3" name="Shape 1"/>
          <p:cNvSpPr/>
          <p:nvPr/>
        </p:nvSpPr>
        <p:spPr>
          <a:xfrm>
            <a:off x="819626" y="2823567"/>
            <a:ext cx="4269105" cy="5053336"/>
          </a:xfrm>
          <a:prstGeom prst="roundRect">
            <a:avLst>
              <a:gd name="adj" fmla="val 3011"/>
            </a:avLst>
          </a:prstGeom>
          <a:solidFill>
            <a:srgbClr val="FFFFFF">
              <a:alpha val="95000"/>
            </a:srgbClr>
          </a:solidFill>
          <a:ln w="3810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" name="Text 2"/>
          <p:cNvSpPr/>
          <p:nvPr/>
        </p:nvSpPr>
        <p:spPr>
          <a:xfrm>
            <a:off x="1150382" y="3154323"/>
            <a:ext cx="3473768" cy="137195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60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環境・ライフステージ・社会的役割との関連性の理解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 3"/>
          <p:cNvSpPr/>
          <p:nvPr/>
        </p:nvSpPr>
        <p:spPr>
          <a:xfrm>
            <a:off x="1150382" y="4701897"/>
            <a:ext cx="3473768" cy="187356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650"/>
              </a:lnSpc>
              <a:buNone/>
            </a:pP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成人の心理的課題は環境や役割と密接に関連しており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、</a:t>
            </a:r>
          </a:p>
          <a:p>
            <a:pPr marL="0" indent="0" algn="l">
              <a:lnSpc>
                <a:spcPts val="3650"/>
              </a:lnSpc>
              <a:buNone/>
            </a:pP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全体的な視点での理解が不可欠です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。</a:t>
            </a:r>
            <a:endParaRPr lang="en-US" sz="2800" dirty="0"/>
          </a:p>
        </p:txBody>
      </p:sp>
      <p:sp>
        <p:nvSpPr>
          <p:cNvPr id="6" name="Shape 4"/>
          <p:cNvSpPr/>
          <p:nvPr/>
        </p:nvSpPr>
        <p:spPr>
          <a:xfrm>
            <a:off x="5247561" y="2823567"/>
            <a:ext cx="4269105" cy="5053336"/>
          </a:xfrm>
          <a:prstGeom prst="roundRect">
            <a:avLst>
              <a:gd name="adj" fmla="val 3011"/>
            </a:avLst>
          </a:prstGeom>
          <a:solidFill>
            <a:srgbClr val="FFFFFF">
              <a:alpha val="95000"/>
            </a:srgbClr>
          </a:solidFill>
          <a:ln w="3810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" name="Text 5"/>
          <p:cNvSpPr/>
          <p:nvPr/>
        </p:nvSpPr>
        <p:spPr>
          <a:xfrm>
            <a:off x="5578316" y="3154323"/>
            <a:ext cx="3473768" cy="45731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60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傾聴・受容する姿勢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 6"/>
          <p:cNvSpPr/>
          <p:nvPr/>
        </p:nvSpPr>
        <p:spPr>
          <a:xfrm>
            <a:off x="5578316" y="3787259"/>
            <a:ext cx="3473768" cy="234195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650"/>
              </a:lnSpc>
              <a:buNone/>
            </a:pP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表面的な症状だけでなく、その背景にある思いを丁寧に傾聴し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、</a:t>
            </a:r>
          </a:p>
          <a:p>
            <a:pPr marL="0" indent="0" algn="l">
              <a:lnSpc>
                <a:spcPts val="3650"/>
              </a:lnSpc>
              <a:buNone/>
            </a:pP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受け止めることが支援の基本です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。</a:t>
            </a:r>
            <a:endParaRPr lang="en-US" sz="2800" dirty="0"/>
          </a:p>
        </p:txBody>
      </p:sp>
      <p:sp>
        <p:nvSpPr>
          <p:cNvPr id="9" name="Shape 7"/>
          <p:cNvSpPr/>
          <p:nvPr/>
        </p:nvSpPr>
        <p:spPr>
          <a:xfrm>
            <a:off x="9675495" y="2823567"/>
            <a:ext cx="4269105" cy="5053336"/>
          </a:xfrm>
          <a:prstGeom prst="roundRect">
            <a:avLst>
              <a:gd name="adj" fmla="val 3011"/>
            </a:avLst>
          </a:prstGeom>
          <a:solidFill>
            <a:srgbClr val="FFFFFF">
              <a:alpha val="95000"/>
            </a:srgbClr>
          </a:solidFill>
          <a:ln w="3810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" name="Text 8"/>
          <p:cNvSpPr/>
          <p:nvPr/>
        </p:nvSpPr>
        <p:spPr>
          <a:xfrm>
            <a:off x="10006251" y="3154323"/>
            <a:ext cx="3473768" cy="45731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60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専門機関との連携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 9"/>
          <p:cNvSpPr/>
          <p:nvPr/>
        </p:nvSpPr>
        <p:spPr>
          <a:xfrm>
            <a:off x="10006251" y="3787259"/>
            <a:ext cx="3473768" cy="187356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650"/>
              </a:lnSpc>
              <a:buNone/>
            </a:pP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必要に応じて心理士や精神科医等の専門機関と連携し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、</a:t>
            </a:r>
          </a:p>
          <a:p>
            <a:pPr marL="0" indent="0" algn="l">
              <a:lnSpc>
                <a:spcPts val="3650"/>
              </a:lnSpc>
              <a:buNone/>
            </a:pP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多職種協働で効果的な支援を目指します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。</a:t>
            </a:r>
            <a:endParaRPr 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17352" y="915233"/>
            <a:ext cx="13195697" cy="160139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6300"/>
              </a:lnSpc>
              <a:buNone/>
            </a:pPr>
            <a:r>
              <a:rPr lang="en-US" sz="5000" dirty="0">
                <a:solidFill>
                  <a:srgbClr val="1B1B27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看護職としての視点：成人が抱える生活課題への支援</a:t>
            </a:r>
            <a:endParaRPr lang="en-US" sz="5000" dirty="0"/>
          </a:p>
        </p:txBody>
      </p:sp>
      <p:sp>
        <p:nvSpPr>
          <p:cNvPr id="3" name="Text 1"/>
          <p:cNvSpPr/>
          <p:nvPr/>
        </p:nvSpPr>
        <p:spPr>
          <a:xfrm>
            <a:off x="717351" y="2670334"/>
            <a:ext cx="13195697" cy="122979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200"/>
              </a:lnSpc>
              <a:buNone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成人期には、就労・家庭・育児・介護など多くの役割と責任を同時に抱えることから、</a:t>
            </a:r>
            <a:r>
              <a:rPr lang="en-US" sz="2800" b="1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身体的・心理的・社会的に複雑な課題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が生じやすいです。看護職は、こうした課題に対して</a:t>
            </a:r>
            <a:r>
              <a:rPr lang="en-US" sz="2800" b="1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多面的かつ柔軟な支援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を行うことが求められます。</a:t>
            </a:r>
            <a:endParaRPr lang="en-US" sz="2800" dirty="0"/>
          </a:p>
        </p:txBody>
      </p:sp>
      <p:sp>
        <p:nvSpPr>
          <p:cNvPr id="4" name="Shape 2"/>
          <p:cNvSpPr/>
          <p:nvPr/>
        </p:nvSpPr>
        <p:spPr>
          <a:xfrm>
            <a:off x="717352" y="4142166"/>
            <a:ext cx="4285347" cy="3460415"/>
          </a:xfrm>
          <a:prstGeom prst="roundRect">
            <a:avLst>
              <a:gd name="adj" fmla="val 5287"/>
            </a:avLst>
          </a:prstGeom>
          <a:solidFill>
            <a:srgbClr val="FFFFFF">
              <a:alpha val="95000"/>
            </a:srgbClr>
          </a:solidFill>
          <a:ln w="3048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" name="Shape 3"/>
          <p:cNvSpPr/>
          <p:nvPr/>
        </p:nvSpPr>
        <p:spPr>
          <a:xfrm>
            <a:off x="686871" y="4142166"/>
            <a:ext cx="123583" cy="3460415"/>
          </a:xfrm>
          <a:prstGeom prst="roundRect">
            <a:avLst>
              <a:gd name="adj" fmla="val 88270"/>
            </a:avLst>
          </a:prstGeom>
          <a:solidFill>
            <a:srgbClr val="030303"/>
          </a:solidFill>
          <a:ln/>
        </p:spPr>
        <p:txBody>
          <a:bodyPr/>
          <a:lstStyle/>
          <a:p>
            <a:endParaRPr lang="ja-JP" altLang="en-US"/>
          </a:p>
        </p:txBody>
      </p:sp>
      <p:sp>
        <p:nvSpPr>
          <p:cNvPr id="6" name="Text 4"/>
          <p:cNvSpPr/>
          <p:nvPr/>
        </p:nvSpPr>
        <p:spPr>
          <a:xfrm>
            <a:off x="1095494" y="4428869"/>
            <a:ext cx="3202900" cy="40028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15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個別性の理解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 5"/>
          <p:cNvSpPr/>
          <p:nvPr/>
        </p:nvSpPr>
        <p:spPr>
          <a:xfrm>
            <a:off x="1095494" y="4982867"/>
            <a:ext cx="3562826" cy="163972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200"/>
              </a:lnSpc>
              <a:buNone/>
            </a:pP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一人ひとりの生活背景、価値観、人生経験を尊重します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。</a:t>
            </a:r>
          </a:p>
          <a:p>
            <a:pPr marL="0" indent="0" algn="l">
              <a:lnSpc>
                <a:spcPts val="3200"/>
              </a:lnSpc>
              <a:buNone/>
            </a:pP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画一的対応ではなく、個人に応じた支援が必要です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。</a:t>
            </a:r>
            <a:endParaRPr lang="en-US" sz="2800" dirty="0"/>
          </a:p>
        </p:txBody>
      </p:sp>
      <p:sp>
        <p:nvSpPr>
          <p:cNvPr id="8" name="Shape 6"/>
          <p:cNvSpPr/>
          <p:nvPr/>
        </p:nvSpPr>
        <p:spPr>
          <a:xfrm>
            <a:off x="5201245" y="4142166"/>
            <a:ext cx="4285468" cy="3460415"/>
          </a:xfrm>
          <a:prstGeom prst="roundRect">
            <a:avLst>
              <a:gd name="adj" fmla="val 5287"/>
            </a:avLst>
          </a:prstGeom>
          <a:solidFill>
            <a:srgbClr val="FFFFFF">
              <a:alpha val="95000"/>
            </a:srgbClr>
          </a:solidFill>
          <a:ln w="3048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" name="Shape 7"/>
          <p:cNvSpPr/>
          <p:nvPr/>
        </p:nvSpPr>
        <p:spPr>
          <a:xfrm>
            <a:off x="5170764" y="4142166"/>
            <a:ext cx="123583" cy="3460415"/>
          </a:xfrm>
          <a:prstGeom prst="roundRect">
            <a:avLst>
              <a:gd name="adj" fmla="val 88270"/>
            </a:avLst>
          </a:prstGeom>
          <a:solidFill>
            <a:srgbClr val="030303"/>
          </a:solidFill>
          <a:ln/>
        </p:spPr>
        <p:txBody>
          <a:bodyPr/>
          <a:lstStyle/>
          <a:p>
            <a:endParaRPr lang="ja-JP" altLang="en-US"/>
          </a:p>
        </p:txBody>
      </p:sp>
      <p:sp>
        <p:nvSpPr>
          <p:cNvPr id="10" name="Text 8"/>
          <p:cNvSpPr/>
          <p:nvPr/>
        </p:nvSpPr>
        <p:spPr>
          <a:xfrm>
            <a:off x="5579388" y="4428869"/>
            <a:ext cx="3202900" cy="40028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15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全体性の把握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 9"/>
          <p:cNvSpPr/>
          <p:nvPr/>
        </p:nvSpPr>
        <p:spPr>
          <a:xfrm>
            <a:off x="5579388" y="4982867"/>
            <a:ext cx="3562945" cy="163972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200"/>
              </a:lnSpc>
              <a:buNone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身体だけでなく、心理・社会・スピリチュアルな側面も含めた総合的な理解を重視します。</a:t>
            </a:r>
            <a:endParaRPr lang="en-US" sz="2800" dirty="0"/>
          </a:p>
        </p:txBody>
      </p:sp>
      <p:sp>
        <p:nvSpPr>
          <p:cNvPr id="12" name="Shape 10"/>
          <p:cNvSpPr/>
          <p:nvPr/>
        </p:nvSpPr>
        <p:spPr>
          <a:xfrm>
            <a:off x="9685258" y="4142166"/>
            <a:ext cx="4285468" cy="3460415"/>
          </a:xfrm>
          <a:prstGeom prst="roundRect">
            <a:avLst>
              <a:gd name="adj" fmla="val 5287"/>
            </a:avLst>
          </a:prstGeom>
          <a:solidFill>
            <a:srgbClr val="FFFFFF">
              <a:alpha val="95000"/>
            </a:srgbClr>
          </a:solidFill>
          <a:ln w="3048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" name="Shape 11"/>
          <p:cNvSpPr/>
          <p:nvPr/>
        </p:nvSpPr>
        <p:spPr>
          <a:xfrm>
            <a:off x="9654777" y="4142166"/>
            <a:ext cx="123583" cy="3460415"/>
          </a:xfrm>
          <a:prstGeom prst="roundRect">
            <a:avLst>
              <a:gd name="adj" fmla="val 88270"/>
            </a:avLst>
          </a:prstGeom>
          <a:solidFill>
            <a:srgbClr val="030303"/>
          </a:solidFill>
          <a:ln/>
        </p:spPr>
        <p:txBody>
          <a:bodyPr/>
          <a:lstStyle/>
          <a:p>
            <a:endParaRPr lang="ja-JP" altLang="en-US"/>
          </a:p>
        </p:txBody>
      </p:sp>
      <p:sp>
        <p:nvSpPr>
          <p:cNvPr id="14" name="Text 12"/>
          <p:cNvSpPr/>
          <p:nvPr/>
        </p:nvSpPr>
        <p:spPr>
          <a:xfrm>
            <a:off x="10063401" y="4428869"/>
            <a:ext cx="3202900" cy="40028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15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社会的背景への配慮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 13"/>
          <p:cNvSpPr/>
          <p:nvPr/>
        </p:nvSpPr>
        <p:spPr>
          <a:xfrm>
            <a:off x="10063401" y="4982867"/>
            <a:ext cx="3562945" cy="122979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200"/>
              </a:lnSpc>
              <a:buNone/>
            </a:pP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経済状況、家庭環境、就労状況など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、</a:t>
            </a:r>
          </a:p>
          <a:p>
            <a:pPr marL="0" indent="0" algn="l">
              <a:lnSpc>
                <a:spcPts val="3200"/>
              </a:lnSpc>
              <a:buNone/>
            </a:pP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その人を取り巻く環境要因に注目します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。</a:t>
            </a:r>
            <a:endParaRPr 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38902" y="725686"/>
            <a:ext cx="8556665" cy="824627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6450"/>
              </a:lnSpc>
              <a:buNone/>
            </a:pPr>
            <a:r>
              <a:rPr lang="en-US" sz="5150" dirty="0">
                <a:solidFill>
                  <a:srgbClr val="1B1B27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看護職による具体的支援の例</a:t>
            </a:r>
            <a:endParaRPr lang="en-US" sz="5150" dirty="0"/>
          </a:p>
        </p:txBody>
      </p:sp>
      <p:sp>
        <p:nvSpPr>
          <p:cNvPr id="3" name="Shape 1"/>
          <p:cNvSpPr/>
          <p:nvPr/>
        </p:nvSpPr>
        <p:spPr>
          <a:xfrm>
            <a:off x="738902" y="2078117"/>
            <a:ext cx="6556262" cy="2715441"/>
          </a:xfrm>
          <a:prstGeom prst="roundRect">
            <a:avLst>
              <a:gd name="adj" fmla="val 4289"/>
            </a:avLst>
          </a:prstGeom>
          <a:solidFill>
            <a:srgbClr val="FFFFFF">
              <a:alpha val="95000"/>
            </a:srgbClr>
          </a:solidFill>
          <a:ln w="3048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" name="Text 2"/>
          <p:cNvSpPr/>
          <p:nvPr/>
        </p:nvSpPr>
        <p:spPr>
          <a:xfrm>
            <a:off x="1033224" y="2372439"/>
            <a:ext cx="3298865" cy="4123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20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傾聴・共感的態度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 3"/>
          <p:cNvSpPr/>
          <p:nvPr/>
        </p:nvSpPr>
        <p:spPr>
          <a:xfrm>
            <a:off x="1033224" y="2942987"/>
            <a:ext cx="5855732" cy="84462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300"/>
              </a:lnSpc>
              <a:buNone/>
            </a:pPr>
            <a:r>
              <a:rPr lang="en-US" sz="2800" b="1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内容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：本人の話に耳を傾け、否定せずに受け止める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033224" y="3945850"/>
            <a:ext cx="5855732" cy="42231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300"/>
              </a:lnSpc>
              <a:buNone/>
            </a:pPr>
            <a:r>
              <a:rPr lang="en-US" sz="2800" b="1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目的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：不安の軽減、信頼関係の構築</a:t>
            </a:r>
            <a:endParaRPr lang="en-US" sz="2800" dirty="0"/>
          </a:p>
        </p:txBody>
      </p:sp>
      <p:sp>
        <p:nvSpPr>
          <p:cNvPr id="7" name="Shape 5"/>
          <p:cNvSpPr/>
          <p:nvPr/>
        </p:nvSpPr>
        <p:spPr>
          <a:xfrm>
            <a:off x="7447121" y="2078117"/>
            <a:ext cx="6556262" cy="2715441"/>
          </a:xfrm>
          <a:prstGeom prst="roundRect">
            <a:avLst>
              <a:gd name="adj" fmla="val 4289"/>
            </a:avLst>
          </a:prstGeom>
          <a:solidFill>
            <a:srgbClr val="FFFFFF">
              <a:alpha val="95000"/>
            </a:srgbClr>
          </a:solidFill>
          <a:ln w="3048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" name="Text 6"/>
          <p:cNvSpPr/>
          <p:nvPr/>
        </p:nvSpPr>
        <p:spPr>
          <a:xfrm>
            <a:off x="7741444" y="2372439"/>
            <a:ext cx="3298865" cy="4123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20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情報提供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 7"/>
          <p:cNvSpPr/>
          <p:nvPr/>
        </p:nvSpPr>
        <p:spPr>
          <a:xfrm>
            <a:off x="7741444" y="2942987"/>
            <a:ext cx="5855732" cy="84462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300"/>
              </a:lnSpc>
              <a:buNone/>
            </a:pPr>
            <a:r>
              <a:rPr lang="en-US" sz="2800" b="1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内容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：社会資源（相談窓口、制度）、医療・福祉サービスの紹介</a:t>
            </a:r>
            <a:endParaRPr lang="en-US" sz="2800" dirty="0"/>
          </a:p>
        </p:txBody>
      </p:sp>
      <p:sp>
        <p:nvSpPr>
          <p:cNvPr id="10" name="Text 8"/>
          <p:cNvSpPr/>
          <p:nvPr/>
        </p:nvSpPr>
        <p:spPr>
          <a:xfrm>
            <a:off x="7741444" y="3945850"/>
            <a:ext cx="5855732" cy="42231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300"/>
              </a:lnSpc>
              <a:buNone/>
            </a:pPr>
            <a:r>
              <a:rPr lang="en-US" sz="2800" b="1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目的</a:t>
            </a: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：問題解決の選択肢を広げる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、</a:t>
            </a:r>
          </a:p>
          <a:p>
            <a:pPr marL="0" indent="0" algn="l">
              <a:lnSpc>
                <a:spcPts val="3300"/>
              </a:lnSpc>
              <a:buNone/>
            </a:pPr>
            <a:r>
              <a:rPr lang="ja-JP" alt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　　　</a:t>
            </a: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自立支援</a:t>
            </a:r>
            <a:endParaRPr lang="en-US" sz="2800" dirty="0"/>
          </a:p>
        </p:txBody>
      </p:sp>
      <p:sp>
        <p:nvSpPr>
          <p:cNvPr id="11" name="Shape 9"/>
          <p:cNvSpPr/>
          <p:nvPr/>
        </p:nvSpPr>
        <p:spPr>
          <a:xfrm>
            <a:off x="738902" y="4926330"/>
            <a:ext cx="6556262" cy="2911384"/>
          </a:xfrm>
          <a:prstGeom prst="roundRect">
            <a:avLst>
              <a:gd name="adj" fmla="val 4289"/>
            </a:avLst>
          </a:prstGeom>
          <a:solidFill>
            <a:srgbClr val="FFFFFF">
              <a:alpha val="95000"/>
            </a:srgbClr>
          </a:solidFill>
          <a:ln w="3048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" name="Text 10"/>
          <p:cNvSpPr/>
          <p:nvPr/>
        </p:nvSpPr>
        <p:spPr>
          <a:xfrm>
            <a:off x="1033224" y="5220653"/>
            <a:ext cx="3298865" cy="4123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20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多職種連携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Text 11"/>
          <p:cNvSpPr/>
          <p:nvPr/>
        </p:nvSpPr>
        <p:spPr>
          <a:xfrm>
            <a:off x="1033224" y="5791200"/>
            <a:ext cx="5855732" cy="84462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300"/>
              </a:lnSpc>
              <a:buNone/>
            </a:pPr>
            <a:r>
              <a:rPr lang="en-US" sz="2800" b="1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内容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：医師、保健師、ケアマネジャー、臨床心理士などとの協働</a:t>
            </a:r>
            <a:endParaRPr lang="en-US" sz="2800" dirty="0"/>
          </a:p>
        </p:txBody>
      </p:sp>
      <p:sp>
        <p:nvSpPr>
          <p:cNvPr id="14" name="Text 12"/>
          <p:cNvSpPr/>
          <p:nvPr/>
        </p:nvSpPr>
        <p:spPr>
          <a:xfrm>
            <a:off x="1033224" y="6794063"/>
            <a:ext cx="5855732" cy="42231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300"/>
              </a:lnSpc>
              <a:buNone/>
            </a:pPr>
            <a:r>
              <a:rPr lang="en-US" sz="2800" b="1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目的</a:t>
            </a: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：包括的な支援体制の構築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、</a:t>
            </a:r>
          </a:p>
          <a:p>
            <a:pPr marL="0" indent="0" algn="l">
              <a:lnSpc>
                <a:spcPts val="3300"/>
              </a:lnSpc>
              <a:buNone/>
            </a:pPr>
            <a:r>
              <a:rPr lang="ja-JP" alt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　　　</a:t>
            </a: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専門性の活用</a:t>
            </a:r>
            <a:endParaRPr lang="en-US" sz="2800" dirty="0"/>
          </a:p>
        </p:txBody>
      </p:sp>
      <p:sp>
        <p:nvSpPr>
          <p:cNvPr id="15" name="Shape 13"/>
          <p:cNvSpPr/>
          <p:nvPr/>
        </p:nvSpPr>
        <p:spPr>
          <a:xfrm>
            <a:off x="7447121" y="4926330"/>
            <a:ext cx="6556262" cy="2911384"/>
          </a:xfrm>
          <a:prstGeom prst="roundRect">
            <a:avLst>
              <a:gd name="adj" fmla="val 4289"/>
            </a:avLst>
          </a:prstGeom>
          <a:solidFill>
            <a:srgbClr val="FFFFFF">
              <a:alpha val="95000"/>
            </a:srgbClr>
          </a:solidFill>
          <a:ln w="3048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" name="Text 14"/>
          <p:cNvSpPr/>
          <p:nvPr/>
        </p:nvSpPr>
        <p:spPr>
          <a:xfrm>
            <a:off x="7741444" y="5220653"/>
            <a:ext cx="3298865" cy="4123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20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セルフケア支援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Text 15"/>
          <p:cNvSpPr/>
          <p:nvPr/>
        </p:nvSpPr>
        <p:spPr>
          <a:xfrm>
            <a:off x="7741444" y="5791200"/>
            <a:ext cx="5855732" cy="42231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300"/>
              </a:lnSpc>
              <a:buNone/>
            </a:pPr>
            <a:r>
              <a:rPr lang="en-US" sz="2800" b="1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内容</a:t>
            </a: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：睡眠・栄養・運動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・</a:t>
            </a:r>
          </a:p>
          <a:p>
            <a:pPr marL="0" indent="0" algn="l">
              <a:lnSpc>
                <a:spcPts val="3300"/>
              </a:lnSpc>
              <a:buNone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   </a:t>
            </a:r>
            <a:r>
              <a:rPr lang="ja-JP" alt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　　 </a:t>
            </a: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ストレス対処法の指導</a:t>
            </a:r>
            <a:endParaRPr lang="en-US" sz="2800" dirty="0"/>
          </a:p>
        </p:txBody>
      </p:sp>
      <p:sp>
        <p:nvSpPr>
          <p:cNvPr id="18" name="Text 16"/>
          <p:cNvSpPr/>
          <p:nvPr/>
        </p:nvSpPr>
        <p:spPr>
          <a:xfrm>
            <a:off x="7741444" y="6666208"/>
            <a:ext cx="5855732" cy="42231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300"/>
              </a:lnSpc>
              <a:buNone/>
            </a:pPr>
            <a:r>
              <a:rPr lang="en-US" sz="2800" b="1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目的</a:t>
            </a: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：健康の保持増進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、</a:t>
            </a:r>
          </a:p>
          <a:p>
            <a:pPr marL="0" indent="0" algn="l">
              <a:lnSpc>
                <a:spcPts val="3300"/>
              </a:lnSpc>
              <a:buNone/>
            </a:pPr>
            <a:r>
              <a:rPr lang="ja-JP" alt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　　　</a:t>
            </a: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自己管理能力の向上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899517" y="886658"/>
            <a:ext cx="12831366" cy="200787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7900"/>
              </a:lnSpc>
              <a:buNone/>
            </a:pPr>
            <a:r>
              <a:rPr lang="en-US" sz="6300" dirty="0">
                <a:solidFill>
                  <a:srgbClr val="1B1B27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成人期の定義とライフステージにおける位置づけ</a:t>
            </a:r>
            <a:endParaRPr lang="en-US" sz="6300" dirty="0"/>
          </a:p>
        </p:txBody>
      </p:sp>
      <p:sp>
        <p:nvSpPr>
          <p:cNvPr id="3" name="Shape 1"/>
          <p:cNvSpPr/>
          <p:nvPr/>
        </p:nvSpPr>
        <p:spPr>
          <a:xfrm>
            <a:off x="899517" y="3536990"/>
            <a:ext cx="12831366" cy="3805952"/>
          </a:xfrm>
          <a:prstGeom prst="roundRect">
            <a:avLst>
              <a:gd name="adj" fmla="val 3545"/>
            </a:avLst>
          </a:prstGeom>
          <a:solidFill>
            <a:srgbClr val="FFFFFF">
              <a:alpha val="95000"/>
            </a:srgbClr>
          </a:solidFill>
          <a:ln w="3810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" name="Text 2"/>
          <p:cNvSpPr/>
          <p:nvPr/>
        </p:nvSpPr>
        <p:spPr>
          <a:xfrm>
            <a:off x="1258848" y="3896320"/>
            <a:ext cx="4015740" cy="50196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950"/>
              </a:lnSpc>
              <a:buNone/>
            </a:pPr>
            <a:r>
              <a:rPr lang="en-US" sz="44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成人期とは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5" name="Text 3"/>
          <p:cNvSpPr/>
          <p:nvPr/>
        </p:nvSpPr>
        <p:spPr>
          <a:xfrm>
            <a:off x="1258848" y="4590931"/>
            <a:ext cx="12112704" cy="51387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4000"/>
              </a:lnSpc>
              <a:buSzPct val="100000"/>
              <a:buChar char="•"/>
            </a:pPr>
            <a:r>
              <a:rPr lang="en-US" sz="36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青年期を終えた後の発達段階</a:t>
            </a:r>
            <a:endParaRPr lang="en-US" sz="3600" dirty="0"/>
          </a:p>
        </p:txBody>
      </p:sp>
      <p:sp>
        <p:nvSpPr>
          <p:cNvPr id="6" name="Text 4"/>
          <p:cNvSpPr/>
          <p:nvPr/>
        </p:nvSpPr>
        <p:spPr>
          <a:xfrm>
            <a:off x="1258848" y="5217200"/>
            <a:ext cx="12112704" cy="51387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4000"/>
              </a:lnSpc>
              <a:buSzPct val="100000"/>
              <a:buChar char="•"/>
            </a:pPr>
            <a:r>
              <a:rPr lang="en-US" sz="36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概ね20歳代以降の時期</a:t>
            </a:r>
            <a:endParaRPr lang="en-US" sz="3600" dirty="0"/>
          </a:p>
        </p:txBody>
      </p:sp>
      <p:sp>
        <p:nvSpPr>
          <p:cNvPr id="7" name="Text 5"/>
          <p:cNvSpPr/>
          <p:nvPr/>
        </p:nvSpPr>
        <p:spPr>
          <a:xfrm>
            <a:off x="1258848" y="5843468"/>
            <a:ext cx="12112704" cy="51387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4000"/>
              </a:lnSpc>
              <a:buSzPct val="100000"/>
              <a:buChar char="•"/>
            </a:pPr>
            <a:r>
              <a:rPr lang="en-US" sz="36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身体的な成熟がほぼ完了</a:t>
            </a:r>
            <a:endParaRPr lang="en-US" sz="3600" dirty="0"/>
          </a:p>
        </p:txBody>
      </p:sp>
      <p:sp>
        <p:nvSpPr>
          <p:cNvPr id="8" name="Text 6"/>
          <p:cNvSpPr/>
          <p:nvPr/>
        </p:nvSpPr>
        <p:spPr>
          <a:xfrm>
            <a:off x="1258848" y="6469737"/>
            <a:ext cx="12112704" cy="51387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4000"/>
              </a:lnSpc>
              <a:buSzPct val="100000"/>
              <a:buChar char="•"/>
            </a:pPr>
            <a:r>
              <a:rPr lang="en-US" sz="36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社会的・職業的に自立していく時期</a:t>
            </a:r>
            <a:endParaRPr lang="en-US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884992" y="869156"/>
            <a:ext cx="10990302" cy="98774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7750"/>
              </a:lnSpc>
              <a:buNone/>
            </a:pPr>
            <a:r>
              <a:rPr lang="en-US" sz="6200" dirty="0">
                <a:solidFill>
                  <a:srgbClr val="1B1B27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看護職として大切にすべき姿勢</a:t>
            </a:r>
            <a:endParaRPr lang="en-US" sz="6200" dirty="0"/>
          </a:p>
        </p:txBody>
      </p:sp>
      <p:sp>
        <p:nvSpPr>
          <p:cNvPr id="3" name="Shape 1"/>
          <p:cNvSpPr/>
          <p:nvPr/>
        </p:nvSpPr>
        <p:spPr>
          <a:xfrm>
            <a:off x="884992" y="2489002"/>
            <a:ext cx="4190506" cy="5381369"/>
          </a:xfrm>
          <a:prstGeom prst="roundRect">
            <a:avLst>
              <a:gd name="adj" fmla="val 3257"/>
            </a:avLst>
          </a:prstGeom>
          <a:solidFill>
            <a:srgbClr val="E6E6E6"/>
          </a:solidFill>
          <a:ln w="1524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" name="Text 2"/>
          <p:cNvSpPr/>
          <p:nvPr/>
        </p:nvSpPr>
        <p:spPr>
          <a:xfrm>
            <a:off x="1216223" y="2820233"/>
            <a:ext cx="3413641" cy="98750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850"/>
              </a:lnSpc>
              <a:buNone/>
            </a:pPr>
            <a:r>
              <a:rPr lang="en-US" sz="36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その人らしさを尊重する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 3"/>
          <p:cNvSpPr/>
          <p:nvPr/>
        </p:nvSpPr>
        <p:spPr>
          <a:xfrm>
            <a:off x="1216223" y="3997285"/>
            <a:ext cx="3413641" cy="252888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950"/>
              </a:lnSpc>
              <a:buNone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多様な生き方や価値観を尊重し、本人の選択を認め、固定観念を押し付けないことが重要です。</a:t>
            </a:r>
            <a:endParaRPr lang="en-US" sz="2800" dirty="0"/>
          </a:p>
        </p:txBody>
      </p:sp>
      <p:sp>
        <p:nvSpPr>
          <p:cNvPr id="6" name="Shape 4"/>
          <p:cNvSpPr/>
          <p:nvPr/>
        </p:nvSpPr>
        <p:spPr>
          <a:xfrm>
            <a:off x="5277088" y="2489002"/>
            <a:ext cx="4190506" cy="5381369"/>
          </a:xfrm>
          <a:prstGeom prst="roundRect">
            <a:avLst>
              <a:gd name="adj" fmla="val 3257"/>
            </a:avLst>
          </a:prstGeom>
          <a:solidFill>
            <a:srgbClr val="E6E6E6"/>
          </a:solidFill>
          <a:ln w="1524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" name="Text 5"/>
          <p:cNvSpPr/>
          <p:nvPr/>
        </p:nvSpPr>
        <p:spPr>
          <a:xfrm>
            <a:off x="5608320" y="2820233"/>
            <a:ext cx="3413641" cy="98750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850"/>
              </a:lnSpc>
              <a:buNone/>
            </a:pPr>
            <a:r>
              <a:rPr lang="en-US" sz="36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エンパワメントの視点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 6"/>
          <p:cNvSpPr/>
          <p:nvPr/>
        </p:nvSpPr>
        <p:spPr>
          <a:xfrm>
            <a:off x="5608320" y="3997285"/>
            <a:ext cx="3413641" cy="252888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950"/>
              </a:lnSpc>
              <a:buNone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本人が主体的に選択し、行動できるよう力を引き出す関わりを心がけ、自立を促す支援を目指します。</a:t>
            </a:r>
            <a:endParaRPr lang="en-US" sz="2800" dirty="0"/>
          </a:p>
        </p:txBody>
      </p:sp>
      <p:sp>
        <p:nvSpPr>
          <p:cNvPr id="9" name="Shape 7"/>
          <p:cNvSpPr/>
          <p:nvPr/>
        </p:nvSpPr>
        <p:spPr>
          <a:xfrm>
            <a:off x="9669185" y="2489002"/>
            <a:ext cx="4190506" cy="5381369"/>
          </a:xfrm>
          <a:prstGeom prst="roundRect">
            <a:avLst>
              <a:gd name="adj" fmla="val 3257"/>
            </a:avLst>
          </a:prstGeom>
          <a:solidFill>
            <a:srgbClr val="E6E6E6"/>
          </a:solidFill>
          <a:ln w="1524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" name="Text 8"/>
          <p:cNvSpPr/>
          <p:nvPr/>
        </p:nvSpPr>
        <p:spPr>
          <a:xfrm>
            <a:off x="10000417" y="2820233"/>
            <a:ext cx="3413641" cy="98750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850"/>
              </a:lnSpc>
              <a:buNone/>
            </a:pPr>
            <a:r>
              <a:rPr lang="en-US" sz="36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非言語的サインへの感受性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1" name="Text 9"/>
          <p:cNvSpPr/>
          <p:nvPr/>
        </p:nvSpPr>
        <p:spPr>
          <a:xfrm>
            <a:off x="10000417" y="3997285"/>
            <a:ext cx="3413641" cy="303466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950"/>
              </a:lnSpc>
              <a:buNone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言葉にならない思いや沈黙の意味を汲み取る感性を磨く。特に日本の文化背景を考慮し、非言語的サインに注意を払う。</a:t>
            </a:r>
            <a:endParaRPr lang="en-US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817840" y="1085255"/>
            <a:ext cx="10953155" cy="91273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7150"/>
              </a:lnSpc>
              <a:buNone/>
            </a:pPr>
            <a:r>
              <a:rPr lang="en-US" sz="5700" dirty="0">
                <a:solidFill>
                  <a:srgbClr val="1B1B27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まとめ：成人期の理解と看護支援</a:t>
            </a:r>
            <a:endParaRPr lang="en-US" sz="5700" dirty="0"/>
          </a:p>
        </p:txBody>
      </p:sp>
      <p:sp>
        <p:nvSpPr>
          <p:cNvPr id="3" name="Shape 1"/>
          <p:cNvSpPr/>
          <p:nvPr/>
        </p:nvSpPr>
        <p:spPr>
          <a:xfrm>
            <a:off x="817840" y="2582108"/>
            <a:ext cx="4136827" cy="5327452"/>
          </a:xfrm>
          <a:prstGeom prst="roundRect">
            <a:avLst>
              <a:gd name="adj" fmla="val 2966"/>
            </a:avLst>
          </a:prstGeom>
          <a:solidFill>
            <a:srgbClr val="FFFFFF">
              <a:alpha val="95000"/>
            </a:srgbClr>
          </a:solidFill>
          <a:ln w="3810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" name="Text 2"/>
          <p:cNvSpPr/>
          <p:nvPr/>
        </p:nvSpPr>
        <p:spPr>
          <a:xfrm>
            <a:off x="1148001" y="2912269"/>
            <a:ext cx="3476506" cy="456367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550"/>
              </a:lnSpc>
              <a:buNone/>
            </a:pPr>
            <a:r>
              <a:rPr lang="en-US" sz="36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成人期の特徴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 3"/>
          <p:cNvSpPr/>
          <p:nvPr/>
        </p:nvSpPr>
        <p:spPr>
          <a:xfrm>
            <a:off x="1148001" y="3543776"/>
            <a:ext cx="3476506" cy="1868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650"/>
              </a:lnSpc>
              <a:buNone/>
            </a:pP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多様な役割と課題を同時に担う時期であり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、</a:t>
            </a:r>
          </a:p>
          <a:p>
            <a:pPr marL="0" indent="0" algn="l">
              <a:lnSpc>
                <a:spcPts val="3650"/>
              </a:lnSpc>
              <a:buNone/>
            </a:pP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社会的責任と自己実現の両立が求められます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。</a:t>
            </a:r>
            <a:endParaRPr lang="en-US" sz="2800" dirty="0"/>
          </a:p>
        </p:txBody>
      </p:sp>
      <p:sp>
        <p:nvSpPr>
          <p:cNvPr id="6" name="Shape 4"/>
          <p:cNvSpPr/>
          <p:nvPr/>
        </p:nvSpPr>
        <p:spPr>
          <a:xfrm>
            <a:off x="5246727" y="2582108"/>
            <a:ext cx="4136827" cy="5327452"/>
          </a:xfrm>
          <a:prstGeom prst="roundRect">
            <a:avLst>
              <a:gd name="adj" fmla="val 2966"/>
            </a:avLst>
          </a:prstGeom>
          <a:solidFill>
            <a:srgbClr val="FFFFFF">
              <a:alpha val="95000"/>
            </a:srgbClr>
          </a:solidFill>
          <a:ln w="3810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" name="Text 5"/>
          <p:cNvSpPr/>
          <p:nvPr/>
        </p:nvSpPr>
        <p:spPr>
          <a:xfrm>
            <a:off x="5576888" y="2912269"/>
            <a:ext cx="3476506" cy="456367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550"/>
              </a:lnSpc>
              <a:buNone/>
            </a:pPr>
            <a:r>
              <a:rPr lang="en-US" sz="36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成人期の課題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 6"/>
          <p:cNvSpPr/>
          <p:nvPr/>
        </p:nvSpPr>
        <p:spPr>
          <a:xfrm>
            <a:off x="5576888" y="3543776"/>
            <a:ext cx="3476506" cy="233600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650"/>
              </a:lnSpc>
              <a:buNone/>
            </a:pP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就労、家庭、育児、介護などの役割遂行に伴う身体的・心理的負担が生じやすく</a:t>
            </a:r>
            <a:r>
              <a:rPr lang="ja-JP" alt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、</a:t>
            </a:r>
            <a:endParaRPr lang="en-US" sz="2800" dirty="0">
              <a:solidFill>
                <a:srgbClr val="030303"/>
              </a:solidFill>
              <a:latin typeface="IBM Plex Sans Medium" pitchFamily="34" charset="0"/>
              <a:ea typeface="IBM Plex Sans Medium" pitchFamily="34" charset="-122"/>
              <a:cs typeface="IBM Plex Sans Medium" pitchFamily="34" charset="-120"/>
            </a:endParaRPr>
          </a:p>
          <a:p>
            <a:pPr marL="0" indent="0" algn="l">
              <a:lnSpc>
                <a:spcPts val="3650"/>
              </a:lnSpc>
              <a:buNone/>
            </a:pP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それらが複雑に絡み合います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。</a:t>
            </a:r>
            <a:endParaRPr lang="en-US" sz="2800" dirty="0"/>
          </a:p>
        </p:txBody>
      </p:sp>
      <p:sp>
        <p:nvSpPr>
          <p:cNvPr id="9" name="Shape 7"/>
          <p:cNvSpPr/>
          <p:nvPr/>
        </p:nvSpPr>
        <p:spPr>
          <a:xfrm>
            <a:off x="9675614" y="2582108"/>
            <a:ext cx="4136827" cy="5327452"/>
          </a:xfrm>
          <a:prstGeom prst="roundRect">
            <a:avLst>
              <a:gd name="adj" fmla="val 2966"/>
            </a:avLst>
          </a:prstGeom>
          <a:solidFill>
            <a:srgbClr val="FFFFFF">
              <a:alpha val="95000"/>
            </a:srgbClr>
          </a:solidFill>
          <a:ln w="3810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" name="Text 8"/>
          <p:cNvSpPr/>
          <p:nvPr/>
        </p:nvSpPr>
        <p:spPr>
          <a:xfrm>
            <a:off x="10005774" y="2912269"/>
            <a:ext cx="3476506" cy="456367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550"/>
              </a:lnSpc>
              <a:buNone/>
            </a:pPr>
            <a:r>
              <a:rPr lang="en-US" sz="36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看護職の役割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1" name="Text 9"/>
          <p:cNvSpPr/>
          <p:nvPr/>
        </p:nvSpPr>
        <p:spPr>
          <a:xfrm>
            <a:off x="10005774" y="3543776"/>
            <a:ext cx="3476506" cy="327040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650"/>
              </a:lnSpc>
              <a:buNone/>
            </a:pP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成人の生活背景や心理的側面を把握し、適切な援助を提供するためには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、</a:t>
            </a:r>
          </a:p>
          <a:p>
            <a:pPr marL="0" indent="0" algn="l">
              <a:lnSpc>
                <a:spcPts val="3650"/>
              </a:lnSpc>
              <a:buNone/>
            </a:pPr>
            <a:r>
              <a:rPr lang="en-US" sz="28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広い視野と柔軟な対応力が必要です。個別性を尊重した支援が重要となります</a:t>
            </a: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。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66073" y="1242179"/>
            <a:ext cx="8626316" cy="10782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8450"/>
              </a:lnSpc>
              <a:buNone/>
            </a:pPr>
            <a:r>
              <a:rPr lang="en-US" sz="6750" dirty="0">
                <a:solidFill>
                  <a:srgbClr val="1B1B27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青年期と成人期の違い</a:t>
            </a:r>
            <a:endParaRPr lang="en-US" sz="6750" dirty="0"/>
          </a:p>
        </p:txBody>
      </p:sp>
      <p:sp>
        <p:nvSpPr>
          <p:cNvPr id="3" name="Shape 1"/>
          <p:cNvSpPr/>
          <p:nvPr/>
        </p:nvSpPr>
        <p:spPr>
          <a:xfrm>
            <a:off x="966073" y="3010495"/>
            <a:ext cx="6326249" cy="3976926"/>
          </a:xfrm>
          <a:prstGeom prst="roundRect">
            <a:avLst>
              <a:gd name="adj" fmla="val 5518"/>
            </a:avLst>
          </a:prstGeom>
          <a:solidFill>
            <a:srgbClr val="FFFFFF">
              <a:alpha val="95000"/>
            </a:srgbClr>
          </a:solidFill>
          <a:ln w="4572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" name="Shape 2"/>
          <p:cNvSpPr/>
          <p:nvPr/>
        </p:nvSpPr>
        <p:spPr>
          <a:xfrm>
            <a:off x="920353" y="3010495"/>
            <a:ext cx="182880" cy="3976926"/>
          </a:xfrm>
          <a:prstGeom prst="roundRect">
            <a:avLst>
              <a:gd name="adj" fmla="val 79246"/>
            </a:avLst>
          </a:prstGeom>
          <a:solidFill>
            <a:srgbClr val="030303"/>
          </a:solidFill>
          <a:ln/>
        </p:spPr>
        <p:txBody>
          <a:bodyPr/>
          <a:lstStyle/>
          <a:p>
            <a:endParaRPr lang="ja-JP" altLang="en-US"/>
          </a:p>
        </p:txBody>
      </p:sp>
      <p:sp>
        <p:nvSpPr>
          <p:cNvPr id="5" name="Text 3"/>
          <p:cNvSpPr/>
          <p:nvPr/>
        </p:nvSpPr>
        <p:spPr>
          <a:xfrm>
            <a:off x="1493996" y="3401258"/>
            <a:ext cx="4313158" cy="53911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4200"/>
              </a:lnSpc>
              <a:buNone/>
            </a:pPr>
            <a:r>
              <a:rPr lang="en-US" sz="44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青年期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6" name="Text 4"/>
          <p:cNvSpPr/>
          <p:nvPr/>
        </p:nvSpPr>
        <p:spPr>
          <a:xfrm>
            <a:off x="1493996" y="4147304"/>
            <a:ext cx="5257919" cy="55197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430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自立に向けた準備の段階</a:t>
            </a:r>
            <a:endParaRPr lang="en-US" sz="3200" dirty="0"/>
          </a:p>
        </p:txBody>
      </p:sp>
      <p:sp>
        <p:nvSpPr>
          <p:cNvPr id="7" name="Text 5"/>
          <p:cNvSpPr/>
          <p:nvPr/>
        </p:nvSpPr>
        <p:spPr>
          <a:xfrm>
            <a:off x="1493996" y="4820007"/>
            <a:ext cx="5257919" cy="55197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430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学業やキャリアの模索</a:t>
            </a:r>
            <a:endParaRPr lang="en-US" sz="3200" dirty="0"/>
          </a:p>
        </p:txBody>
      </p:sp>
      <p:sp>
        <p:nvSpPr>
          <p:cNvPr id="8" name="Text 6"/>
          <p:cNvSpPr/>
          <p:nvPr/>
        </p:nvSpPr>
        <p:spPr>
          <a:xfrm>
            <a:off x="1493996" y="5492710"/>
            <a:ext cx="5257919" cy="110394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lnSpc>
                <a:spcPts val="430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アイデンティティの確立が課題</a:t>
            </a:r>
            <a:endParaRPr lang="en-US" sz="3200" dirty="0"/>
          </a:p>
        </p:txBody>
      </p:sp>
      <p:sp>
        <p:nvSpPr>
          <p:cNvPr id="9" name="Shape 7"/>
          <p:cNvSpPr/>
          <p:nvPr/>
        </p:nvSpPr>
        <p:spPr>
          <a:xfrm>
            <a:off x="7487722" y="3010495"/>
            <a:ext cx="6326249" cy="3976926"/>
          </a:xfrm>
          <a:prstGeom prst="roundRect">
            <a:avLst>
              <a:gd name="adj" fmla="val 5518"/>
            </a:avLst>
          </a:prstGeom>
          <a:solidFill>
            <a:srgbClr val="FFFFFF">
              <a:alpha val="95000"/>
            </a:srgbClr>
          </a:solidFill>
          <a:ln w="4572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" name="Shape 8"/>
          <p:cNvSpPr/>
          <p:nvPr/>
        </p:nvSpPr>
        <p:spPr>
          <a:xfrm>
            <a:off x="7442002" y="3010495"/>
            <a:ext cx="182880" cy="3976926"/>
          </a:xfrm>
          <a:prstGeom prst="roundRect">
            <a:avLst>
              <a:gd name="adj" fmla="val 79246"/>
            </a:avLst>
          </a:prstGeom>
          <a:solidFill>
            <a:srgbClr val="030303"/>
          </a:solidFill>
          <a:ln/>
        </p:spPr>
        <p:txBody>
          <a:bodyPr/>
          <a:lstStyle/>
          <a:p>
            <a:endParaRPr lang="ja-JP" altLang="en-US"/>
          </a:p>
        </p:txBody>
      </p:sp>
      <p:sp>
        <p:nvSpPr>
          <p:cNvPr id="11" name="Text 9"/>
          <p:cNvSpPr/>
          <p:nvPr/>
        </p:nvSpPr>
        <p:spPr>
          <a:xfrm>
            <a:off x="8015645" y="3401258"/>
            <a:ext cx="4313158" cy="53911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4200"/>
              </a:lnSpc>
              <a:buNone/>
            </a:pPr>
            <a:r>
              <a:rPr lang="en-US" sz="44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成人期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12" name="Text 10"/>
          <p:cNvSpPr/>
          <p:nvPr/>
        </p:nvSpPr>
        <p:spPr>
          <a:xfrm>
            <a:off x="8015645" y="4147304"/>
            <a:ext cx="5257919" cy="110394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lnSpc>
                <a:spcPts val="430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社会的責任を実際に果たす段階</a:t>
            </a:r>
            <a:endParaRPr lang="en-US" sz="3200" dirty="0"/>
          </a:p>
        </p:txBody>
      </p:sp>
      <p:sp>
        <p:nvSpPr>
          <p:cNvPr id="13" name="Text 11"/>
          <p:cNvSpPr/>
          <p:nvPr/>
        </p:nvSpPr>
        <p:spPr>
          <a:xfrm>
            <a:off x="8015645" y="5371981"/>
            <a:ext cx="5257919" cy="55197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430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就労・家庭生活の開始と継続</a:t>
            </a:r>
            <a:endParaRPr lang="en-US" sz="3200" dirty="0"/>
          </a:p>
        </p:txBody>
      </p:sp>
      <p:sp>
        <p:nvSpPr>
          <p:cNvPr id="14" name="Text 12"/>
          <p:cNvSpPr/>
          <p:nvPr/>
        </p:nvSpPr>
        <p:spPr>
          <a:xfrm>
            <a:off x="8015645" y="6044684"/>
            <a:ext cx="5257919" cy="55197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430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役割の両立と自己実現が課題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808077" y="1030010"/>
            <a:ext cx="12972931" cy="90201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7100"/>
              </a:lnSpc>
              <a:buNone/>
            </a:pPr>
            <a:r>
              <a:rPr lang="en-US" sz="5650" dirty="0">
                <a:solidFill>
                  <a:srgbClr val="1B1B27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ライフステージにおける位置づけと移行</a:t>
            </a:r>
            <a:endParaRPr lang="en-US" sz="5650" dirty="0"/>
          </a:p>
        </p:txBody>
      </p:sp>
      <p:sp>
        <p:nvSpPr>
          <p:cNvPr id="3" name="Shape 1"/>
          <p:cNvSpPr/>
          <p:nvPr/>
        </p:nvSpPr>
        <p:spPr>
          <a:xfrm>
            <a:off x="808077" y="2509241"/>
            <a:ext cx="6498159" cy="2309949"/>
          </a:xfrm>
          <a:prstGeom prst="roundRect">
            <a:avLst>
              <a:gd name="adj" fmla="val 5508"/>
            </a:avLst>
          </a:prstGeom>
          <a:solidFill>
            <a:srgbClr val="FFFFFF">
              <a:alpha val="95000"/>
            </a:srgbClr>
          </a:solidFill>
          <a:ln w="3810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" name="Text 2"/>
          <p:cNvSpPr/>
          <p:nvPr/>
        </p:nvSpPr>
        <p:spPr>
          <a:xfrm>
            <a:off x="1134785" y="2835950"/>
            <a:ext cx="3607832" cy="45089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550"/>
              </a:lnSpc>
              <a:buNone/>
            </a:pPr>
            <a:r>
              <a:rPr lang="en-US" sz="36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成人期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 3"/>
          <p:cNvSpPr/>
          <p:nvPr/>
        </p:nvSpPr>
        <p:spPr>
          <a:xfrm>
            <a:off x="1134785" y="3459956"/>
            <a:ext cx="5709404" cy="9234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600"/>
              </a:lnSpc>
              <a:buNone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社会的役割の獲得、自立と責任、キャリア形成、家庭形成</a:t>
            </a:r>
            <a:endParaRPr lang="en-US" sz="2800" dirty="0"/>
          </a:p>
        </p:txBody>
      </p:sp>
      <p:sp>
        <p:nvSpPr>
          <p:cNvPr id="6" name="Shape 4"/>
          <p:cNvSpPr/>
          <p:nvPr/>
        </p:nvSpPr>
        <p:spPr>
          <a:xfrm>
            <a:off x="7459504" y="2509241"/>
            <a:ext cx="6498159" cy="2309949"/>
          </a:xfrm>
          <a:prstGeom prst="roundRect">
            <a:avLst>
              <a:gd name="adj" fmla="val 5508"/>
            </a:avLst>
          </a:prstGeom>
          <a:solidFill>
            <a:srgbClr val="FFFFFF">
              <a:alpha val="95000"/>
            </a:srgbClr>
          </a:solidFill>
          <a:ln w="3810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" name="Text 5"/>
          <p:cNvSpPr/>
          <p:nvPr/>
        </p:nvSpPr>
        <p:spPr>
          <a:xfrm>
            <a:off x="7786211" y="2835950"/>
            <a:ext cx="3818453" cy="45089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550"/>
              </a:lnSpc>
              <a:buNone/>
            </a:pPr>
            <a:r>
              <a:rPr lang="en-US" sz="36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中年期（40〜64歳頃）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 6"/>
          <p:cNvSpPr/>
          <p:nvPr/>
        </p:nvSpPr>
        <p:spPr>
          <a:xfrm>
            <a:off x="7786211" y="3459956"/>
            <a:ext cx="5709404" cy="9234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600"/>
              </a:lnSpc>
              <a:buNone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職業的ピーク、親の介護、子どもの自立支援など新たな責任が増加</a:t>
            </a:r>
            <a:endParaRPr lang="en-US" sz="2800" dirty="0"/>
          </a:p>
        </p:txBody>
      </p:sp>
      <p:sp>
        <p:nvSpPr>
          <p:cNvPr id="9" name="Shape 7"/>
          <p:cNvSpPr/>
          <p:nvPr/>
        </p:nvSpPr>
        <p:spPr>
          <a:xfrm>
            <a:off x="808077" y="4998719"/>
            <a:ext cx="6498159" cy="2440578"/>
          </a:xfrm>
          <a:prstGeom prst="roundRect">
            <a:avLst>
              <a:gd name="adj" fmla="val 5508"/>
            </a:avLst>
          </a:prstGeom>
          <a:solidFill>
            <a:srgbClr val="FFFFFF">
              <a:alpha val="95000"/>
            </a:srgbClr>
          </a:solidFill>
          <a:ln w="3810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" name="Text 8"/>
          <p:cNvSpPr/>
          <p:nvPr/>
        </p:nvSpPr>
        <p:spPr>
          <a:xfrm>
            <a:off x="1134785" y="5325428"/>
            <a:ext cx="3607832" cy="45089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550"/>
              </a:lnSpc>
              <a:buNone/>
            </a:pPr>
            <a:r>
              <a:rPr lang="en-US" sz="36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壮年期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1" name="Text 9"/>
          <p:cNvSpPr/>
          <p:nvPr/>
        </p:nvSpPr>
        <p:spPr>
          <a:xfrm>
            <a:off x="1134785" y="5949434"/>
            <a:ext cx="5709404" cy="9234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600"/>
              </a:lnSpc>
              <a:buNone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中年期と同義に用いられる場合もあり、家庭・地域・職場での役割の集大成期</a:t>
            </a:r>
            <a:endParaRPr lang="en-US" sz="2800" dirty="0"/>
          </a:p>
        </p:txBody>
      </p:sp>
      <p:sp>
        <p:nvSpPr>
          <p:cNvPr id="12" name="Shape 10"/>
          <p:cNvSpPr/>
          <p:nvPr/>
        </p:nvSpPr>
        <p:spPr>
          <a:xfrm>
            <a:off x="7459504" y="4998719"/>
            <a:ext cx="6498159" cy="2440578"/>
          </a:xfrm>
          <a:prstGeom prst="roundRect">
            <a:avLst>
              <a:gd name="adj" fmla="val 5508"/>
            </a:avLst>
          </a:prstGeom>
          <a:solidFill>
            <a:srgbClr val="FFFFFF">
              <a:alpha val="95000"/>
            </a:srgbClr>
          </a:solidFill>
          <a:ln w="3810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" name="Text 11"/>
          <p:cNvSpPr/>
          <p:nvPr/>
        </p:nvSpPr>
        <p:spPr>
          <a:xfrm>
            <a:off x="7786211" y="5325428"/>
            <a:ext cx="3607832" cy="45089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550"/>
              </a:lnSpc>
              <a:buNone/>
            </a:pPr>
            <a:r>
              <a:rPr lang="en-US" sz="36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老年期（65歳〜）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4" name="Text 12"/>
          <p:cNvSpPr/>
          <p:nvPr/>
        </p:nvSpPr>
        <p:spPr>
          <a:xfrm>
            <a:off x="7786211" y="5949434"/>
            <a:ext cx="5709404" cy="9234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600"/>
              </a:lnSpc>
              <a:buNone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定年退職後の生活、健康の維持、社会との関わり方の再構築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38902" y="736878"/>
            <a:ext cx="6598206" cy="824746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6450"/>
              </a:lnSpc>
              <a:buNone/>
            </a:pPr>
            <a:r>
              <a:rPr lang="en-US" sz="5150" dirty="0">
                <a:solidFill>
                  <a:srgbClr val="1B1B27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成人期の特徴と課題</a:t>
            </a:r>
            <a:endParaRPr lang="en-US" sz="5150" dirty="0"/>
          </a:p>
        </p:txBody>
      </p:sp>
      <p:sp>
        <p:nvSpPr>
          <p:cNvPr id="3" name="Shape 1"/>
          <p:cNvSpPr/>
          <p:nvPr/>
        </p:nvSpPr>
        <p:spPr>
          <a:xfrm>
            <a:off x="738902" y="2089428"/>
            <a:ext cx="4208264" cy="2416254"/>
          </a:xfrm>
          <a:prstGeom prst="roundRect">
            <a:avLst>
              <a:gd name="adj" fmla="val 4588"/>
            </a:avLst>
          </a:prstGeom>
          <a:solidFill>
            <a:srgbClr val="FFFFFF">
              <a:alpha val="95000"/>
            </a:srgbClr>
          </a:solidFill>
          <a:ln w="3048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" name="Text 2"/>
          <p:cNvSpPr/>
          <p:nvPr/>
        </p:nvSpPr>
        <p:spPr>
          <a:xfrm>
            <a:off x="1033224" y="2383750"/>
            <a:ext cx="3299103" cy="4123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20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就労とキャリア形成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 3"/>
          <p:cNvSpPr/>
          <p:nvPr/>
        </p:nvSpPr>
        <p:spPr>
          <a:xfrm>
            <a:off x="1033224" y="2954417"/>
            <a:ext cx="3619619" cy="84462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300"/>
              </a:lnSpc>
              <a:buNone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職業的アイデンティティの確立、経済的自立</a:t>
            </a:r>
            <a:endParaRPr lang="en-US" sz="2800" dirty="0"/>
          </a:p>
        </p:txBody>
      </p:sp>
      <p:sp>
        <p:nvSpPr>
          <p:cNvPr id="6" name="Shape 4"/>
          <p:cNvSpPr/>
          <p:nvPr/>
        </p:nvSpPr>
        <p:spPr>
          <a:xfrm>
            <a:off x="5211008" y="2089428"/>
            <a:ext cx="4208264" cy="2416254"/>
          </a:xfrm>
          <a:prstGeom prst="roundRect">
            <a:avLst>
              <a:gd name="adj" fmla="val 4588"/>
            </a:avLst>
          </a:prstGeom>
          <a:solidFill>
            <a:srgbClr val="FFFFFF">
              <a:alpha val="95000"/>
            </a:srgbClr>
          </a:solidFill>
          <a:ln w="3048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" name="Text 5"/>
          <p:cNvSpPr/>
          <p:nvPr/>
        </p:nvSpPr>
        <p:spPr>
          <a:xfrm>
            <a:off x="5505331" y="2383750"/>
            <a:ext cx="3619619" cy="82462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20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パートナーシップの構築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 6"/>
          <p:cNvSpPr/>
          <p:nvPr/>
        </p:nvSpPr>
        <p:spPr>
          <a:xfrm>
            <a:off x="5505331" y="3366730"/>
            <a:ext cx="3619619" cy="84462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300"/>
              </a:lnSpc>
              <a:buNone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結婚・パートナー関係の形成と維持</a:t>
            </a:r>
            <a:endParaRPr lang="en-US" sz="2800" dirty="0"/>
          </a:p>
        </p:txBody>
      </p:sp>
      <p:sp>
        <p:nvSpPr>
          <p:cNvPr id="9" name="Shape 7"/>
          <p:cNvSpPr/>
          <p:nvPr/>
        </p:nvSpPr>
        <p:spPr>
          <a:xfrm>
            <a:off x="9683115" y="2089428"/>
            <a:ext cx="4208264" cy="2416254"/>
          </a:xfrm>
          <a:prstGeom prst="roundRect">
            <a:avLst>
              <a:gd name="adj" fmla="val 4588"/>
            </a:avLst>
          </a:prstGeom>
          <a:solidFill>
            <a:srgbClr val="FFFFFF">
              <a:alpha val="95000"/>
            </a:srgbClr>
          </a:solidFill>
          <a:ln w="3048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" name="Text 8"/>
          <p:cNvSpPr/>
          <p:nvPr/>
        </p:nvSpPr>
        <p:spPr>
          <a:xfrm>
            <a:off x="9977437" y="2383750"/>
            <a:ext cx="3299103" cy="4123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20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家庭内役割の調整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 9"/>
          <p:cNvSpPr/>
          <p:nvPr/>
        </p:nvSpPr>
        <p:spPr>
          <a:xfrm>
            <a:off x="9977437" y="2954417"/>
            <a:ext cx="3619619" cy="84462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300"/>
              </a:lnSpc>
              <a:buNone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育児・家事・介護などの分担と両立</a:t>
            </a:r>
            <a:endParaRPr lang="en-US" sz="2800" dirty="0"/>
          </a:p>
        </p:txBody>
      </p:sp>
      <p:sp>
        <p:nvSpPr>
          <p:cNvPr id="12" name="Shape 10"/>
          <p:cNvSpPr/>
          <p:nvPr/>
        </p:nvSpPr>
        <p:spPr>
          <a:xfrm>
            <a:off x="738902" y="4769525"/>
            <a:ext cx="6444258" cy="1581626"/>
          </a:xfrm>
          <a:prstGeom prst="roundRect">
            <a:avLst>
              <a:gd name="adj" fmla="val 7009"/>
            </a:avLst>
          </a:prstGeom>
          <a:solidFill>
            <a:srgbClr val="FFFFFF">
              <a:alpha val="95000"/>
            </a:srgbClr>
          </a:solidFill>
          <a:ln w="3048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" name="Text 11"/>
          <p:cNvSpPr/>
          <p:nvPr/>
        </p:nvSpPr>
        <p:spPr>
          <a:xfrm>
            <a:off x="1033224" y="5063847"/>
            <a:ext cx="3627953" cy="4123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20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経済的自立と生活の安定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 12"/>
          <p:cNvSpPr/>
          <p:nvPr/>
        </p:nvSpPr>
        <p:spPr>
          <a:xfrm>
            <a:off x="1033224" y="5634514"/>
            <a:ext cx="5855613" cy="42231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300"/>
              </a:lnSpc>
              <a:buNone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収入の確保、将来への備え</a:t>
            </a:r>
            <a:endParaRPr lang="en-US" sz="2800" dirty="0"/>
          </a:p>
        </p:txBody>
      </p:sp>
      <p:sp>
        <p:nvSpPr>
          <p:cNvPr id="15" name="Shape 13"/>
          <p:cNvSpPr/>
          <p:nvPr/>
        </p:nvSpPr>
        <p:spPr>
          <a:xfrm>
            <a:off x="7447002" y="4769525"/>
            <a:ext cx="6444377" cy="1581626"/>
          </a:xfrm>
          <a:prstGeom prst="roundRect">
            <a:avLst>
              <a:gd name="adj" fmla="val 7009"/>
            </a:avLst>
          </a:prstGeom>
          <a:solidFill>
            <a:srgbClr val="FFFFFF">
              <a:alpha val="95000"/>
            </a:srgbClr>
          </a:solidFill>
          <a:ln w="3048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" name="Text 14"/>
          <p:cNvSpPr/>
          <p:nvPr/>
        </p:nvSpPr>
        <p:spPr>
          <a:xfrm>
            <a:off x="7741325" y="5063847"/>
            <a:ext cx="3957757" cy="4123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20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人間関係・社会参加の継続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Text 15"/>
          <p:cNvSpPr/>
          <p:nvPr/>
        </p:nvSpPr>
        <p:spPr>
          <a:xfrm>
            <a:off x="7741325" y="5634514"/>
            <a:ext cx="5855732" cy="42231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300"/>
              </a:lnSpc>
              <a:buNone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友人関係の維持、地域社会への参加</a:t>
            </a:r>
            <a:endParaRPr lang="en-US" sz="2800" dirty="0"/>
          </a:p>
        </p:txBody>
      </p:sp>
      <p:sp>
        <p:nvSpPr>
          <p:cNvPr id="18" name="Text 16"/>
          <p:cNvSpPr/>
          <p:nvPr/>
        </p:nvSpPr>
        <p:spPr>
          <a:xfrm>
            <a:off x="738902" y="6647974"/>
            <a:ext cx="13152596" cy="84462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300"/>
              </a:lnSpc>
              <a:buNone/>
            </a:pPr>
            <a:r>
              <a:rPr lang="en-US" sz="28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成人期には多くの社会的役割（労働者、配偶者、親、子など）を担いながら、心身の健康と社会的関係を両立させ、「自分らしく生きる」ことが求められます。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52926" y="700921"/>
            <a:ext cx="8870633" cy="61710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4850"/>
              </a:lnSpc>
              <a:buNone/>
            </a:pPr>
            <a:r>
              <a:rPr lang="en-US" sz="5400" b="1" dirty="0">
                <a:solidFill>
                  <a:srgbClr val="1B1B27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成人に求められる社会的役割とその負担</a:t>
            </a:r>
            <a:endParaRPr lang="en-US" sz="5400" b="1" dirty="0"/>
          </a:p>
        </p:txBody>
      </p:sp>
      <p:sp>
        <p:nvSpPr>
          <p:cNvPr id="3" name="Text 1"/>
          <p:cNvSpPr/>
          <p:nvPr/>
        </p:nvSpPr>
        <p:spPr>
          <a:xfrm>
            <a:off x="552926" y="1712952"/>
            <a:ext cx="13524548" cy="31599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450"/>
              </a:lnSpc>
              <a:buNone/>
            </a:pPr>
            <a:r>
              <a:rPr lang="en-US" sz="32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成人期には、</a:t>
            </a:r>
            <a:r>
              <a:rPr lang="en-US" sz="3200" b="1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同時に複数の社会的役割</a:t>
            </a:r>
            <a:r>
              <a:rPr lang="en-US" sz="32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を果たすことが求められ</a:t>
            </a: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、</a:t>
            </a:r>
          </a:p>
          <a:p>
            <a:pPr marL="0" indent="0" algn="l">
              <a:lnSpc>
                <a:spcPts val="2450"/>
              </a:lnSpc>
              <a:buNone/>
            </a:pPr>
            <a:endParaRPr lang="en-US" sz="3200" dirty="0">
              <a:solidFill>
                <a:srgbClr val="030303"/>
              </a:solidFill>
              <a:latin typeface="IBM Plex Sans Medium" pitchFamily="34" charset="0"/>
              <a:ea typeface="IBM Plex Sans Medium" pitchFamily="34" charset="-122"/>
              <a:cs typeface="IBM Plex Sans Medium" pitchFamily="34" charset="-120"/>
            </a:endParaRPr>
          </a:p>
          <a:p>
            <a:pPr marL="0" indent="0" algn="l">
              <a:lnSpc>
                <a:spcPts val="2450"/>
              </a:lnSpc>
              <a:buNone/>
            </a:pPr>
            <a:r>
              <a:rPr lang="en-US" sz="32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それぞれに期待と責任、時には葛藤が伴います</a:t>
            </a: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。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552926" y="2955999"/>
            <a:ext cx="2468523" cy="30849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36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就労の役割と負担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 3"/>
          <p:cNvSpPr/>
          <p:nvPr/>
        </p:nvSpPr>
        <p:spPr>
          <a:xfrm>
            <a:off x="552926" y="3560717"/>
            <a:ext cx="13524548" cy="31599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450"/>
              </a:lnSpc>
              <a:buNone/>
            </a:pPr>
            <a:r>
              <a:rPr lang="en-US" sz="32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就労は経済的自立とアイデンティティ形成に重要ですが</a:t>
            </a: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、</a:t>
            </a:r>
          </a:p>
          <a:p>
            <a:pPr marL="0" indent="0" algn="l">
              <a:lnSpc>
                <a:spcPts val="2450"/>
              </a:lnSpc>
              <a:buNone/>
            </a:pPr>
            <a:endParaRPr lang="en-US" sz="3200" dirty="0">
              <a:solidFill>
                <a:srgbClr val="030303"/>
              </a:solidFill>
              <a:latin typeface="IBM Plex Sans Medium" pitchFamily="34" charset="0"/>
              <a:ea typeface="IBM Plex Sans Medium" pitchFamily="34" charset="-122"/>
              <a:cs typeface="IBM Plex Sans Medium" pitchFamily="34" charset="-120"/>
            </a:endParaRPr>
          </a:p>
          <a:p>
            <a:pPr marL="0" indent="0" algn="l">
              <a:lnSpc>
                <a:spcPts val="2450"/>
              </a:lnSpc>
              <a:buNone/>
            </a:pPr>
            <a:r>
              <a:rPr lang="en-US" sz="32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長時間労働、プレッシャ</a:t>
            </a: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ー、</a:t>
            </a:r>
            <a:r>
              <a:rPr lang="en-US" sz="32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人間関係のストレスなど</a:t>
            </a: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、</a:t>
            </a:r>
          </a:p>
          <a:p>
            <a:pPr marL="0" indent="0" algn="l">
              <a:lnSpc>
                <a:spcPts val="2450"/>
              </a:lnSpc>
              <a:buNone/>
            </a:pPr>
            <a:endParaRPr lang="en-US" sz="3200" dirty="0">
              <a:solidFill>
                <a:srgbClr val="030303"/>
              </a:solidFill>
              <a:latin typeface="IBM Plex Sans Medium" pitchFamily="34" charset="0"/>
              <a:ea typeface="IBM Plex Sans Medium" pitchFamily="34" charset="-122"/>
              <a:cs typeface="IBM Plex Sans Medium" pitchFamily="34" charset="-120"/>
            </a:endParaRPr>
          </a:p>
          <a:p>
            <a:pPr marL="0" indent="0" algn="l">
              <a:lnSpc>
                <a:spcPts val="2450"/>
              </a:lnSpc>
              <a:buNone/>
            </a:pPr>
            <a:r>
              <a:rPr lang="en-US" sz="32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心身への負担も大きいです</a:t>
            </a: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。</a:t>
            </a:r>
            <a:endParaRPr lang="en-US" sz="3200" dirty="0"/>
          </a:p>
        </p:txBody>
      </p:sp>
      <p:sp>
        <p:nvSpPr>
          <p:cNvPr id="6" name="Text 4"/>
          <p:cNvSpPr/>
          <p:nvPr/>
        </p:nvSpPr>
        <p:spPr>
          <a:xfrm>
            <a:off x="552926" y="5825388"/>
            <a:ext cx="2468523" cy="30849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36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家庭の役割と負担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ext 5"/>
          <p:cNvSpPr/>
          <p:nvPr/>
        </p:nvSpPr>
        <p:spPr>
          <a:xfrm>
            <a:off x="552926" y="6430107"/>
            <a:ext cx="13524548" cy="31599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450"/>
              </a:lnSpc>
              <a:buNone/>
            </a:pPr>
            <a:r>
              <a:rPr lang="en-US" sz="32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結婚や家庭生活は安定をもたらしますが</a:t>
            </a: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、</a:t>
            </a:r>
          </a:p>
          <a:p>
            <a:pPr marL="0" indent="0" algn="l">
              <a:lnSpc>
                <a:spcPts val="2450"/>
              </a:lnSpc>
              <a:buNone/>
            </a:pPr>
            <a:endParaRPr lang="en-US" sz="3200" dirty="0">
              <a:solidFill>
                <a:srgbClr val="030303"/>
              </a:solidFill>
              <a:latin typeface="IBM Plex Sans Medium" pitchFamily="34" charset="0"/>
              <a:ea typeface="IBM Plex Sans Medium" pitchFamily="34" charset="-122"/>
              <a:cs typeface="IBM Plex Sans Medium" pitchFamily="34" charset="-120"/>
            </a:endParaRPr>
          </a:p>
          <a:p>
            <a:pPr marL="0" indent="0" algn="l">
              <a:lnSpc>
                <a:spcPts val="2450"/>
              </a:lnSpc>
              <a:buNone/>
            </a:pPr>
            <a:r>
              <a:rPr lang="en-US" sz="32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配偶者としての役割や家事の分担、人間関係の調整には協力や</a:t>
            </a:r>
            <a:endParaRPr lang="en-US" sz="3200" dirty="0">
              <a:solidFill>
                <a:srgbClr val="030303"/>
              </a:solidFill>
              <a:latin typeface="IBM Plex Sans Medium" pitchFamily="34" charset="0"/>
              <a:ea typeface="IBM Plex Sans Medium" pitchFamily="34" charset="-122"/>
              <a:cs typeface="IBM Plex Sans Medium" pitchFamily="34" charset="-120"/>
            </a:endParaRPr>
          </a:p>
          <a:p>
            <a:pPr marL="0" indent="0" algn="l">
              <a:lnSpc>
                <a:spcPts val="2450"/>
              </a:lnSpc>
              <a:buNone/>
            </a:pPr>
            <a:endParaRPr lang="en-US" sz="3200" dirty="0">
              <a:solidFill>
                <a:srgbClr val="030303"/>
              </a:solidFill>
              <a:latin typeface="IBM Plex Sans Medium" pitchFamily="34" charset="0"/>
              <a:ea typeface="IBM Plex Sans Medium" pitchFamily="34" charset="-122"/>
              <a:cs typeface="IBM Plex Sans Medium" pitchFamily="34" charset="-120"/>
            </a:endParaRPr>
          </a:p>
          <a:p>
            <a:pPr marL="0" indent="0" algn="l">
              <a:lnSpc>
                <a:spcPts val="2450"/>
              </a:lnSpc>
              <a:buNone/>
            </a:pPr>
            <a:r>
              <a:rPr lang="en-US" sz="32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妥協が求められます</a:t>
            </a: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。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956BCC-1F51-B2A8-EA40-E13EFD27AF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>
            <a:extLst>
              <a:ext uri="{FF2B5EF4-FFF2-40B4-BE49-F238E27FC236}">
                <a16:creationId xmlns:a16="http://schemas.microsoft.com/office/drawing/2014/main" id="{808B0DAD-18F3-24B0-1621-DF8CA055CAE0}"/>
              </a:ext>
            </a:extLst>
          </p:cNvPr>
          <p:cNvSpPr/>
          <p:nvPr/>
        </p:nvSpPr>
        <p:spPr>
          <a:xfrm>
            <a:off x="552926" y="700921"/>
            <a:ext cx="8870633" cy="61710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4850"/>
              </a:lnSpc>
              <a:buNone/>
            </a:pPr>
            <a:r>
              <a:rPr lang="en-US" sz="5400" b="1" dirty="0">
                <a:solidFill>
                  <a:srgbClr val="1B1B27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成人に求められる社会的役割とその負担</a:t>
            </a:r>
            <a:endParaRPr lang="en-US" sz="5400" b="1" dirty="0"/>
          </a:p>
        </p:txBody>
      </p:sp>
      <p:sp>
        <p:nvSpPr>
          <p:cNvPr id="8" name="Text 6">
            <a:extLst>
              <a:ext uri="{FF2B5EF4-FFF2-40B4-BE49-F238E27FC236}">
                <a16:creationId xmlns:a16="http://schemas.microsoft.com/office/drawing/2014/main" id="{8915DB7C-5C60-67C5-F641-1B6E2EF21582}"/>
              </a:ext>
            </a:extLst>
          </p:cNvPr>
          <p:cNvSpPr/>
          <p:nvPr/>
        </p:nvSpPr>
        <p:spPr>
          <a:xfrm>
            <a:off x="552926" y="1937470"/>
            <a:ext cx="2713792" cy="30849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36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育児と介護の役割と負担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Text 7">
            <a:extLst>
              <a:ext uri="{FF2B5EF4-FFF2-40B4-BE49-F238E27FC236}">
                <a16:creationId xmlns:a16="http://schemas.microsoft.com/office/drawing/2014/main" id="{1502BE9F-112A-19AC-410A-64BC273B5844}"/>
              </a:ext>
            </a:extLst>
          </p:cNvPr>
          <p:cNvSpPr/>
          <p:nvPr/>
        </p:nvSpPr>
        <p:spPr>
          <a:xfrm>
            <a:off x="552926" y="2542189"/>
            <a:ext cx="13524548" cy="63198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50"/>
              </a:lnSpc>
              <a:buNone/>
            </a:pPr>
            <a:r>
              <a:rPr lang="en-US" sz="32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育児は喜びがある一方で、時間的・経済的・精神的な大きな負担と</a:t>
            </a:r>
            <a:endParaRPr lang="en-US" sz="3200" dirty="0">
              <a:solidFill>
                <a:srgbClr val="030303"/>
              </a:solidFill>
              <a:latin typeface="IBM Plex Sans Medium" pitchFamily="34" charset="0"/>
              <a:ea typeface="IBM Plex Sans Medium" pitchFamily="34" charset="-122"/>
              <a:cs typeface="IBM Plex Sans Medium" pitchFamily="34" charset="-120"/>
            </a:endParaRPr>
          </a:p>
          <a:p>
            <a:pPr marL="0" indent="0" algn="l">
              <a:lnSpc>
                <a:spcPts val="2450"/>
              </a:lnSpc>
              <a:buNone/>
            </a:pPr>
            <a:endParaRPr lang="en-US" sz="3200" dirty="0">
              <a:solidFill>
                <a:srgbClr val="030303"/>
              </a:solidFill>
              <a:latin typeface="IBM Plex Sans Medium" pitchFamily="34" charset="0"/>
              <a:ea typeface="IBM Plex Sans Medium" pitchFamily="34" charset="-122"/>
              <a:cs typeface="IBM Plex Sans Medium" pitchFamily="34" charset="-120"/>
            </a:endParaRPr>
          </a:p>
          <a:p>
            <a:pPr marL="0" indent="0" algn="l">
              <a:lnSpc>
                <a:spcPts val="2450"/>
              </a:lnSpc>
              <a:buNone/>
            </a:pPr>
            <a:r>
              <a:rPr lang="en-US" sz="32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なります。また、親の介護も身体的負担に加え、家族間の調整や経済的問</a:t>
            </a:r>
            <a:endParaRPr lang="en-US" sz="3200" dirty="0">
              <a:solidFill>
                <a:srgbClr val="030303"/>
              </a:solidFill>
              <a:latin typeface="IBM Plex Sans Medium" pitchFamily="34" charset="0"/>
              <a:ea typeface="IBM Plex Sans Medium" pitchFamily="34" charset="-122"/>
              <a:cs typeface="IBM Plex Sans Medium" pitchFamily="34" charset="-120"/>
            </a:endParaRPr>
          </a:p>
          <a:p>
            <a:pPr marL="0" indent="0" algn="l">
              <a:lnSpc>
                <a:spcPts val="2450"/>
              </a:lnSpc>
              <a:buNone/>
            </a:pPr>
            <a:endParaRPr lang="en-US" sz="3200" dirty="0">
              <a:solidFill>
                <a:srgbClr val="030303"/>
              </a:solidFill>
              <a:latin typeface="IBM Plex Sans Medium" pitchFamily="34" charset="0"/>
              <a:ea typeface="IBM Plex Sans Medium" pitchFamily="34" charset="-122"/>
              <a:cs typeface="IBM Plex Sans Medium" pitchFamily="34" charset="-120"/>
            </a:endParaRPr>
          </a:p>
          <a:p>
            <a:pPr marL="0" indent="0" algn="l">
              <a:lnSpc>
                <a:spcPts val="2450"/>
              </a:lnSpc>
              <a:buNone/>
            </a:pPr>
            <a:r>
              <a:rPr lang="en-US" sz="32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題といった複雑な課題を伴います</a:t>
            </a: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。</a:t>
            </a:r>
            <a:endParaRPr lang="en-US" sz="3200" dirty="0"/>
          </a:p>
        </p:txBody>
      </p:sp>
      <p:sp>
        <p:nvSpPr>
          <p:cNvPr id="10" name="Text 8">
            <a:extLst>
              <a:ext uri="{FF2B5EF4-FFF2-40B4-BE49-F238E27FC236}">
                <a16:creationId xmlns:a16="http://schemas.microsoft.com/office/drawing/2014/main" id="{3A5719B2-0C2B-F778-BBA5-D1B5EFD3611E}"/>
              </a:ext>
            </a:extLst>
          </p:cNvPr>
          <p:cNvSpPr/>
          <p:nvPr/>
        </p:nvSpPr>
        <p:spPr>
          <a:xfrm>
            <a:off x="552926" y="5188166"/>
            <a:ext cx="4191476" cy="30849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36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複数の役割を同時に果たすことの影響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1" name="Text 9">
            <a:extLst>
              <a:ext uri="{FF2B5EF4-FFF2-40B4-BE49-F238E27FC236}">
                <a16:creationId xmlns:a16="http://schemas.microsoft.com/office/drawing/2014/main" id="{0F571042-FCA0-7887-5341-7FC0380F25EA}"/>
              </a:ext>
            </a:extLst>
          </p:cNvPr>
          <p:cNvSpPr/>
          <p:nvPr/>
        </p:nvSpPr>
        <p:spPr>
          <a:xfrm>
            <a:off x="552926" y="5792884"/>
            <a:ext cx="13524548" cy="63198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50"/>
              </a:lnSpc>
              <a:buNone/>
            </a:pPr>
            <a:r>
              <a:rPr lang="en-US" sz="32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複数の役割を同時に担うことは、時間管理の困難さ、役割間の板挟み、プ</a:t>
            </a:r>
            <a:endParaRPr lang="en-US" sz="3200" dirty="0">
              <a:solidFill>
                <a:srgbClr val="030303"/>
              </a:solidFill>
              <a:latin typeface="IBM Plex Sans Medium" pitchFamily="34" charset="0"/>
              <a:ea typeface="IBM Plex Sans Medium" pitchFamily="34" charset="-122"/>
              <a:cs typeface="IBM Plex Sans Medium" pitchFamily="34" charset="-120"/>
            </a:endParaRPr>
          </a:p>
          <a:p>
            <a:pPr marL="0" indent="0" algn="l">
              <a:lnSpc>
                <a:spcPts val="2450"/>
              </a:lnSpc>
              <a:buNone/>
            </a:pPr>
            <a:endParaRPr lang="en-US" sz="3200" dirty="0">
              <a:solidFill>
                <a:srgbClr val="030303"/>
              </a:solidFill>
              <a:latin typeface="IBM Plex Sans Medium" pitchFamily="34" charset="0"/>
              <a:ea typeface="IBM Plex Sans Medium" pitchFamily="34" charset="-122"/>
              <a:cs typeface="IBM Plex Sans Medium" pitchFamily="34" charset="-120"/>
            </a:endParaRPr>
          </a:p>
          <a:p>
            <a:pPr marL="0" indent="0" algn="l">
              <a:lnSpc>
                <a:spcPts val="2450"/>
              </a:lnSpc>
              <a:buNone/>
            </a:pPr>
            <a:r>
              <a:rPr lang="en-US" sz="32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ライベート時間の喪失を引き起こし、ストレスや燃え尽き症候群、心身の</a:t>
            </a:r>
            <a:endParaRPr lang="en-US" sz="3200" dirty="0">
              <a:solidFill>
                <a:srgbClr val="030303"/>
              </a:solidFill>
              <a:latin typeface="IBM Plex Sans Medium" pitchFamily="34" charset="0"/>
              <a:ea typeface="IBM Plex Sans Medium" pitchFamily="34" charset="-122"/>
              <a:cs typeface="IBM Plex Sans Medium" pitchFamily="34" charset="-120"/>
            </a:endParaRPr>
          </a:p>
          <a:p>
            <a:pPr marL="0" indent="0" algn="l">
              <a:lnSpc>
                <a:spcPts val="2450"/>
              </a:lnSpc>
              <a:buNone/>
            </a:pPr>
            <a:endParaRPr lang="en-US" sz="3200" dirty="0">
              <a:solidFill>
                <a:srgbClr val="030303"/>
              </a:solidFill>
              <a:latin typeface="IBM Plex Sans Medium" pitchFamily="34" charset="0"/>
              <a:ea typeface="IBM Plex Sans Medium" pitchFamily="34" charset="-122"/>
              <a:cs typeface="IBM Plex Sans Medium" pitchFamily="34" charset="-120"/>
            </a:endParaRPr>
          </a:p>
          <a:p>
            <a:pPr marL="0" indent="0" algn="l">
              <a:lnSpc>
                <a:spcPts val="2450"/>
              </a:lnSpc>
              <a:buNone/>
            </a:pPr>
            <a:r>
              <a:rPr lang="en-US" sz="3200" dirty="0" err="1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健康問題につながる可能性があります</a:t>
            </a: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55405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66073" y="1181814"/>
            <a:ext cx="8626316" cy="10782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8450"/>
              </a:lnSpc>
              <a:buNone/>
            </a:pPr>
            <a:r>
              <a:rPr lang="en-US" sz="6750" dirty="0">
                <a:solidFill>
                  <a:srgbClr val="1B1B27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就労の役割と負担</a:t>
            </a:r>
            <a:endParaRPr lang="en-US" sz="6750" dirty="0"/>
          </a:p>
        </p:txBody>
      </p:sp>
      <p:sp>
        <p:nvSpPr>
          <p:cNvPr id="3" name="Shape 1"/>
          <p:cNvSpPr/>
          <p:nvPr/>
        </p:nvSpPr>
        <p:spPr>
          <a:xfrm>
            <a:off x="966073" y="2950131"/>
            <a:ext cx="6306655" cy="4097655"/>
          </a:xfrm>
          <a:prstGeom prst="roundRect">
            <a:avLst>
              <a:gd name="adj" fmla="val 5356"/>
            </a:avLst>
          </a:prstGeom>
          <a:solidFill>
            <a:srgbClr val="FFFFFF">
              <a:alpha val="95000"/>
            </a:srgbClr>
          </a:solidFill>
          <a:ln w="4572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" name="Shape 2"/>
          <p:cNvSpPr/>
          <p:nvPr/>
        </p:nvSpPr>
        <p:spPr>
          <a:xfrm>
            <a:off x="920353" y="2950131"/>
            <a:ext cx="182880" cy="4097655"/>
          </a:xfrm>
          <a:prstGeom prst="roundRect">
            <a:avLst>
              <a:gd name="adj" fmla="val 79246"/>
            </a:avLst>
          </a:prstGeom>
          <a:solidFill>
            <a:srgbClr val="030303"/>
          </a:solidFill>
          <a:ln/>
        </p:spPr>
        <p:txBody>
          <a:bodyPr/>
          <a:lstStyle/>
          <a:p>
            <a:endParaRPr lang="ja-JP" altLang="en-US"/>
          </a:p>
        </p:txBody>
      </p:sp>
      <p:sp>
        <p:nvSpPr>
          <p:cNvPr id="5" name="Text 3"/>
          <p:cNvSpPr/>
          <p:nvPr/>
        </p:nvSpPr>
        <p:spPr>
          <a:xfrm>
            <a:off x="1493996" y="3340894"/>
            <a:ext cx="4313158" cy="53911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4200"/>
              </a:lnSpc>
              <a:buNone/>
            </a:pPr>
            <a:r>
              <a:rPr lang="en-US" sz="40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役割の内容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Text 4"/>
          <p:cNvSpPr/>
          <p:nvPr/>
        </p:nvSpPr>
        <p:spPr>
          <a:xfrm>
            <a:off x="1493996" y="4086939"/>
            <a:ext cx="5257919" cy="55197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430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経済的自立の確保</a:t>
            </a:r>
            <a:endParaRPr lang="en-US" sz="3200" dirty="0"/>
          </a:p>
        </p:txBody>
      </p:sp>
      <p:sp>
        <p:nvSpPr>
          <p:cNvPr id="7" name="Text 5"/>
          <p:cNvSpPr/>
          <p:nvPr/>
        </p:nvSpPr>
        <p:spPr>
          <a:xfrm>
            <a:off x="1493996" y="4759643"/>
            <a:ext cx="5257919" cy="55197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430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職業的責任の遂行</a:t>
            </a:r>
            <a:endParaRPr lang="en-US" sz="3200" dirty="0"/>
          </a:p>
        </p:txBody>
      </p:sp>
      <p:sp>
        <p:nvSpPr>
          <p:cNvPr id="8" name="Text 6"/>
          <p:cNvSpPr/>
          <p:nvPr/>
        </p:nvSpPr>
        <p:spPr>
          <a:xfrm>
            <a:off x="1493996" y="5432346"/>
            <a:ext cx="5257919" cy="55197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430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職場内での人間関係構築</a:t>
            </a:r>
            <a:endParaRPr lang="en-US" sz="3200" dirty="0"/>
          </a:p>
        </p:txBody>
      </p:sp>
      <p:sp>
        <p:nvSpPr>
          <p:cNvPr id="9" name="Text 7"/>
          <p:cNvSpPr/>
          <p:nvPr/>
        </p:nvSpPr>
        <p:spPr>
          <a:xfrm>
            <a:off x="1493996" y="6105049"/>
            <a:ext cx="5257919" cy="55197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430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キャリア形成と専門性の向上</a:t>
            </a:r>
            <a:endParaRPr lang="en-US" sz="3200" dirty="0"/>
          </a:p>
        </p:txBody>
      </p:sp>
      <p:sp>
        <p:nvSpPr>
          <p:cNvPr id="10" name="Shape 8"/>
          <p:cNvSpPr/>
          <p:nvPr/>
        </p:nvSpPr>
        <p:spPr>
          <a:xfrm>
            <a:off x="7487722" y="2950131"/>
            <a:ext cx="6306655" cy="4097655"/>
          </a:xfrm>
          <a:prstGeom prst="roundRect">
            <a:avLst>
              <a:gd name="adj" fmla="val 5356"/>
            </a:avLst>
          </a:prstGeom>
          <a:solidFill>
            <a:srgbClr val="FFFFFF">
              <a:alpha val="95000"/>
            </a:srgbClr>
          </a:solidFill>
          <a:ln w="4572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" name="Shape 9"/>
          <p:cNvSpPr/>
          <p:nvPr/>
        </p:nvSpPr>
        <p:spPr>
          <a:xfrm>
            <a:off x="7442002" y="2950131"/>
            <a:ext cx="182880" cy="4097655"/>
          </a:xfrm>
          <a:prstGeom prst="roundRect">
            <a:avLst>
              <a:gd name="adj" fmla="val 79246"/>
            </a:avLst>
          </a:prstGeom>
          <a:solidFill>
            <a:srgbClr val="030303"/>
          </a:solidFill>
          <a:ln/>
        </p:spPr>
        <p:txBody>
          <a:bodyPr/>
          <a:lstStyle/>
          <a:p>
            <a:endParaRPr lang="ja-JP" altLang="en-US"/>
          </a:p>
        </p:txBody>
      </p:sp>
      <p:sp>
        <p:nvSpPr>
          <p:cNvPr id="12" name="Text 10"/>
          <p:cNvSpPr/>
          <p:nvPr/>
        </p:nvSpPr>
        <p:spPr>
          <a:xfrm>
            <a:off x="8015645" y="3340894"/>
            <a:ext cx="4313158" cy="53911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4200"/>
              </a:lnSpc>
              <a:buNone/>
            </a:pPr>
            <a:r>
              <a:rPr lang="en-US" sz="40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主な負担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3" name="Text 11"/>
          <p:cNvSpPr/>
          <p:nvPr/>
        </p:nvSpPr>
        <p:spPr>
          <a:xfrm>
            <a:off x="8015645" y="4086939"/>
            <a:ext cx="5257919" cy="55197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430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長時間労働によるストレス</a:t>
            </a:r>
            <a:endParaRPr lang="en-US" sz="3200" dirty="0"/>
          </a:p>
        </p:txBody>
      </p:sp>
      <p:sp>
        <p:nvSpPr>
          <p:cNvPr id="14" name="Text 12"/>
          <p:cNvSpPr/>
          <p:nvPr/>
        </p:nvSpPr>
        <p:spPr>
          <a:xfrm>
            <a:off x="8015645" y="4759643"/>
            <a:ext cx="5257919" cy="55197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430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昇進へのプレッシャー</a:t>
            </a:r>
            <a:endParaRPr lang="en-US" sz="3200" dirty="0"/>
          </a:p>
        </p:txBody>
      </p:sp>
      <p:sp>
        <p:nvSpPr>
          <p:cNvPr id="15" name="Text 13"/>
          <p:cNvSpPr/>
          <p:nvPr/>
        </p:nvSpPr>
        <p:spPr>
          <a:xfrm>
            <a:off x="8015645" y="5432346"/>
            <a:ext cx="5257919" cy="55197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430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職場での人間関係の摩擦</a:t>
            </a:r>
            <a:endParaRPr lang="en-US" sz="3200" dirty="0"/>
          </a:p>
        </p:txBody>
      </p:sp>
      <p:sp>
        <p:nvSpPr>
          <p:cNvPr id="16" name="Text 14"/>
          <p:cNvSpPr/>
          <p:nvPr/>
        </p:nvSpPr>
        <p:spPr>
          <a:xfrm>
            <a:off x="8015645" y="6105049"/>
            <a:ext cx="5257919" cy="55197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430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仕事と私生活のバランス維持</a:t>
            </a: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884753" y="1432441"/>
            <a:ext cx="7900511" cy="98762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7750"/>
              </a:lnSpc>
              <a:buNone/>
            </a:pPr>
            <a:r>
              <a:rPr lang="en-US" sz="6200" dirty="0">
                <a:solidFill>
                  <a:srgbClr val="1B1B27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家庭の役割と負担</a:t>
            </a:r>
            <a:endParaRPr lang="en-US" sz="6200" dirty="0"/>
          </a:p>
        </p:txBody>
      </p:sp>
      <p:sp>
        <p:nvSpPr>
          <p:cNvPr id="3" name="Shape 1"/>
          <p:cNvSpPr/>
          <p:nvPr/>
        </p:nvSpPr>
        <p:spPr>
          <a:xfrm>
            <a:off x="884753" y="3052048"/>
            <a:ext cx="6272451" cy="3745111"/>
          </a:xfrm>
          <a:prstGeom prst="roundRect">
            <a:avLst>
              <a:gd name="adj" fmla="val 4883"/>
            </a:avLst>
          </a:prstGeom>
          <a:solidFill>
            <a:srgbClr val="FFFFFF">
              <a:alpha val="95000"/>
            </a:srgbClr>
          </a:solidFill>
          <a:ln w="3810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" name="Shape 2"/>
          <p:cNvSpPr/>
          <p:nvPr/>
        </p:nvSpPr>
        <p:spPr>
          <a:xfrm>
            <a:off x="846653" y="3052048"/>
            <a:ext cx="152400" cy="3745111"/>
          </a:xfrm>
          <a:prstGeom prst="roundRect">
            <a:avLst>
              <a:gd name="adj" fmla="val 87093"/>
            </a:avLst>
          </a:prstGeom>
          <a:solidFill>
            <a:srgbClr val="030303"/>
          </a:solidFill>
          <a:ln/>
        </p:spPr>
        <p:txBody>
          <a:bodyPr/>
          <a:lstStyle/>
          <a:p>
            <a:endParaRPr lang="ja-JP" altLang="en-US"/>
          </a:p>
        </p:txBody>
      </p:sp>
      <p:sp>
        <p:nvSpPr>
          <p:cNvPr id="5" name="Text 3"/>
          <p:cNvSpPr/>
          <p:nvPr/>
        </p:nvSpPr>
        <p:spPr>
          <a:xfrm>
            <a:off x="1353145" y="3406140"/>
            <a:ext cx="3950256" cy="49375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850"/>
              </a:lnSpc>
              <a:buNone/>
            </a:pPr>
            <a:r>
              <a:rPr lang="en-US" sz="40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役割の内容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Text 4"/>
          <p:cNvSpPr/>
          <p:nvPr/>
        </p:nvSpPr>
        <p:spPr>
          <a:xfrm>
            <a:off x="1353145" y="4089440"/>
            <a:ext cx="5449967" cy="50553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395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配偶者との関係づくり</a:t>
            </a:r>
            <a:endParaRPr lang="en-US" sz="3200" dirty="0"/>
          </a:p>
        </p:txBody>
      </p:sp>
      <p:sp>
        <p:nvSpPr>
          <p:cNvPr id="7" name="Text 5"/>
          <p:cNvSpPr/>
          <p:nvPr/>
        </p:nvSpPr>
        <p:spPr>
          <a:xfrm>
            <a:off x="1353145" y="4705469"/>
            <a:ext cx="5449967" cy="50553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395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家事の分担と実施</a:t>
            </a:r>
            <a:endParaRPr lang="en-US" sz="3200" dirty="0"/>
          </a:p>
        </p:txBody>
      </p:sp>
      <p:sp>
        <p:nvSpPr>
          <p:cNvPr id="8" name="Text 6"/>
          <p:cNvSpPr/>
          <p:nvPr/>
        </p:nvSpPr>
        <p:spPr>
          <a:xfrm>
            <a:off x="1353145" y="5321498"/>
            <a:ext cx="5449967" cy="50553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395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家庭運営と生活の維持</a:t>
            </a:r>
            <a:endParaRPr lang="en-US" sz="3200" dirty="0"/>
          </a:p>
        </p:txBody>
      </p:sp>
      <p:sp>
        <p:nvSpPr>
          <p:cNvPr id="9" name="Text 7"/>
          <p:cNvSpPr/>
          <p:nvPr/>
        </p:nvSpPr>
        <p:spPr>
          <a:xfrm>
            <a:off x="1353145" y="5937528"/>
            <a:ext cx="5449967" cy="50553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395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パートナーとの協力関係構築</a:t>
            </a:r>
            <a:endParaRPr lang="en-US" sz="3200" dirty="0"/>
          </a:p>
        </p:txBody>
      </p:sp>
      <p:sp>
        <p:nvSpPr>
          <p:cNvPr id="10" name="Shape 8"/>
          <p:cNvSpPr/>
          <p:nvPr/>
        </p:nvSpPr>
        <p:spPr>
          <a:xfrm>
            <a:off x="7473196" y="3052048"/>
            <a:ext cx="7013513" cy="3745111"/>
          </a:xfrm>
          <a:prstGeom prst="roundRect">
            <a:avLst>
              <a:gd name="adj" fmla="val 4883"/>
            </a:avLst>
          </a:prstGeom>
          <a:solidFill>
            <a:srgbClr val="FFFFFF">
              <a:alpha val="95000"/>
            </a:srgbClr>
          </a:solidFill>
          <a:ln w="38100">
            <a:solidFill>
              <a:srgbClr val="CCCCCC"/>
            </a:solidFill>
            <a:prstDash val="soli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" name="Shape 9"/>
          <p:cNvSpPr/>
          <p:nvPr/>
        </p:nvSpPr>
        <p:spPr>
          <a:xfrm>
            <a:off x="7435096" y="3052048"/>
            <a:ext cx="152400" cy="3745111"/>
          </a:xfrm>
          <a:prstGeom prst="roundRect">
            <a:avLst>
              <a:gd name="adj" fmla="val 87093"/>
            </a:avLst>
          </a:prstGeom>
          <a:solidFill>
            <a:srgbClr val="030303"/>
          </a:solidFill>
          <a:ln/>
        </p:spPr>
        <p:txBody>
          <a:bodyPr/>
          <a:lstStyle/>
          <a:p>
            <a:endParaRPr lang="ja-JP" altLang="en-US"/>
          </a:p>
        </p:txBody>
      </p:sp>
      <p:sp>
        <p:nvSpPr>
          <p:cNvPr id="12" name="Text 10"/>
          <p:cNvSpPr/>
          <p:nvPr/>
        </p:nvSpPr>
        <p:spPr>
          <a:xfrm>
            <a:off x="7941588" y="3406140"/>
            <a:ext cx="3950256" cy="49375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850"/>
              </a:lnSpc>
              <a:buNone/>
            </a:pPr>
            <a:r>
              <a:rPr lang="en-US" sz="4000" b="1" dirty="0">
                <a:solidFill>
                  <a:srgbClr val="FF0000"/>
                </a:solidFill>
                <a:latin typeface="Inter Medium" pitchFamily="34" charset="0"/>
                <a:ea typeface="Inter Medium" pitchFamily="34" charset="-122"/>
                <a:cs typeface="Inter Medium" pitchFamily="34" charset="-120"/>
              </a:rPr>
              <a:t>主な負担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3" name="Text 11"/>
          <p:cNvSpPr/>
          <p:nvPr/>
        </p:nvSpPr>
        <p:spPr>
          <a:xfrm>
            <a:off x="7941588" y="4089440"/>
            <a:ext cx="5449967" cy="50553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395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パートナー間の役割分担の不均衡</a:t>
            </a:r>
            <a:endParaRPr lang="en-US" sz="3200" dirty="0"/>
          </a:p>
        </p:txBody>
      </p:sp>
      <p:sp>
        <p:nvSpPr>
          <p:cNvPr id="14" name="Text 12"/>
          <p:cNvSpPr/>
          <p:nvPr/>
        </p:nvSpPr>
        <p:spPr>
          <a:xfrm>
            <a:off x="7941588" y="4705469"/>
            <a:ext cx="5449967" cy="50553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395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家事負担の集中</a:t>
            </a:r>
            <a:endParaRPr lang="en-US" sz="3200" dirty="0"/>
          </a:p>
        </p:txBody>
      </p:sp>
      <p:sp>
        <p:nvSpPr>
          <p:cNvPr id="15" name="Text 13"/>
          <p:cNvSpPr/>
          <p:nvPr/>
        </p:nvSpPr>
        <p:spPr>
          <a:xfrm>
            <a:off x="7941588" y="5321498"/>
            <a:ext cx="5449967" cy="50553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395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夫婦間のコミュニケーション不足</a:t>
            </a:r>
            <a:endParaRPr lang="en-US" sz="3200" dirty="0"/>
          </a:p>
        </p:txBody>
      </p:sp>
      <p:sp>
        <p:nvSpPr>
          <p:cNvPr id="16" name="Text 14"/>
          <p:cNvSpPr/>
          <p:nvPr/>
        </p:nvSpPr>
        <p:spPr>
          <a:xfrm>
            <a:off x="7941588" y="5937528"/>
            <a:ext cx="5449967" cy="50553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3950"/>
              </a:lnSpc>
              <a:buSzPct val="100000"/>
              <a:buChar char="•"/>
            </a:pPr>
            <a:r>
              <a:rPr lang="en-US" sz="3200" dirty="0">
                <a:solidFill>
                  <a:srgbClr val="030303"/>
                </a:solidFill>
                <a:latin typeface="IBM Plex Sans Medium" pitchFamily="34" charset="0"/>
                <a:ea typeface="IBM Plex Sans Medium" pitchFamily="34" charset="-122"/>
                <a:cs typeface="IBM Plex Sans Medium" pitchFamily="34" charset="-120"/>
              </a:rPr>
              <a:t>家庭と仕事の両立によるストレス</a:t>
            </a:r>
            <a:endParaRPr 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677</Words>
  <Application>Microsoft Office PowerPoint</Application>
  <PresentationFormat>ユーザー設定</PresentationFormat>
  <Paragraphs>223</Paragraphs>
  <Slides>21</Slides>
  <Notes>21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7" baseType="lpstr">
      <vt:lpstr>Arial</vt:lpstr>
      <vt:lpstr>Inter Medium</vt:lpstr>
      <vt:lpstr>Calibri Light</vt:lpstr>
      <vt:lpstr>IBM Plex Sans Medium</vt:lpstr>
      <vt:lpstr>Calibri</vt:lpstr>
      <vt:lpstr>Office 2013 - 2022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lastModifiedBy/>
  <cp:revision>1</cp:revision>
  <dcterms:created xsi:type="dcterms:W3CDTF">2025-08-03T07:36:25Z</dcterms:created>
  <dcterms:modified xsi:type="dcterms:W3CDTF">2025-08-03T08:01:29Z</dcterms:modified>
</cp:coreProperties>
</file>