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D549-4DD3-1B51-F457-493D23CE4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8AD9DF0-B8BF-F503-889E-ACC992E5E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9732D5-DFD1-6AFC-3F7A-0CFDA34F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1D8A45-DB4C-C604-2B30-A39834525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0CFE71-5B96-84C1-1977-48D035E3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72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822FD2-92CE-FA77-4593-250C376B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68C6A3-4AED-3935-927C-74BBFF5E9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96EC03-D052-BAAF-3F4E-FFFC4D14D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5F4CC9-44CD-FACD-CF53-07ED0FB4B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6BD474-3100-6175-3CEF-1E376C1B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613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D57ED0-39B0-6E03-4A68-27953F238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083F7C-4F14-331E-1E67-E537369C7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C5E070-E70A-CE40-4453-B4069A1C3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3C274E-C2D1-F369-854D-5A314D57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EC7A77-5BCD-425A-470C-A954609F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270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9C3246-951D-AC03-C7F3-BCB9899F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667B23-79D9-A183-37BA-6D5E39077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586967-A794-4DF0-0099-8FFE1C93B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BD7033-EFD8-E33E-2522-D979E4F5E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5D86E0-57AB-11A1-DA6E-DB822A6B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6CEA44-AE46-9122-D90C-6B025262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7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E5B9D3-F452-2C31-6689-E4C85A9B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E3BFAD-80DF-29D0-E552-B262F9951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8D2DA76-6D65-71B3-0FE2-0F68892B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FD54C23-4F52-C36A-5244-960BADC8B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8129C97-84BB-4199-5F08-31406AF4F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07A8F2D-BF3C-21CA-0522-75DEDBCE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2F00B6D-455E-8226-19E3-29A00C0A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E32C574-6468-8AD1-0B90-80AB38E2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71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717021-BB77-42A5-D473-C17E379F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B4CBC99-A796-B8BB-C03C-A5D44307B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1C5BB15-0C44-4C5F-425B-ED651BED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2AAF60-318B-A282-5A9C-92A9280D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219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728C16C-21FB-E1D8-C734-CC48D8CD4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3B84EB6-4DF7-7023-D430-78D67A79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C94ACD-04DB-B437-CDBA-7465877FB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54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E77BEF-D00F-A4B2-7135-4119DBC8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D5A9E3-A3A5-E655-A57C-DBD19A86E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1F2583D-2372-F213-A182-421DF33A5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DA85EE-6E61-9E45-E8DE-B3B680B1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161065F-56EC-F892-F283-8B379EC6A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11EA7-5395-2D92-428B-9517C5AB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3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ACBBD5-F067-E54B-1605-5BD93C465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4C05AFF-6D07-7619-EF4B-56B9AEA2D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153D9B7-7F40-D35B-BB6A-6042A9B1F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34CF90-FDDD-A140-2B7E-E2A4DFD7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7AEC8-5D0A-0970-8973-1C7BCD49C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36CF7F-9263-6280-315A-D852DF83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C1B653-CF3D-6C4C-B9BB-645CBC6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5DE1156-E63F-046D-10AF-30736B656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D3F3AE-CE3E-8E91-7EDE-C5472D6CE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231B83-404B-2B34-69DF-7DE3CDD4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FB6D47-3922-D691-156F-9AE19B3F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9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8B0F45-2372-00D6-3603-A9C21BBDC8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612E21C-F6EA-9E3E-A215-6B19128CA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CB5799-5388-24B1-BC95-E2B62950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DA285F-C721-0D30-466A-C66B60B5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592631-BCDF-4302-9D8F-23E985D3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95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1AA386C-F721-7C71-BDAC-FF16DF60C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85C0E7-7C68-B12A-4580-B7B08940E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5F06EB-3FD7-6E34-CA04-E8819A822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144E0-AE41-4260-BBF6-CCACA1943A5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2690E2-A07F-0015-5524-B9A139211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257134-29BE-DBEE-2FB0-02A22F7E4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51117E-FBB2-4F40-94C4-E29BA72766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58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12935DF-C154-BF2D-7B7B-13F85D21F3D7}"/>
              </a:ext>
            </a:extLst>
          </p:cNvPr>
          <p:cNvSpPr/>
          <p:nvPr/>
        </p:nvSpPr>
        <p:spPr>
          <a:xfrm>
            <a:off x="0" y="3403600"/>
            <a:ext cx="12192000" cy="508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66DF7E-ED59-5DB8-F0CD-D539A5A763D8}"/>
              </a:ext>
            </a:extLst>
          </p:cNvPr>
          <p:cNvSpPr txBox="1"/>
          <p:nvPr/>
        </p:nvSpPr>
        <p:spPr>
          <a:xfrm>
            <a:off x="1016000" y="20574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40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皮膚の構造と清潔援助の効果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AFEAD4-F1F4-61EA-C8C6-87060869A173}"/>
              </a:ext>
            </a:extLst>
          </p:cNvPr>
          <p:cNvSpPr txBox="1"/>
          <p:nvPr/>
        </p:nvSpPr>
        <p:spPr>
          <a:xfrm>
            <a:off x="1016000" y="37084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1" lang="zh-TW" altLang="en-US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日常生活援助技術</a:t>
            </a:r>
            <a:r>
              <a:rPr kumimoji="1" lang="en-US" altLang="zh-TW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Ⅲ</a:t>
            </a:r>
            <a:r>
              <a:rPr kumimoji="1" lang="zh-TW" altLang="en-US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（清潔）　第</a:t>
            </a:r>
            <a:r>
              <a:rPr kumimoji="1" lang="en-US" altLang="zh-TW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zh-TW" altLang="en-US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endParaRPr kumimoji="1" lang="ja-JP" altLang="en-US" sz="2800" b="1">
              <a:solidFill>
                <a:srgbClr val="6E6E6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069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E802B2-0EE4-7BC2-98A0-90BB181DFB3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今日のゴール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237163-9617-6576-F826-F285E9116BA2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9158AA-9D90-15EF-BAD1-8BC7834F4187}"/>
              </a:ext>
            </a:extLst>
          </p:cNvPr>
          <p:cNvSpPr txBox="1"/>
          <p:nvPr/>
        </p:nvSpPr>
        <p:spPr>
          <a:xfrm>
            <a:off x="889000" y="2095500"/>
            <a:ext cx="10839412" cy="334709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皮膚の</a:t>
            </a:r>
            <a:r>
              <a:rPr kumimoji="1" lang="en-US" altLang="ja-JP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層構造と機能を説明できる</a:t>
            </a: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正常と異常を観察項目に沿って判断できる</a:t>
            </a: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褥瘡の発生機序を説明できる</a:t>
            </a: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バリア機能と感染予防の関係がわかる</a:t>
            </a:r>
          </a:p>
        </p:txBody>
      </p:sp>
    </p:spTree>
    <p:extLst>
      <p:ext uri="{BB962C8B-B14F-4D97-AF65-F5344CB8AC3E}">
        <p14:creationId xmlns:p14="http://schemas.microsoft.com/office/powerpoint/2010/main" val="21221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099B1DE-1A0C-A4D3-6162-8411345EEB2D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．皮膚の構造と機能</a:t>
            </a:r>
          </a:p>
        </p:txBody>
      </p:sp>
    </p:spTree>
    <p:extLst>
      <p:ext uri="{BB962C8B-B14F-4D97-AF65-F5344CB8AC3E}">
        <p14:creationId xmlns:p14="http://schemas.microsoft.com/office/powerpoint/2010/main" val="78669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A31105-D819-FED4-E429-4BF59AA3EA0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皮膚は人体最大の臓器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5F61BE6-2C39-6099-6B88-65D0E1B2A211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D8F2CC-23D4-E357-3DA1-24E98FA44B5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外側から　表皮 → 真皮 → 皮下組織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全身状態を映す「鏡」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98087AB-30D2-B4DF-9734-374ECDF11AAF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清潔援助は最も身近な観察の機会</a:t>
            </a:r>
          </a:p>
        </p:txBody>
      </p:sp>
    </p:spTree>
    <p:extLst>
      <p:ext uri="{BB962C8B-B14F-4D97-AF65-F5344CB8AC3E}">
        <p14:creationId xmlns:p14="http://schemas.microsoft.com/office/powerpoint/2010/main" val="1325962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CAD3502-79DD-1369-AEAB-9F33E67B5B31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表皮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3772416-DCAD-8BC0-813B-B6CF34253EB0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9CCB59-6FDC-9C1E-6464-E424CB514606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角層・顆粒層・有棘層・基底層からなる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血管がない（栄養は真皮から届く）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角層と皮脂膜がバリア機能を担う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FED33F-60EE-A73C-FD6A-5122EEFCB4D3}"/>
              </a:ext>
            </a:extLst>
          </p:cNvPr>
          <p:cNvSpPr txBox="1"/>
          <p:nvPr/>
        </p:nvSpPr>
        <p:spPr>
          <a:xfrm>
            <a:off x="889000" y="5715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角層は約</a:t>
            </a:r>
            <a:r>
              <a:rPr kumimoji="1" lang="en-US" altLang="ja-JP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週間で入れ替わる（ターンオーバー）</a:t>
            </a:r>
          </a:p>
        </p:txBody>
      </p:sp>
    </p:spTree>
    <p:extLst>
      <p:ext uri="{BB962C8B-B14F-4D97-AF65-F5344CB8AC3E}">
        <p14:creationId xmlns:p14="http://schemas.microsoft.com/office/powerpoint/2010/main" val="3535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7B3C0B-A9EF-F5C2-BE02-436FDF794A61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真皮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6D89269-4A78-4E44-FC59-7C31E4EE6F11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1D0A1AE-8C60-3461-E923-61D3E4160F9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膠原線維と弾性線維が主体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血管・神経・汗腺・皮脂腺・毛包が分布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強度と弾力、栄養供給、感覚、体温調節</a:t>
            </a:r>
          </a:p>
        </p:txBody>
      </p:sp>
    </p:spTree>
    <p:extLst>
      <p:ext uri="{BB962C8B-B14F-4D97-AF65-F5344CB8AC3E}">
        <p14:creationId xmlns:p14="http://schemas.microsoft.com/office/powerpoint/2010/main" val="1139997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A1DEDD-EE25-1DEA-587C-9CFD3CB5A29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皮下組織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13B4AD8-52B2-25C9-6C58-7E43C1104C84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EDAE3A-5690-3C4C-0278-D4D9FFF323E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脂肪組織が豊富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体温の保持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外力の緩衝（クッション作用）</a:t>
            </a:r>
          </a:p>
        </p:txBody>
      </p:sp>
    </p:spTree>
    <p:extLst>
      <p:ext uri="{BB962C8B-B14F-4D97-AF65-F5344CB8AC3E}">
        <p14:creationId xmlns:p14="http://schemas.microsoft.com/office/powerpoint/2010/main" val="46184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508902-F5E1-2D36-B6B5-2B6D0FEE73C9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皮膚の主な機能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79A0F0-D3FF-04DB-A6F5-EA22B6C09E8A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BC3F934-10FB-E515-88B3-818D77D217A2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保護（バリア）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感覚の受容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体温調節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分泌・排泄、ビタミン</a:t>
            </a:r>
            <a:r>
              <a:rPr kumimoji="1" lang="en-US" altLang="ja-JP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D</a:t>
            </a: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産生、吸収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B0C4D1-DD70-B9CD-D072-2BB4DCAF4208}"/>
              </a:ext>
            </a:extLst>
          </p:cNvPr>
          <p:cNvSpPr txBox="1"/>
          <p:nvPr/>
        </p:nvSpPr>
        <p:spPr>
          <a:xfrm>
            <a:off x="889000" y="5715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老廃物の排泄は腎臓が主。皮膚の役割は限定的です。</a:t>
            </a:r>
          </a:p>
        </p:txBody>
      </p:sp>
    </p:spTree>
    <p:extLst>
      <p:ext uri="{BB962C8B-B14F-4D97-AF65-F5344CB8AC3E}">
        <p14:creationId xmlns:p14="http://schemas.microsoft.com/office/powerpoint/2010/main" val="1220830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98D23B5-1CB5-59B8-A2D1-F31705535325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．皮膚の観察</a:t>
            </a:r>
          </a:p>
        </p:txBody>
      </p:sp>
    </p:spTree>
    <p:extLst>
      <p:ext uri="{BB962C8B-B14F-4D97-AF65-F5344CB8AC3E}">
        <p14:creationId xmlns:p14="http://schemas.microsoft.com/office/powerpoint/2010/main" val="101851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6F24F7B-0CFA-17B6-8950-54F1B0741365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観察する</a:t>
            </a:r>
            <a:r>
              <a:rPr kumimoji="1" lang="en-US" altLang="ja-JP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つの項目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317D3CC-37F2-6086-ADF5-21703FBB0FA6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ED4909-59C9-D82B-DC63-140C087C6E03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色　</a:t>
            </a:r>
            <a:r>
              <a:rPr kumimoji="1" lang="en-US" altLang="ja-JP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蒼白・発赤・チアノーゼ・黄疸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湿潤　</a:t>
            </a:r>
            <a:r>
              <a:rPr kumimoji="1" lang="en-US" altLang="ja-JP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乾燥・亀裂・浸軟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表面　</a:t>
            </a:r>
            <a:r>
              <a:rPr kumimoji="1" lang="en-US" altLang="ja-JP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発疹・びらん・潰瘍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温度　</a:t>
            </a:r>
            <a:r>
              <a:rPr kumimoji="1" lang="en-US" altLang="ja-JP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冷感・熱感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浮腫　</a:t>
            </a:r>
            <a:r>
              <a:rPr kumimoji="1" lang="en-US" altLang="ja-JP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圧痕・腫脹</a:t>
            </a:r>
          </a:p>
        </p:txBody>
      </p:sp>
    </p:spTree>
    <p:extLst>
      <p:ext uri="{BB962C8B-B14F-4D97-AF65-F5344CB8AC3E}">
        <p14:creationId xmlns:p14="http://schemas.microsoft.com/office/powerpoint/2010/main" val="2167296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155704-ABBA-1860-FAC3-9F29F77C5F2E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観察の進め方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711589B-A0B4-CBA0-4A38-0C2C00D3B60D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27FF916-A850-3804-F6D1-6FCE77D018B3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視診と触診が基本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左右差と好発部位に注目する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骨突出部は必ず確認する</a:t>
            </a:r>
          </a:p>
        </p:txBody>
      </p:sp>
    </p:spTree>
    <p:extLst>
      <p:ext uri="{BB962C8B-B14F-4D97-AF65-F5344CB8AC3E}">
        <p14:creationId xmlns:p14="http://schemas.microsoft.com/office/powerpoint/2010/main" val="14345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A9B129-723F-B841-D181-6F7204621DE6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高齢者の皮膚で注意すること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B856B04-2E95-8483-0688-B994269CA996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59FC65-EACC-BFFC-349F-F48C14842F66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角層の水分量が少なく、乾燥しやすい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表皮と真皮の結合が弱い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39F9D27-A045-1748-64EF-85E12CC87BCE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わずかな摩擦で皮膚裂傷が起こる</a:t>
            </a:r>
          </a:p>
        </p:txBody>
      </p:sp>
    </p:spTree>
    <p:extLst>
      <p:ext uri="{BB962C8B-B14F-4D97-AF65-F5344CB8AC3E}">
        <p14:creationId xmlns:p14="http://schemas.microsoft.com/office/powerpoint/2010/main" val="3954613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E0B8C13-C60A-5945-22EC-B95B0D879E60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．清潔援助の効果</a:t>
            </a:r>
          </a:p>
        </p:txBody>
      </p:sp>
    </p:spTree>
    <p:extLst>
      <p:ext uri="{BB962C8B-B14F-4D97-AF65-F5344CB8AC3E}">
        <p14:creationId xmlns:p14="http://schemas.microsoft.com/office/powerpoint/2010/main" val="3531176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0DC9AE-F3C3-3818-044D-83CFA064A1DA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身体にもたらす効果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D824F70-BBB3-E045-DD29-7B3239A3A8E4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6C9836-3337-D299-5608-E0F333BCEC95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皮膚への刺激と微生物を減らす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温熱刺激で末梢の血流が増える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筋の緊張がやわらぐ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浸軟・炎症を防ぎ、バリア機能を保つ</a:t>
            </a:r>
          </a:p>
        </p:txBody>
      </p:sp>
    </p:spTree>
    <p:extLst>
      <p:ext uri="{BB962C8B-B14F-4D97-AF65-F5344CB8AC3E}">
        <p14:creationId xmlns:p14="http://schemas.microsoft.com/office/powerpoint/2010/main" val="527140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677C7E-1C1B-41AA-F8C8-24BA3032704D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心にもたらす効果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B4504F2-CB8F-7223-55E3-402CBD0F2000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19A227-B13A-0427-EE42-6171C23AB71F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爽快感と安心感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自尊感情の維持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援助者との信頼関係</a:t>
            </a:r>
          </a:p>
        </p:txBody>
      </p:sp>
    </p:spTree>
    <p:extLst>
      <p:ext uri="{BB962C8B-B14F-4D97-AF65-F5344CB8AC3E}">
        <p14:creationId xmlns:p14="http://schemas.microsoft.com/office/powerpoint/2010/main" val="2776361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B9C1304-3EFF-50D2-ED44-5D1E579CA051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．褥瘡の発生機序</a:t>
            </a:r>
          </a:p>
        </p:txBody>
      </p:sp>
    </p:spTree>
    <p:extLst>
      <p:ext uri="{BB962C8B-B14F-4D97-AF65-F5344CB8AC3E}">
        <p14:creationId xmlns:p14="http://schemas.microsoft.com/office/powerpoint/2010/main" val="3641419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D338B1-86B8-DA1D-F1E6-4356ACC0C472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褥瘡とは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A821803-C2EE-ABBE-0DF2-C4A0B6244857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DCFC37-D688-75AD-65FD-6F993CDE2CB2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外力で骨と皮膚の間の軟部組織の血流が低下・停止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その状態が続き、組織が不可逆的な阻血性障害に陥る</a:t>
            </a:r>
          </a:p>
        </p:txBody>
      </p:sp>
    </p:spTree>
    <p:extLst>
      <p:ext uri="{BB962C8B-B14F-4D97-AF65-F5344CB8AC3E}">
        <p14:creationId xmlns:p14="http://schemas.microsoft.com/office/powerpoint/2010/main" val="4217515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86687B-F5C5-B7D9-9DC9-EA55171BF5CD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褥瘡をつくる</a:t>
            </a:r>
            <a:r>
              <a:rPr kumimoji="1" lang="en-US" altLang="ja-JP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つの要因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BC8DF3-6260-281B-CA21-E0671CC18E05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746FF1-9F6F-807F-5D47-24B44C12017B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圧迫　</a:t>
            </a:r>
            <a:r>
              <a:rPr kumimoji="1" lang="en-US" altLang="ja-JP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持続する圧で血流が途絶える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ずれ・摩擦　</a:t>
            </a:r>
            <a:r>
              <a:rPr kumimoji="1" lang="en-US" altLang="ja-JP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深部の血流障害と表皮の剥離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湿潤　</a:t>
            </a:r>
            <a:r>
              <a:rPr kumimoji="1" lang="en-US" altLang="ja-JP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尿・便・汗で皮膚がもろくなる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全身要因　</a:t>
            </a:r>
            <a:r>
              <a:rPr kumimoji="1" lang="en-US" altLang="ja-JP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低栄養・貧血・浮腫・知覚低下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E5523A3-5D7F-49AF-2A88-D840B9E4E829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「圧迫」だけでは起こらない</a:t>
            </a:r>
          </a:p>
        </p:txBody>
      </p:sp>
    </p:spTree>
    <p:extLst>
      <p:ext uri="{BB962C8B-B14F-4D97-AF65-F5344CB8AC3E}">
        <p14:creationId xmlns:p14="http://schemas.microsoft.com/office/powerpoint/2010/main" val="148676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46DD87-C502-3651-AE0A-3EAD34E8CF8F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好発部位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7FEDB1-BC21-3F98-44FE-330AFD5AE932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46474E9-CDE0-5EFA-153C-9AC66981D32D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仰臥位　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仙骨部・踵部・後頭部・肩甲骨部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側臥位　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大転子部・腸骨部・外果部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座位　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坐骨結節部・尾骨部</a:t>
            </a:r>
          </a:p>
        </p:txBody>
      </p:sp>
    </p:spTree>
    <p:extLst>
      <p:ext uri="{BB962C8B-B14F-4D97-AF65-F5344CB8AC3E}">
        <p14:creationId xmlns:p14="http://schemas.microsoft.com/office/powerpoint/2010/main" val="3196286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DF7706-DF7C-9A60-3208-917A9008140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やってはいけないこと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4A56F3C-9240-0265-7E61-823F1E3A99F9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3A3D48-247B-C311-7378-03162F59A35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発赤のある部位をマッサージする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FE775DD-5FDB-0D66-B044-6250884DED6E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組織の損傷を悪化させます</a:t>
            </a:r>
          </a:p>
        </p:txBody>
      </p:sp>
    </p:spTree>
    <p:extLst>
      <p:ext uri="{BB962C8B-B14F-4D97-AF65-F5344CB8AC3E}">
        <p14:creationId xmlns:p14="http://schemas.microsoft.com/office/powerpoint/2010/main" val="1345029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175440-7BB2-75E4-427D-4D84CBF40160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清潔援助でできる予防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6002C7C-F8F2-5A23-8792-1435E772BC3C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9C1C8A-CF37-937D-2DAE-5F1EB583E03D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排泄物による汚染を速やかに除去する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骨突出部を確実に観察する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保湿剤で乾燥と亀裂を防ぐ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援助に合わせて体位を整え、圧を分散する</a:t>
            </a:r>
          </a:p>
        </p:txBody>
      </p:sp>
    </p:spTree>
    <p:extLst>
      <p:ext uri="{BB962C8B-B14F-4D97-AF65-F5344CB8AC3E}">
        <p14:creationId xmlns:p14="http://schemas.microsoft.com/office/powerpoint/2010/main" val="3988664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439169B-D7E5-2D10-EB3F-A98329784B15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．感染予防と皮膚ケア</a:t>
            </a:r>
          </a:p>
        </p:txBody>
      </p:sp>
    </p:spTree>
    <p:extLst>
      <p:ext uri="{BB962C8B-B14F-4D97-AF65-F5344CB8AC3E}">
        <p14:creationId xmlns:p14="http://schemas.microsoft.com/office/powerpoint/2010/main" val="903513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DCFF1C-3F0D-4C4F-F82B-81D8D858F46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バリア機能を守る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C19558-0D36-5176-6230-34ABF6272A7C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FD61A1-E19F-1B73-BB05-863EABF1686A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乾燥・亀裂・掻破創は病原体の侵入口になる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保湿を行い、摩擦と過度の洗浄を避ける</a:t>
            </a:r>
          </a:p>
        </p:txBody>
      </p:sp>
    </p:spTree>
    <p:extLst>
      <p:ext uri="{BB962C8B-B14F-4D97-AF65-F5344CB8AC3E}">
        <p14:creationId xmlns:p14="http://schemas.microsoft.com/office/powerpoint/2010/main" val="2321510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A86929-3722-6152-1F24-AC0EC6FB4CA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物品の使い分け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FD3757-3274-14E7-7DB1-65DCF0ECDE85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314DFA-F1F5-EF49-0492-F46FC51EAE55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タオル・清拭クロス・洗面器は個人専用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清潔な部位から汚染部位の順に使う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9FFF62C-F4C1-AD81-FFA5-D17939A59429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陰部に使ったものを他部位に使わない</a:t>
            </a:r>
          </a:p>
        </p:txBody>
      </p:sp>
    </p:spTree>
    <p:extLst>
      <p:ext uri="{BB962C8B-B14F-4D97-AF65-F5344CB8AC3E}">
        <p14:creationId xmlns:p14="http://schemas.microsoft.com/office/powerpoint/2010/main" val="1521854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8504D63-5A09-3F34-7872-63F45B72235F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手指衛生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52C582E-E38D-30F9-E78C-633C5DA7ADEE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163216-6F49-7681-F2D9-83ECCAA30D16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援助の前後、物品に触れる前後に行う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手袋を着けていても、着脱の前後に行う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7FA3A26-B827-5916-EA22-ABE742BDCC19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手袋は手指衛生の代わりにならない</a:t>
            </a:r>
          </a:p>
        </p:txBody>
      </p:sp>
    </p:spTree>
    <p:extLst>
      <p:ext uri="{BB962C8B-B14F-4D97-AF65-F5344CB8AC3E}">
        <p14:creationId xmlns:p14="http://schemas.microsoft.com/office/powerpoint/2010/main" val="3051780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5ED1E7-99CE-18FC-3A42-8031D4758D5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創部のケアの考え方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4182C5-9B2B-7440-CC25-D10CED2B2093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8AA224-7BB2-56B1-4D02-7FFECC548ECB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「乾かす」ではなく「適度な湿潤環境を保つ」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創は適切な被覆材で保護するのが基本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0DF6CE-BA53-05DD-721B-0E0AFBC028FA}"/>
              </a:ext>
            </a:extLst>
          </p:cNvPr>
          <p:cNvSpPr txBox="1"/>
          <p:nvPr/>
        </p:nvSpPr>
        <p:spPr>
          <a:xfrm>
            <a:off x="889000" y="5715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20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消毒や被覆の方法は創の状態で異なります。必ず医師の指示に従うこと。</a:t>
            </a:r>
          </a:p>
        </p:txBody>
      </p:sp>
    </p:spTree>
    <p:extLst>
      <p:ext uri="{BB962C8B-B14F-4D97-AF65-F5344CB8AC3E}">
        <p14:creationId xmlns:p14="http://schemas.microsoft.com/office/powerpoint/2010/main" val="1574497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85F8A1F-74C4-4D7E-7D56-45C3061543E2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まとめ</a:t>
            </a:r>
          </a:p>
        </p:txBody>
      </p:sp>
    </p:spTree>
    <p:extLst>
      <p:ext uri="{BB962C8B-B14F-4D97-AF65-F5344CB8AC3E}">
        <p14:creationId xmlns:p14="http://schemas.microsoft.com/office/powerpoint/2010/main" val="3576418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6391E7-B557-A008-8F76-E018B3CE0277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今日のまとめ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DE82D6-D9E0-5C8E-3796-5306553F472A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88A10B-D95C-2291-C500-795BF61F5834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皮膚は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層。バリア機能が感染予防の基盤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褥瘡は「圧迫＋ずれ・摩擦＋湿潤」で起こる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清潔援助はケアであり、アセスメントでもある</a:t>
            </a:r>
          </a:p>
        </p:txBody>
      </p:sp>
    </p:spTree>
    <p:extLst>
      <p:ext uri="{BB962C8B-B14F-4D97-AF65-F5344CB8AC3E}">
        <p14:creationId xmlns:p14="http://schemas.microsoft.com/office/powerpoint/2010/main" val="3963119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801</Words>
  <Application>Microsoft Office PowerPoint</Application>
  <PresentationFormat>ワイド画面</PresentationFormat>
  <Paragraphs>99</Paragraphs>
  <Slides>28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2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2026-09-25T01:11:19Z</dcterms:created>
  <dcterms:modified xsi:type="dcterms:W3CDTF">2026-09-25T01:11:27Z</dcterms:modified>
</cp:coreProperties>
</file>