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2D8757-F676-7FC0-A640-0121C5004C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A822390-3001-4F4F-42AB-FEA9DC437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43577D-5FED-7516-7D26-8215DE8BB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4A3F2-657B-4645-93A9-CD7BBDF521FE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0E48D9-8A70-7758-0AED-6F68DB558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A98DBB8-9B95-E2DB-5DD3-C2B2C229E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397F-196B-4E1A-82FD-C81C1DD180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9695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18A2CD-544A-3136-5990-74C624A32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A486552-D5B6-B537-141C-FB27BB83E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19AC97-5CE5-0EAE-0314-481409932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4A3F2-657B-4645-93A9-CD7BBDF521FE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819D751-995E-4375-0E26-10CB6F32E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15B043-08CE-5B4A-75C1-B63BFA9A3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397F-196B-4E1A-82FD-C81C1DD180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10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198A0B-0797-DDB5-D025-87C21EDDF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1FE876F-4693-FF7E-4A79-C6ED2329A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FDFCD5-AF69-76BF-EE55-D617C615B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4A3F2-657B-4645-93A9-CD7BBDF521FE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B0AD4A0-2D3B-86B4-4B37-C425276D6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DB2B9C-D8A3-EBC0-1DF8-7006BCA00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397F-196B-4E1A-82FD-C81C1DD180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9838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D8C553-F000-2E9F-7B67-E06B14BF0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408D96D-53EC-4877-D0FD-CC0A07F6E7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96796D4-54D2-DA98-84E3-0D0B0AEC6E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1AB87F3-152B-E84D-0693-CF9227F31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4A3F2-657B-4645-93A9-CD7BBDF521FE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B2414CA-7D2B-BDC8-4ABF-DE208414B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522E34F-D815-400D-036D-710F49D55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397F-196B-4E1A-82FD-C81C1DD180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926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4C732-CE01-88BB-D597-FCDD40199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D95BEF7-DFE5-7C19-B076-8B5F1BC0E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8C74726-D94F-97EF-E01D-B755B317FD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0E62F70-DD6B-9B07-BD4B-47AFDD25E5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248FD5D-924F-86B4-161C-10B7125BA4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AD25EA6-BD0C-BDF0-239E-B1405A798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4A3F2-657B-4645-93A9-CD7BBDF521FE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6EE1174-1CB2-F236-4171-4EA4633B3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8FC8085-BAC3-AF7B-A1FA-68D1F60B3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397F-196B-4E1A-82FD-C81C1DD180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494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CE7C13-9377-FFC8-D789-668881128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CF0C519-0926-1803-541F-90781088B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4A3F2-657B-4645-93A9-CD7BBDF521FE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A3B5422-406C-461A-ED58-43A444CFD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12D6F2B-C887-8D98-2444-92F475265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397F-196B-4E1A-82FD-C81C1DD180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7947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8BFBBE7-E467-A145-DD88-2DB0D6110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4A3F2-657B-4645-93A9-CD7BBDF521FE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D6650C2-CD04-9D25-FEE9-71C9E6522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AE1DB89-498E-65D8-A9FF-0C320839A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397F-196B-4E1A-82FD-C81C1DD180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3564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87C788-6A0B-2543-1998-C9889AE49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EC656A8-5418-242A-293D-E43645419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79B08D7-1AE8-ABFE-ED91-B3DF218891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7F4C1C3-6B15-411F-5414-A06A12655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4A3F2-657B-4645-93A9-CD7BBDF521FE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F8BD73D-7AAB-FC60-7FA4-071BBF666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61E109E-DE08-93BC-D537-FDF8FE9CE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397F-196B-4E1A-82FD-C81C1DD180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53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D88305-BDCD-6D2D-E2CC-2C71D18A0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D7459AA-889A-A7D7-155F-65DEE22DB5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EABCF27-F839-52E4-373D-EEDA6795F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9CA86F7-E3D4-6DAA-CEBA-9C70C6D38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4A3F2-657B-4645-93A9-CD7BBDF521FE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779E15E-A34F-0AD7-D44C-59A856FC7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CFA0D7C-69AE-F341-AF00-35D6716E5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397F-196B-4E1A-82FD-C81C1DD180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419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F0386B-881C-B17D-D055-27C5DB065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E300E66-8AC6-DD1C-8E72-604AC9B98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CE35BC-7AB0-DA15-C68D-C60AA9E10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4A3F2-657B-4645-93A9-CD7BBDF521FE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9879BA-D468-9011-8B9F-778C7A544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BCA655-2F13-2BA2-27D7-EEFE88581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397F-196B-4E1A-82FD-C81C1DD180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3618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EDF27FE-ADFB-1526-E09B-3291212B1C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C47D7EB-5032-AA73-8E83-6E763823D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10BD76-EFBD-1B48-E66F-98BF9F5B9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4A3F2-657B-4645-93A9-CD7BBDF521FE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49F565B-A115-1F3E-DCD9-92645F05D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7FA370-6BB7-6176-0E52-257548E9C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7397F-196B-4E1A-82FD-C81C1DD180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8947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A0F56F7-8FE9-774D-6DDE-671DF825C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CD02C20-222F-1B39-75F7-0E41DDFB5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BB773E-1FCB-5EB0-A416-8AD8232F44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D4A3F2-657B-4645-93A9-CD7BBDF521FE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9E654F-F281-8B8E-12C7-706F24E011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617C143-1790-A611-5BF5-17C0AFBE10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37397F-196B-4E1A-82FD-C81C1DD180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095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3DF5033-9515-CAF5-1284-993036E3417B}"/>
              </a:ext>
            </a:extLst>
          </p:cNvPr>
          <p:cNvSpPr/>
          <p:nvPr/>
        </p:nvSpPr>
        <p:spPr>
          <a:xfrm>
            <a:off x="0" y="2997200"/>
            <a:ext cx="12192000" cy="508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3EF153D-B708-AE99-862F-A4C922ED1D0E}"/>
              </a:ext>
            </a:extLst>
          </p:cNvPr>
          <p:cNvSpPr txBox="1"/>
          <p:nvPr/>
        </p:nvSpPr>
        <p:spPr>
          <a:xfrm>
            <a:off x="1016000" y="2028806"/>
            <a:ext cx="1016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kumimoji="1" lang="ja-JP" altLang="en-US" sz="54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清潔援助の基本的理解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ED7F377-5644-47F5-D03F-4C40D95467BB}"/>
              </a:ext>
            </a:extLst>
          </p:cNvPr>
          <p:cNvSpPr txBox="1"/>
          <p:nvPr/>
        </p:nvSpPr>
        <p:spPr>
          <a:xfrm>
            <a:off x="1016000" y="3197967"/>
            <a:ext cx="1016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30000"/>
              </a:lnSpc>
            </a:pPr>
            <a:r>
              <a:rPr kumimoji="1" lang="zh-TW" altLang="en-US" sz="3600" b="1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日常生活援助技術</a:t>
            </a:r>
            <a:r>
              <a:rPr kumimoji="1" lang="en-US" altLang="zh-TW" sz="3600" b="1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Ⅲ</a:t>
            </a:r>
            <a:r>
              <a:rPr kumimoji="1" lang="zh-TW" altLang="en-US" sz="3600" b="1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（清潔）　第</a:t>
            </a:r>
            <a:r>
              <a:rPr kumimoji="1" lang="en-US" altLang="zh-TW" sz="3600" b="1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kumimoji="1" lang="zh-TW" altLang="en-US" sz="3600" b="1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回</a:t>
            </a:r>
            <a:endParaRPr kumimoji="1" lang="ja-JP" altLang="en-US" sz="3600" b="1">
              <a:solidFill>
                <a:srgbClr val="6E6E6E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6959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E7313D-EB8E-3180-FB71-1AE944647A23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今日のゴール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9892A76-7536-554B-68F1-6AE5A22A9910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EF5A8E8-37F7-F169-8647-EE6D9B9F9B29}"/>
              </a:ext>
            </a:extLst>
          </p:cNvPr>
          <p:cNvSpPr txBox="1"/>
          <p:nvPr/>
        </p:nvSpPr>
        <p:spPr>
          <a:xfrm>
            <a:off x="889000" y="2095499"/>
            <a:ext cx="10357572" cy="2963815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514350" indent="-514350">
              <a:lnSpc>
                <a:spcPct val="120000"/>
              </a:lnSpc>
              <a:spcAft>
                <a:spcPts val="1400"/>
              </a:spcAft>
              <a:buFont typeface="+mj-ea"/>
              <a:buAutoNum type="circleNumDbPlain"/>
            </a:pPr>
            <a:r>
              <a:rPr kumimoji="1" lang="ja-JP" altLang="en-US" sz="2600" dirty="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「清潔」を看護の言葉で説明できる</a:t>
            </a:r>
            <a:endParaRPr kumimoji="1" lang="en-US" altLang="ja-JP" sz="2600" dirty="0">
              <a:solidFill>
                <a:srgbClr val="333333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514350" indent="-514350">
              <a:lnSpc>
                <a:spcPct val="120000"/>
              </a:lnSpc>
              <a:spcAft>
                <a:spcPts val="1400"/>
              </a:spcAft>
              <a:buFont typeface="+mj-ea"/>
              <a:buAutoNum type="circleNumDbPlain"/>
            </a:pPr>
            <a:r>
              <a:rPr lang="ja-JP" altLang="en-US" sz="2600" dirty="0">
                <a:solidFill>
                  <a:srgbClr val="333333"/>
                </a:solidFill>
                <a:latin typeface="游ゴシック" panose="020B0400000000000000" pitchFamily="50" charset="-128"/>
              </a:rPr>
              <a:t>清潔保持と健康のつながりがわかる</a:t>
            </a:r>
          </a:p>
          <a:p>
            <a:pPr marL="514350" indent="-514350">
              <a:lnSpc>
                <a:spcPct val="120000"/>
              </a:lnSpc>
              <a:spcAft>
                <a:spcPts val="1400"/>
              </a:spcAft>
              <a:buFont typeface="+mj-ea"/>
              <a:buAutoNum type="circleNumDbPlain"/>
            </a:pPr>
            <a:r>
              <a:rPr lang="ja-JP" altLang="en-US" sz="2600" dirty="0">
                <a:solidFill>
                  <a:srgbClr val="333333"/>
                </a:solidFill>
                <a:latin typeface="游ゴシック" panose="020B0400000000000000" pitchFamily="50" charset="-128"/>
              </a:rPr>
              <a:t>援助の種類と目的を区別できる</a:t>
            </a:r>
          </a:p>
          <a:p>
            <a:pPr marL="514350" indent="-514350">
              <a:lnSpc>
                <a:spcPct val="120000"/>
              </a:lnSpc>
              <a:spcAft>
                <a:spcPts val="1400"/>
              </a:spcAft>
              <a:buFont typeface="+mj-ea"/>
              <a:buAutoNum type="circleNumDbPlain"/>
            </a:pPr>
            <a:r>
              <a:rPr lang="ja-JP" altLang="en-US" sz="2600" dirty="0">
                <a:solidFill>
                  <a:srgbClr val="333333"/>
                </a:solidFill>
                <a:latin typeface="游ゴシック" panose="020B0400000000000000" pitchFamily="50" charset="-128"/>
              </a:rPr>
              <a:t>基本的態度と倫理的配慮を述べられる</a:t>
            </a:r>
          </a:p>
        </p:txBody>
      </p:sp>
    </p:spTree>
    <p:extLst>
      <p:ext uri="{BB962C8B-B14F-4D97-AF65-F5344CB8AC3E}">
        <p14:creationId xmlns:p14="http://schemas.microsoft.com/office/powerpoint/2010/main" val="3979649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4B31FE1-FB71-C98E-3D2B-2D9B87C81363}"/>
              </a:ext>
            </a:extLst>
          </p:cNvPr>
          <p:cNvSpPr/>
          <p:nvPr/>
        </p:nvSpPr>
        <p:spPr>
          <a:xfrm>
            <a:off x="0" y="2540000"/>
            <a:ext cx="12192000" cy="17780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4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kumimoji="1" lang="ja-JP" altLang="en-US" sz="44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．清潔とは何か</a:t>
            </a:r>
          </a:p>
        </p:txBody>
      </p:sp>
    </p:spTree>
    <p:extLst>
      <p:ext uri="{BB962C8B-B14F-4D97-AF65-F5344CB8AC3E}">
        <p14:creationId xmlns:p14="http://schemas.microsoft.com/office/powerpoint/2010/main" val="3478327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4443358-F6A4-6A8E-5D8E-39AF74A994D4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「清潔」とは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C96574C-D462-DA5E-0C30-D0043A119BE9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89C73F2-268C-5761-05E0-79081CEB9458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身体や環境を、汚れ・病原体から守ること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見た目のきれいさのことではない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衛生的で、安全に療養できる状態を保つこと</a:t>
            </a:r>
          </a:p>
        </p:txBody>
      </p:sp>
    </p:spTree>
    <p:extLst>
      <p:ext uri="{BB962C8B-B14F-4D97-AF65-F5344CB8AC3E}">
        <p14:creationId xmlns:p14="http://schemas.microsoft.com/office/powerpoint/2010/main" val="2457370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04EAAD7-AC00-28A1-DC3E-E0ACC4C781E1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「清潔」と「無菌」はちがう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3B0C210-25B5-76E3-24DC-3F9E09149B3E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885AE6E-0401-AFBA-920E-AF0F191E8517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清潔＝微生物を減らし、防御機能を保つ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無菌＝微生物が存在しない状態</a:t>
            </a:r>
          </a:p>
          <a:p>
            <a:pPr lvl="1"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2800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 手術野や注射部位など、限られた場面で求められる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6AB90C8-7E9E-47A1-56EE-AC1E9AC40663}"/>
              </a:ext>
            </a:extLst>
          </p:cNvPr>
          <p:cNvSpPr/>
          <p:nvPr/>
        </p:nvSpPr>
        <p:spPr>
          <a:xfrm>
            <a:off x="889000" y="5080000"/>
            <a:ext cx="10414000" cy="1016000"/>
          </a:xfrm>
          <a:prstGeom prst="rect">
            <a:avLst/>
          </a:prstGeom>
          <a:solidFill>
            <a:srgbClr val="F2F2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清潔援助が目指すのは「清潔」</a:t>
            </a:r>
          </a:p>
        </p:txBody>
      </p:sp>
    </p:spTree>
    <p:extLst>
      <p:ext uri="{BB962C8B-B14F-4D97-AF65-F5344CB8AC3E}">
        <p14:creationId xmlns:p14="http://schemas.microsoft.com/office/powerpoint/2010/main" val="488192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FF79CF9-5BB5-9CC4-5746-D0CB737D7A50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清潔援助の</a:t>
            </a:r>
            <a:r>
              <a:rPr kumimoji="1" lang="en-US" altLang="ja-JP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4</a:t>
            </a:r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つの意義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01E1127-53FD-5ED2-A76B-A47F1EC613CE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141F2BC-8BB2-424B-BDF0-D7224573107A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感染予防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快適な療養環境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尊厳の保持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信頼関係の構築</a:t>
            </a:r>
          </a:p>
        </p:txBody>
      </p:sp>
    </p:spTree>
    <p:extLst>
      <p:ext uri="{BB962C8B-B14F-4D97-AF65-F5344CB8AC3E}">
        <p14:creationId xmlns:p14="http://schemas.microsoft.com/office/powerpoint/2010/main" val="3991320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857F5DB-D282-FA35-6637-040257878040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① 感染予防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9B55C16-82D8-31AC-3527-AB5D4BFDD478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DE90A5C-C96A-0252-4C2E-A3667F1A8C21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皮膚・粘膜の汚れと微生物を減らす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感染が成立しにくい状態をつくる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38593FC-ECFA-8D4F-86F7-C7A42E4B0595}"/>
              </a:ext>
            </a:extLst>
          </p:cNvPr>
          <p:cNvSpPr/>
          <p:nvPr/>
        </p:nvSpPr>
        <p:spPr>
          <a:xfrm>
            <a:off x="889000" y="4724400"/>
            <a:ext cx="10414000" cy="863600"/>
          </a:xfrm>
          <a:prstGeom prst="rect">
            <a:avLst/>
          </a:prstGeom>
          <a:solidFill>
            <a:srgbClr val="F2F2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「免疫力を高める」ケアではない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CD6F4A7-3B17-F4D0-1321-CDEA50F98D84}"/>
              </a:ext>
            </a:extLst>
          </p:cNvPr>
          <p:cNvSpPr txBox="1"/>
          <p:nvPr/>
        </p:nvSpPr>
        <p:spPr>
          <a:xfrm>
            <a:off x="889000" y="5715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en-US" altLang="ja-JP" sz="2800" b="1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※</a:t>
            </a:r>
            <a:r>
              <a:rPr kumimoji="1" lang="ja-JP" altLang="en-US" sz="2800" b="1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因果関係を正確に。減らせるのは皮膚表面の微生物です。</a:t>
            </a:r>
          </a:p>
        </p:txBody>
      </p:sp>
    </p:spTree>
    <p:extLst>
      <p:ext uri="{BB962C8B-B14F-4D97-AF65-F5344CB8AC3E}">
        <p14:creationId xmlns:p14="http://schemas.microsoft.com/office/powerpoint/2010/main" val="2397393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A2F8675-C6FA-36CA-5476-3D54D723DEEC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② 快適な療養環境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1B61098-983A-E5B1-A810-29F483634607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71E7E57-51E1-5983-FC16-A09887D52960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べたつき・におい・かゆみを取り除く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休息と睡眠がとりやすくなる</a:t>
            </a:r>
          </a:p>
        </p:txBody>
      </p:sp>
    </p:spTree>
    <p:extLst>
      <p:ext uri="{BB962C8B-B14F-4D97-AF65-F5344CB8AC3E}">
        <p14:creationId xmlns:p14="http://schemas.microsoft.com/office/powerpoint/2010/main" val="2164950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22C731-17C9-AD8A-C373-278755535EC6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③ 尊厳の保持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0AF97B3-10F6-4CDC-EF6B-972A90BADBC2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0A9BFE9-E814-636A-5D42-D5C97E113A94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髪や顔を整えることは「その人らしさ」を保つ行為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自己肯定感を支える</a:t>
            </a:r>
          </a:p>
        </p:txBody>
      </p:sp>
    </p:spTree>
    <p:extLst>
      <p:ext uri="{BB962C8B-B14F-4D97-AF65-F5344CB8AC3E}">
        <p14:creationId xmlns:p14="http://schemas.microsoft.com/office/powerpoint/2010/main" val="1461946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BA11706-FC9E-A200-B5C2-DA9A15D1ABCD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④ 信頼関係の構築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D62D9C0-30DE-4860-F63E-C43BACA38F20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16CD969-7B74-A98D-5B2A-D1670474083F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身体に触れながら行う援助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対象者を知り、関係を築く貴重な機会になる</a:t>
            </a:r>
          </a:p>
        </p:txBody>
      </p:sp>
    </p:spTree>
    <p:extLst>
      <p:ext uri="{BB962C8B-B14F-4D97-AF65-F5344CB8AC3E}">
        <p14:creationId xmlns:p14="http://schemas.microsoft.com/office/powerpoint/2010/main" val="1445467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B089306-2A4A-CF01-9A91-BAAB4D512010}"/>
              </a:ext>
            </a:extLst>
          </p:cNvPr>
          <p:cNvSpPr/>
          <p:nvPr/>
        </p:nvSpPr>
        <p:spPr>
          <a:xfrm>
            <a:off x="0" y="2540000"/>
            <a:ext cx="12192000" cy="17780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4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kumimoji="1" lang="ja-JP" altLang="en-US" sz="44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．清潔保持と健康との関係</a:t>
            </a:r>
          </a:p>
        </p:txBody>
      </p:sp>
    </p:spTree>
    <p:extLst>
      <p:ext uri="{BB962C8B-B14F-4D97-AF65-F5344CB8AC3E}">
        <p14:creationId xmlns:p14="http://schemas.microsoft.com/office/powerpoint/2010/main" val="3867894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548F1D7-75DC-067C-D296-81C053ACE6B9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清潔保持が身体にもたらすこと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6849894-F0E2-2432-251B-27056134F041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C947A1B-A060-03B0-2E72-647FD57002BD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汚れ・皮脂・汗の除去 → 皮膚炎・褥瘡の予防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皮膚の微生物を減らす → 感染リスクの低下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温熱刺激 → 末梢血流の増加、筋緊張の緩和</a:t>
            </a:r>
          </a:p>
        </p:txBody>
      </p:sp>
    </p:spTree>
    <p:extLst>
      <p:ext uri="{BB962C8B-B14F-4D97-AF65-F5344CB8AC3E}">
        <p14:creationId xmlns:p14="http://schemas.microsoft.com/office/powerpoint/2010/main" val="857297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5087C6C-D815-9A10-C847-136DD805D990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清潔保持が心にもたらすこと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93ECA87-7B84-A1F9-9C40-924376F1EE4C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76A24C7-B63B-1935-5A0F-35EB50AD478C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外見を整える → 自尊感情を支える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爽快感 → 気分の改善、生活意欲の回復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かかわり → 安心感と信頼関係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7F1438A-7F2C-8A82-22D1-F2ADF94758E7}"/>
              </a:ext>
            </a:extLst>
          </p:cNvPr>
          <p:cNvSpPr/>
          <p:nvPr/>
        </p:nvSpPr>
        <p:spPr>
          <a:xfrm>
            <a:off x="889000" y="5080000"/>
            <a:ext cx="10414000" cy="1016000"/>
          </a:xfrm>
          <a:prstGeom prst="rect">
            <a:avLst/>
          </a:prstGeom>
          <a:solidFill>
            <a:srgbClr val="F2F2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効果は身体面と心理面の両方にわたる</a:t>
            </a:r>
          </a:p>
        </p:txBody>
      </p:sp>
    </p:spTree>
    <p:extLst>
      <p:ext uri="{BB962C8B-B14F-4D97-AF65-F5344CB8AC3E}">
        <p14:creationId xmlns:p14="http://schemas.microsoft.com/office/powerpoint/2010/main" val="1697200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51CF349-3FE0-136D-4ACF-580E838ABE99}"/>
              </a:ext>
            </a:extLst>
          </p:cNvPr>
          <p:cNvSpPr/>
          <p:nvPr/>
        </p:nvSpPr>
        <p:spPr>
          <a:xfrm>
            <a:off x="0" y="2540000"/>
            <a:ext cx="12192000" cy="17780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4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3</a:t>
            </a:r>
            <a:r>
              <a:rPr kumimoji="1" lang="ja-JP" altLang="en-US" sz="44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．基本的態度と倫理的配慮</a:t>
            </a:r>
          </a:p>
        </p:txBody>
      </p:sp>
    </p:spTree>
    <p:extLst>
      <p:ext uri="{BB962C8B-B14F-4D97-AF65-F5344CB8AC3E}">
        <p14:creationId xmlns:p14="http://schemas.microsoft.com/office/powerpoint/2010/main" val="2943932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1FCC1CF-9DF7-2966-7BA4-422E9AA2EFD1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プライバシーへの配慮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625CB4C-DCA0-4BB7-7662-0F6323BFDF5D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B9A31A4-3516-F288-AF48-F78902E2162F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カーテン・スクリーンで視線を遮る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露出は必要最小限にする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拭く部位以外はタオルで覆う</a:t>
            </a:r>
          </a:p>
        </p:txBody>
      </p:sp>
    </p:spTree>
    <p:extLst>
      <p:ext uri="{BB962C8B-B14F-4D97-AF65-F5344CB8AC3E}">
        <p14:creationId xmlns:p14="http://schemas.microsoft.com/office/powerpoint/2010/main" val="3128258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D69C433-663D-357B-0B8D-6040AFCEC930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羞恥心の尊重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4C75129-07FB-6C2C-D2E1-1236B7D7B27A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C54623-D2C0-2DC7-8B39-BEF85A0416D9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本人の希望を確認する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可能な限り同性の看護師が担当する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7E0CD33-673F-05D1-04C2-848C1667DE4C}"/>
              </a:ext>
            </a:extLst>
          </p:cNvPr>
          <p:cNvSpPr txBox="1"/>
          <p:nvPr/>
        </p:nvSpPr>
        <p:spPr>
          <a:xfrm>
            <a:off x="889000" y="5715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en-US" altLang="ja-JP" sz="2800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※</a:t>
            </a:r>
            <a:r>
              <a:rPr kumimoji="1" lang="ja-JP" altLang="en-US" sz="2800">
                <a:solidFill>
                  <a:srgbClr val="6E6E6E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「必ず同性」が原則ではありません。希望の確認と説明・同意を確実に。</a:t>
            </a:r>
          </a:p>
        </p:txBody>
      </p:sp>
    </p:spTree>
    <p:extLst>
      <p:ext uri="{BB962C8B-B14F-4D97-AF65-F5344CB8AC3E}">
        <p14:creationId xmlns:p14="http://schemas.microsoft.com/office/powerpoint/2010/main" val="3353915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DD294EC-E8F2-F950-8B38-D906BB8D422A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説明と同意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96E87FA-D612-BF88-E643-77FCD831ACF5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9E800AC-5D28-80A8-918C-468C2EB5C278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目的・内容・手順を事前に説明する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同意を得てから開始する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65CA23D-77EB-1405-2563-0AD1033B031E}"/>
              </a:ext>
            </a:extLst>
          </p:cNvPr>
          <p:cNvSpPr/>
          <p:nvPr/>
        </p:nvSpPr>
        <p:spPr>
          <a:xfrm>
            <a:off x="889000" y="5080000"/>
            <a:ext cx="10414000" cy="1016000"/>
          </a:xfrm>
          <a:prstGeom prst="rect">
            <a:avLst/>
          </a:prstGeom>
          <a:solidFill>
            <a:srgbClr val="F2F2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主導権は対象者にある</a:t>
            </a:r>
          </a:p>
        </p:txBody>
      </p:sp>
    </p:spTree>
    <p:extLst>
      <p:ext uri="{BB962C8B-B14F-4D97-AF65-F5344CB8AC3E}">
        <p14:creationId xmlns:p14="http://schemas.microsoft.com/office/powerpoint/2010/main" val="3923671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75C7A4-A38B-D3BE-D99C-78D4890A9CF3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無理のないペース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DEF4BFC-AA26-A5B5-CF7A-7772CBC42A54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3775D8-191E-3FE0-44F9-1F2A6994DE4B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体調と表情を確認しながら進める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痛みや疲労があれば中断・休憩する</a:t>
            </a:r>
          </a:p>
        </p:txBody>
      </p:sp>
    </p:spTree>
    <p:extLst>
      <p:ext uri="{BB962C8B-B14F-4D97-AF65-F5344CB8AC3E}">
        <p14:creationId xmlns:p14="http://schemas.microsoft.com/office/powerpoint/2010/main" val="858396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770D58D-484A-1D3D-4143-4163E798FEAD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自立支援の視点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180E193-449F-600D-6D5F-EA30F7EC26CC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08A18E3-E311-C8DF-B3A1-68503945C66E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できる動作は本人に行ってもらう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残存機能を活かす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DA3B240-5127-D630-3887-7E976D3B711D}"/>
              </a:ext>
            </a:extLst>
          </p:cNvPr>
          <p:cNvSpPr/>
          <p:nvPr/>
        </p:nvSpPr>
        <p:spPr>
          <a:xfrm>
            <a:off x="889000" y="5080000"/>
            <a:ext cx="10414000" cy="1016000"/>
          </a:xfrm>
          <a:prstGeom prst="rect">
            <a:avLst/>
          </a:prstGeom>
          <a:solidFill>
            <a:srgbClr val="F2F2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「してあげる」から「できるを支える」へ</a:t>
            </a:r>
          </a:p>
        </p:txBody>
      </p:sp>
    </p:spTree>
    <p:extLst>
      <p:ext uri="{BB962C8B-B14F-4D97-AF65-F5344CB8AC3E}">
        <p14:creationId xmlns:p14="http://schemas.microsoft.com/office/powerpoint/2010/main" val="1508454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1786A7A-2231-3153-81B5-281323644B7D}"/>
              </a:ext>
            </a:extLst>
          </p:cNvPr>
          <p:cNvSpPr/>
          <p:nvPr/>
        </p:nvSpPr>
        <p:spPr>
          <a:xfrm>
            <a:off x="0" y="2540000"/>
            <a:ext cx="12192000" cy="17780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4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4</a:t>
            </a:r>
            <a:r>
              <a:rPr kumimoji="1" lang="ja-JP" altLang="en-US" sz="44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．清潔援助の種類</a:t>
            </a:r>
          </a:p>
        </p:txBody>
      </p:sp>
    </p:spTree>
    <p:extLst>
      <p:ext uri="{BB962C8B-B14F-4D97-AF65-F5344CB8AC3E}">
        <p14:creationId xmlns:p14="http://schemas.microsoft.com/office/powerpoint/2010/main" val="383636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69DAE17-6D1B-C02C-5FEC-5D0C33B8B295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清潔援助の種類（</a:t>
            </a:r>
            <a:r>
              <a:rPr kumimoji="1" lang="en-US" altLang="ja-JP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6BEA4E1-1EA7-8443-4AAD-7C5CAC5D212E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6D6D080-0B12-82A1-9373-57D4F327D3D2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全身清拭　</a:t>
            </a:r>
            <a:r>
              <a:rPr kumimoji="1" lang="en-US" altLang="ja-JP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… </a:t>
            </a: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全身の清潔保持と皮膚の観察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部分清拭　</a:t>
            </a:r>
            <a:r>
              <a:rPr kumimoji="1" lang="en-US" altLang="ja-JP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… </a:t>
            </a: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汚染部位を短時間で清潔に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洗髪　</a:t>
            </a:r>
            <a:r>
              <a:rPr kumimoji="1" lang="en-US" altLang="ja-JP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… </a:t>
            </a: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頭皮・頭髪の清潔保持、かゆみの軽減</a:t>
            </a:r>
          </a:p>
        </p:txBody>
      </p:sp>
    </p:spTree>
    <p:extLst>
      <p:ext uri="{BB962C8B-B14F-4D97-AF65-F5344CB8AC3E}">
        <p14:creationId xmlns:p14="http://schemas.microsoft.com/office/powerpoint/2010/main" val="1073743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1ACA395-B5EC-3B29-A3EC-92A35462B6D3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清潔援助の種類（</a:t>
            </a:r>
            <a:r>
              <a:rPr kumimoji="1" lang="en-US" altLang="ja-JP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3A3FF4D-D2E6-0877-BE90-F1D3DC467CD1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CA366C1-F767-C028-6BC0-D932FC526811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足浴・手浴　</a:t>
            </a:r>
            <a:r>
              <a:rPr kumimoji="1" lang="en-US" altLang="ja-JP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… </a:t>
            </a: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末梢の清潔保持、保温、安楽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洗面　</a:t>
            </a:r>
            <a:r>
              <a:rPr kumimoji="1" lang="en-US" altLang="ja-JP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… </a:t>
            </a: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皮膚・粘膜の清潔、生活リズム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整容　</a:t>
            </a:r>
            <a:r>
              <a:rPr kumimoji="1" lang="en-US" altLang="ja-JP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… </a:t>
            </a: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外見を整え、自尊感情を支える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入浴　</a:t>
            </a:r>
            <a:r>
              <a:rPr kumimoji="1" lang="en-US" altLang="ja-JP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… </a:t>
            </a: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全身の清潔保持、血行促進</a:t>
            </a:r>
          </a:p>
        </p:txBody>
      </p:sp>
    </p:spTree>
    <p:extLst>
      <p:ext uri="{BB962C8B-B14F-4D97-AF65-F5344CB8AC3E}">
        <p14:creationId xmlns:p14="http://schemas.microsoft.com/office/powerpoint/2010/main" val="2578351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A542D2B-3E5F-4923-ADFD-5C4E0060A123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どう選ぶか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253842B-04CF-0D26-8353-7DF856C441BA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650DB61-D66C-1933-EAE3-57B66D6EBE50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まず「入浴が可能か」を判断する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困難なら清拭・部分清拭を選択する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全身状態が不安定なら、負担の少ない方法から</a:t>
            </a:r>
          </a:p>
        </p:txBody>
      </p:sp>
    </p:spTree>
    <p:extLst>
      <p:ext uri="{BB962C8B-B14F-4D97-AF65-F5344CB8AC3E}">
        <p14:creationId xmlns:p14="http://schemas.microsoft.com/office/powerpoint/2010/main" val="18174288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C9E6C6C-2DD1-A8FF-D587-1BD2DB3A8717}"/>
              </a:ext>
            </a:extLst>
          </p:cNvPr>
          <p:cNvSpPr/>
          <p:nvPr/>
        </p:nvSpPr>
        <p:spPr>
          <a:xfrm>
            <a:off x="0" y="2540000"/>
            <a:ext cx="12192000" cy="17780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4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5</a:t>
            </a:r>
            <a:r>
              <a:rPr kumimoji="1" lang="ja-JP" altLang="en-US" sz="44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．必要物品とその扱い</a:t>
            </a:r>
          </a:p>
        </p:txBody>
      </p:sp>
    </p:spTree>
    <p:extLst>
      <p:ext uri="{BB962C8B-B14F-4D97-AF65-F5344CB8AC3E}">
        <p14:creationId xmlns:p14="http://schemas.microsoft.com/office/powerpoint/2010/main" val="3735317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3A7DE88-4FE4-5DA5-1736-A946A682F3EF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物品を使い分ける理由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1AC17FB-25A2-BE7E-6AC1-EAF3B145094A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5FB0EC1-3C9F-6417-0D83-3F798FE3A4BD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部位ごとに使い分ける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6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陰部に使ったものを他部位に使わない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F14C297-B299-EDA9-308A-77D31B2AA230}"/>
              </a:ext>
            </a:extLst>
          </p:cNvPr>
          <p:cNvSpPr/>
          <p:nvPr/>
        </p:nvSpPr>
        <p:spPr>
          <a:xfrm>
            <a:off x="889000" y="5080000"/>
            <a:ext cx="10414000" cy="1016000"/>
          </a:xfrm>
          <a:prstGeom prst="rect">
            <a:avLst/>
          </a:prstGeom>
          <a:solidFill>
            <a:srgbClr val="F2F2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交差感染を防ぐため</a:t>
            </a:r>
          </a:p>
        </p:txBody>
      </p:sp>
    </p:spTree>
    <p:extLst>
      <p:ext uri="{BB962C8B-B14F-4D97-AF65-F5344CB8AC3E}">
        <p14:creationId xmlns:p14="http://schemas.microsoft.com/office/powerpoint/2010/main" val="29536030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1EBD7D2-B8B2-9F4D-292D-619DC1019F68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手袋の扱い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7D6EC4-65E2-FFF0-4D34-F46E64317215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8F356AE-BC6A-FEB9-82D5-BE3D2E213365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排泄物・体液に触れる場面で着用する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対象者ごと・ケアごとに交換する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使い捨てのものは使用後に廃棄する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58F9192-B6D0-A1DC-F106-4E52F922DDAF}"/>
              </a:ext>
            </a:extLst>
          </p:cNvPr>
          <p:cNvSpPr/>
          <p:nvPr/>
        </p:nvSpPr>
        <p:spPr>
          <a:xfrm>
            <a:off x="889000" y="5080000"/>
            <a:ext cx="10414000" cy="1016000"/>
          </a:xfrm>
          <a:prstGeom prst="rect">
            <a:avLst/>
          </a:prstGeom>
          <a:solidFill>
            <a:srgbClr val="F2F2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手袋は手指衛生の代わりにならない</a:t>
            </a:r>
          </a:p>
        </p:txBody>
      </p:sp>
    </p:spTree>
    <p:extLst>
      <p:ext uri="{BB962C8B-B14F-4D97-AF65-F5344CB8AC3E}">
        <p14:creationId xmlns:p14="http://schemas.microsoft.com/office/powerpoint/2010/main" val="2477720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C62E010-44BF-17F3-9A20-FCA726D282A8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使用後の管理まで含めてケア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A116A6F-185C-78BB-E13A-30378F4073DF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6C5C8D9-7E2C-0CA4-B94D-5C961F06C829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洗面器・タオルは洗浄し、乾燥させる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タオル類は個人専用とする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防水シーツは汚染時に交換する</a:t>
            </a:r>
          </a:p>
        </p:txBody>
      </p:sp>
    </p:spTree>
    <p:extLst>
      <p:ext uri="{BB962C8B-B14F-4D97-AF65-F5344CB8AC3E}">
        <p14:creationId xmlns:p14="http://schemas.microsoft.com/office/powerpoint/2010/main" val="2230296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417AA12-AB25-4C17-51DB-0C4B499456C6}"/>
              </a:ext>
            </a:extLst>
          </p:cNvPr>
          <p:cNvSpPr/>
          <p:nvPr/>
        </p:nvSpPr>
        <p:spPr>
          <a:xfrm>
            <a:off x="0" y="2540000"/>
            <a:ext cx="12192000" cy="17780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400" b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まとめ</a:t>
            </a:r>
          </a:p>
        </p:txBody>
      </p:sp>
    </p:spTree>
    <p:extLst>
      <p:ext uri="{BB962C8B-B14F-4D97-AF65-F5344CB8AC3E}">
        <p14:creationId xmlns:p14="http://schemas.microsoft.com/office/powerpoint/2010/main" val="21736108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19C4441-7F3F-6E70-529C-94535B9BD887}"/>
              </a:ext>
            </a:extLst>
          </p:cNvPr>
          <p:cNvSpPr txBox="1"/>
          <p:nvPr/>
        </p:nvSpPr>
        <p:spPr>
          <a:xfrm>
            <a:off x="889000" y="7620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200" b="1">
                <a:solidFill>
                  <a:srgbClr val="1F386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今日のまとめ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881802B-7BEC-906F-AA0E-ABC9BBDF409D}"/>
              </a:ext>
            </a:extLst>
          </p:cNvPr>
          <p:cNvSpPr/>
          <p:nvPr/>
        </p:nvSpPr>
        <p:spPr>
          <a:xfrm>
            <a:off x="889000" y="1841500"/>
            <a:ext cx="10414000" cy="38100"/>
          </a:xfrm>
          <a:prstGeom prst="rect">
            <a:avLst/>
          </a:prstGeom>
          <a:solidFill>
            <a:srgbClr val="1F386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634CF7D-56F3-AD1D-60F9-7AAB60EBE883}"/>
              </a:ext>
            </a:extLst>
          </p:cNvPr>
          <p:cNvSpPr txBox="1"/>
          <p:nvPr/>
        </p:nvSpPr>
        <p:spPr>
          <a:xfrm>
            <a:off x="889000" y="2095500"/>
            <a:ext cx="1041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清潔援助は健康・尊厳・</a:t>
            </a:r>
            <a:r>
              <a:rPr kumimoji="1" lang="en-US" altLang="ja-JP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QOL</a:t>
            </a: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を支える看護技術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援助の場面は、全身状態を観察する機会でもある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 次回から、部位別・方法別に根拠を学ぶ</a:t>
            </a:r>
          </a:p>
        </p:txBody>
      </p:sp>
    </p:spTree>
    <p:extLst>
      <p:ext uri="{BB962C8B-B14F-4D97-AF65-F5344CB8AC3E}">
        <p14:creationId xmlns:p14="http://schemas.microsoft.com/office/powerpoint/2010/main" val="3831022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816</Words>
  <Application>Microsoft Office PowerPoint</Application>
  <PresentationFormat>ワイド画面</PresentationFormat>
  <Paragraphs>99</Paragraphs>
  <Slides>29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29</vt:i4>
      </vt:variant>
    </vt:vector>
  </HeadingPairs>
  <TitlesOfParts>
    <vt:vector size="33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2026-09-22T00:58:51Z</dcterms:created>
  <dcterms:modified xsi:type="dcterms:W3CDTF">2026-09-22T00:59:08Z</dcterms:modified>
</cp:coreProperties>
</file>