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81AAF9-6B4F-4B14-4889-B214F234C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A7907BF-6D28-F9A2-B754-4013B8385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07431B-F29E-6C02-A9B6-2C4095288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13B774-94BF-9D12-41FD-FE2F14D21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F1836A-5591-DC2D-B49D-C35B7EF8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14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BF0D70-59B2-859C-D52B-BB4C8197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8C9216-F671-0E05-7F04-4C99176EC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F1B7B2-64AC-B622-F825-10326FE12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497A26-7D71-81DE-440F-EC30B2352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54C1C4-0E31-830B-7837-02F5C4D25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77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BA5645-BC9A-D8D2-83CC-7621B6CCA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FA4A7C-2707-F9DB-6E67-041FF5A48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1BC7BC-12E2-A99C-720C-D879E59A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AC0252-BC38-3DDD-53CD-BAD2E216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A79FB6-178B-1A14-60C6-FDFD43887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3996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D108E8-27F3-709D-4FA8-FE68CC840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C571FEE-A066-D5AF-0F49-584BF00B1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2F40336-972B-2B9B-9798-5431D86AE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074BFB5-F9FB-53B5-A427-5D8102FD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D4C5978-C2E6-0301-15CF-4A22A181E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4F2177-97A4-2E16-A254-C95F544A1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56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6223FA-E94A-C010-9AC1-F09A10FD3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7C7A458-A933-EE14-CC91-DB6DE69AA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C5BCC6F-4390-4236-4322-D782E3202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1B6772F-3EDA-3514-F072-AB85F54F1F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B51F376-6AB2-21E0-E17A-367401FDC6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8DA5E07-5CD7-E1EF-8800-AFD674A45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16D26BB-82D4-37C0-BEC5-2A0AC976A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0D6F646-51C8-7904-D518-06FB25269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6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299219-602D-C48D-6BC1-2E5D868C0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2082707-407A-A544-D4BC-3F793DFBB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0BD03B7-2E3D-F0E4-922E-C783216CC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98DDD3-FAE8-1516-DB03-FA734834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850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45C5659-53AF-E202-69EB-A7A627824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A595688-F538-7932-8679-37B6EC73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C05E7C-1040-01ED-7368-5BEE621E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729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2A61EB-A7AE-4661-AA89-1BC511637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EFB73F-4C18-99F5-4E06-C0C0D1877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2C46787-764E-2FEB-3F50-7F27D7FA6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647EFA-6DEF-5178-AB41-2110E1C8D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5DA1E0C-73F0-05B0-3CC4-3CB646F21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616B49-6F11-8238-DBB1-95C46CAD6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458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D4C947-8272-E38C-80CD-2DD0FC94D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BB75D20-918B-6CB6-3EA9-64C7AE99F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533BC1-F91C-0475-D457-BEC9FB8516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9EB767-C1E4-154E-E373-CD199F717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A035668-7B42-25DB-4EB9-BE5964E6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7E68376-946B-4AB7-1543-D8170DE4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197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7D1CC2-2F27-4456-8FDC-664225B63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A96B72-3054-EE79-EBFA-77B252A87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D55F81-3F4E-535F-784B-601E8D6BD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86D01B-C3E7-1B99-5DC9-E0D21FCBD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869399-C4CA-CA54-D4FF-CFC0B1364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09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91712BE-FCD3-9AA3-65F9-A90391C81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49A0E0D-9079-6705-3919-16C1C7757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7EC595-7DDE-7BEC-62E4-5E662CC05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1B448A-71C6-DDB2-AC36-6DA54D84D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33915E-F8C2-BE0E-E035-FEECF2359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065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5EE3BA-2EE3-808C-B31B-2DE062A09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BC5B6F-8226-8140-62CE-EA381D488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7A4BC3-961D-6B4E-CE01-D7C3202479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4ACB59-46CF-4F85-997A-F2DCCFE242A9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6C272F-2BB0-FCFE-20D3-9E2B17979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842DB4-E28A-5629-8F14-1160DE351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D88092-FCB3-46AC-B166-E87719A3CF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24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F6AC0EB-59E4-302F-7669-7AFC3205CE45}"/>
              </a:ext>
            </a:extLst>
          </p:cNvPr>
          <p:cNvSpPr txBox="1"/>
          <p:nvPr/>
        </p:nvSpPr>
        <p:spPr>
          <a:xfrm>
            <a:off x="889000" y="2734074"/>
            <a:ext cx="10414000" cy="635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990"/>
              </a:spcAft>
            </a:pPr>
            <a:r>
              <a:rPr kumimoji="1" lang="zh-TW" altLang="en-US" sz="4400">
                <a:solidFill>
                  <a:srgbClr val="C8E1D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成人看護学概論</a:t>
            </a:r>
            <a:endParaRPr kumimoji="1" lang="ja-JP" altLang="en-US" sz="4400">
              <a:solidFill>
                <a:srgbClr val="C8E1DF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40AA3C-122B-543B-E105-3D91CDF535C3}"/>
              </a:ext>
            </a:extLst>
          </p:cNvPr>
          <p:cNvSpPr txBox="1"/>
          <p:nvPr/>
        </p:nvSpPr>
        <p:spPr>
          <a:xfrm>
            <a:off x="889000" y="3569460"/>
            <a:ext cx="10414000" cy="762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350"/>
              </a:spcAft>
            </a:pPr>
            <a:r>
              <a:rPr kumimoji="1" lang="ja-JP" altLang="en-US" sz="400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</a:t>
            </a:r>
            <a:r>
              <a:rPr kumimoji="1" lang="en-US" altLang="ja-JP" sz="400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400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106527E-B280-1028-A1D3-5C7461BF8000}"/>
              </a:ext>
            </a:extLst>
          </p:cNvPr>
          <p:cNvSpPr txBox="1"/>
          <p:nvPr/>
        </p:nvSpPr>
        <p:spPr>
          <a:xfrm>
            <a:off x="889000" y="4394960"/>
            <a:ext cx="10414000" cy="215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980"/>
              </a:spcAft>
            </a:pPr>
            <a:r>
              <a:rPr kumimoji="1" lang="ja-JP" altLang="en-US" sz="4400" b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成人期の理解と生活課題への支援</a:t>
            </a:r>
          </a:p>
        </p:txBody>
      </p:sp>
    </p:spTree>
    <p:extLst>
      <p:ext uri="{BB962C8B-B14F-4D97-AF65-F5344CB8AC3E}">
        <p14:creationId xmlns:p14="http://schemas.microsoft.com/office/powerpoint/2010/main" val="4118089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FF3270A-E39C-95F2-66A6-C6B7065E7EC7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今日の目標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0F2955E-C9D5-203D-3037-9E9BE3E1B8F1}"/>
              </a:ext>
            </a:extLst>
          </p:cNvPr>
          <p:cNvSpPr txBox="1"/>
          <p:nvPr/>
        </p:nvSpPr>
        <p:spPr>
          <a:xfrm>
            <a:off x="635000" y="1371600"/>
            <a:ext cx="10922000" cy="51435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+mj-ea"/>
              <a:buAutoNum type="circleNumDbPlain"/>
            </a:pPr>
            <a:r>
              <a:rPr lang="ja-JP" altLang="en-US" sz="2800" dirty="0"/>
              <a:t>成人期のライフステージとしての特徴を説明できる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+mj-ea"/>
              <a:buAutoNum type="circleNumDbPlain"/>
            </a:pPr>
            <a:r>
              <a:rPr lang="ja-JP" altLang="en-US" sz="2800" dirty="0"/>
              <a:t>成人に求められる社会的役割と、心理的課題を説明できる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+mj-ea"/>
              <a:buAutoNum type="circleNumDbPlain"/>
            </a:pPr>
            <a:r>
              <a:rPr lang="ja-JP" altLang="en-US" sz="2800" dirty="0"/>
              <a:t>生活課題を抱える成人への看護支援を考え、自分の意見を述べることができる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D343E3-D8EA-E767-DD42-83077831D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672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6B9632B-1AB5-4EED-96CF-E44D266A8375}"/>
              </a:ext>
            </a:extLst>
          </p:cNvPr>
          <p:cNvSpPr txBox="1"/>
          <p:nvPr/>
        </p:nvSpPr>
        <p:spPr>
          <a:xfrm>
            <a:off x="939344" y="2332085"/>
            <a:ext cx="10160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b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kumimoji="1" lang="en-US" altLang="ja-JP" sz="40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endParaRPr kumimoji="1" lang="ja-JP" altLang="en-US" sz="4000" b="1">
              <a:solidFill>
                <a:srgbClr val="0E4D5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559523C-BDA7-C225-D0A6-B08FDCA7774E}"/>
              </a:ext>
            </a:extLst>
          </p:cNvPr>
          <p:cNvSpPr txBox="1"/>
          <p:nvPr/>
        </p:nvSpPr>
        <p:spPr>
          <a:xfrm>
            <a:off x="939344" y="3284585"/>
            <a:ext cx="10160000" cy="1905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kumimoji="1" lang="ja-JP" altLang="en-US" sz="4000" b="1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成人期とは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41B7BC-60DB-C2A6-41B5-090926F8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429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60DB477-2DF0-A0C3-077D-A9D302E0A53C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成人期とは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0414660-392D-DF27-51D1-9C8A4F90C5CF}"/>
              </a:ext>
            </a:extLst>
          </p:cNvPr>
          <p:cNvSpPr txBox="1"/>
          <p:nvPr/>
        </p:nvSpPr>
        <p:spPr>
          <a:xfrm>
            <a:off x="635000" y="1371600"/>
            <a:ext cx="10922000" cy="4064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青年期を経て、身体的な成熟がほぼ完了した時期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社会的・職業的に自立していく時期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看護学では、おおむね</a:t>
            </a:r>
            <a:r>
              <a:rPr kumimoji="1" lang="en-US" altLang="ja-JP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</a:t>
            </a: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歳前後</a:t>
            </a:r>
            <a:r>
              <a:rPr kumimoji="1" lang="en-US" altLang="ja-JP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〜64</a:t>
            </a: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歳ごろ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を成人期として扱うことが多い</a:t>
            </a:r>
          </a:p>
          <a:p>
            <a:pPr marL="92710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4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年齢の区切りは資料によって異なる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32A8A9FA-539C-8859-65DB-D955E4BB80A7}"/>
              </a:ext>
            </a:extLst>
          </p:cNvPr>
          <p:cNvSpPr/>
          <p:nvPr/>
        </p:nvSpPr>
        <p:spPr>
          <a:xfrm>
            <a:off x="635000" y="5562600"/>
            <a:ext cx="10922000" cy="914400"/>
          </a:xfrm>
          <a:prstGeom prst="roundRect">
            <a:avLst>
              <a:gd name="adj" fmla="val 12000"/>
            </a:avLst>
          </a:prstGeom>
          <a:solidFill>
            <a:srgbClr val="E6F2F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28600" tIns="50800" rIns="228600" bIns="50800" rtlCol="0" anchor="ctr">
            <a:noAutofit/>
          </a:bodyPr>
          <a:lstStyle/>
          <a:p>
            <a:r>
              <a:rPr kumimoji="1" lang="ja-JP" altLang="en-US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法律上の成年年齢は</a:t>
            </a:r>
            <a:r>
              <a:rPr kumimoji="1" lang="en-US" altLang="ja-JP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18</a:t>
            </a:r>
            <a:r>
              <a:rPr kumimoji="1" lang="ja-JP" altLang="en-US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歳（</a:t>
            </a:r>
            <a:r>
              <a:rPr kumimoji="1" lang="en-US" altLang="ja-JP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2022</a:t>
            </a:r>
            <a:r>
              <a:rPr kumimoji="1" lang="ja-JP" altLang="en-US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〜</a:t>
            </a:r>
            <a:r>
              <a:rPr kumimoji="1" lang="ja-JP" altLang="en-US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）。飲酒・喫煙は</a:t>
            </a:r>
            <a:r>
              <a:rPr kumimoji="1" lang="en-US" altLang="ja-JP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</a:t>
            </a:r>
            <a:r>
              <a:rPr kumimoji="1" lang="ja-JP" altLang="en-US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歳から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A268DE9-CCBA-F97A-E697-537CC3AB8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1904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7E21B3-FB70-F065-A0E0-3F27A5404877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成人期の区分（年齢は目安）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E86997-CC65-D91A-5622-7CB1CD49D70B}"/>
              </a:ext>
            </a:extLst>
          </p:cNvPr>
          <p:cNvSpPr txBox="1"/>
          <p:nvPr/>
        </p:nvSpPr>
        <p:spPr>
          <a:xfrm>
            <a:off x="635000" y="1371600"/>
            <a:ext cx="10922000" cy="4064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青年期（後期）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15〜24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歳：就職、自立、アイデンティティの確立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壮年期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25〜44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歳：就労の本格化、家庭の形成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中年期（向老期）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45〜64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歳：責任の増大、親の介護、更年期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老年期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65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歳</a:t>
            </a:r>
            <a:r>
              <a:rPr kumimoji="1" lang="en-US" altLang="ja-JP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〜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：成人期の次の段階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7BC4530-9B41-F1A5-D97D-F0AFCA9BFE66}"/>
              </a:ext>
            </a:extLst>
          </p:cNvPr>
          <p:cNvSpPr/>
          <p:nvPr/>
        </p:nvSpPr>
        <p:spPr>
          <a:xfrm>
            <a:off x="635000" y="5562600"/>
            <a:ext cx="10922000" cy="914400"/>
          </a:xfrm>
          <a:prstGeom prst="roundRect">
            <a:avLst>
              <a:gd name="adj" fmla="val 12000"/>
            </a:avLst>
          </a:prstGeom>
          <a:solidFill>
            <a:srgbClr val="E6F2F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28600" tIns="50800" rIns="228600" bIns="50800" rtlCol="0" anchor="ctr">
            <a:noAutofit/>
          </a:bodyPr>
          <a:lstStyle/>
          <a:p>
            <a:r>
              <a:rPr kumimoji="1" lang="ja-JP" altLang="en-US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区分の名称・年齢は資料により異なる（ここでは健康日本</a:t>
            </a:r>
            <a:r>
              <a:rPr kumimoji="1" lang="en-US" altLang="ja-JP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21</a:t>
            </a:r>
            <a:r>
              <a:rPr kumimoji="1" lang="ja-JP" altLang="en-US" sz="24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の区分を参考）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F761C82-2131-8D1D-8D48-F11FE725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498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23762A5-B60D-B3A3-B7A9-54D4CFEDFA89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青年期と成人期の違い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7FFBE3-8D43-1379-2104-8C07560D6E43}"/>
              </a:ext>
            </a:extLst>
          </p:cNvPr>
          <p:cNvSpPr txBox="1"/>
          <p:nvPr/>
        </p:nvSpPr>
        <p:spPr>
          <a:xfrm>
            <a:off x="6350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青年期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自立に向けた準備の段階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学業、進路・キャリアの模索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課題：アイデンティティの確立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93C87B-03B5-CB4D-435E-F3B880331531}"/>
              </a:ext>
            </a:extLst>
          </p:cNvPr>
          <p:cNvSpPr txBox="1"/>
          <p:nvPr/>
        </p:nvSpPr>
        <p:spPr>
          <a:xfrm>
            <a:off x="62484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成人期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社会的責任を実際に果たす段階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就労、家庭生活の形成と維持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課題：役割の両立と自己実現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B8338F8-6635-3F18-7812-96071A99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265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D98AD1-969B-D4C7-C2B0-8FEB57A4A525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成人期の発達課題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EB8A9C-44E4-2CEC-7C0E-D60B7182FA45}"/>
              </a:ext>
            </a:extLst>
          </p:cNvPr>
          <p:cNvSpPr txBox="1"/>
          <p:nvPr/>
        </p:nvSpPr>
        <p:spPr>
          <a:xfrm>
            <a:off x="635000" y="1371600"/>
            <a:ext cx="10922000" cy="51435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就労とキャリア形成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パートナーシップの構築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家庭内役割の調整（家事・育児・介護）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経済的自立と生活の安定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人間関係の維持と社会参加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4C5740-EA7F-9313-5379-B8DD7EED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720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081C0EA-5E7A-9A9E-2157-CDFDD1ADA588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エリクソンの発達理論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BAF3C0-C71B-F9B3-1E82-0799A1D1500E}"/>
              </a:ext>
            </a:extLst>
          </p:cNvPr>
          <p:cNvSpPr txBox="1"/>
          <p:nvPr/>
        </p:nvSpPr>
        <p:spPr>
          <a:xfrm>
            <a:off x="762000" y="1498600"/>
            <a:ext cx="10668000" cy="3937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成人前期の課題：</a:t>
            </a: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親密性 対 孤立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中年期の課題：</a:t>
            </a: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生殖性（世代性） 対 停滞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1CDBC48D-C708-74A3-62C4-CF21540E7585}"/>
              </a:ext>
            </a:extLst>
          </p:cNvPr>
          <p:cNvSpPr/>
          <p:nvPr/>
        </p:nvSpPr>
        <p:spPr>
          <a:xfrm>
            <a:off x="635000" y="5562600"/>
            <a:ext cx="10922000" cy="914400"/>
          </a:xfrm>
          <a:prstGeom prst="roundRect">
            <a:avLst>
              <a:gd name="adj" fmla="val 12000"/>
            </a:avLst>
          </a:prstGeom>
          <a:solidFill>
            <a:srgbClr val="E6F2F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28600" tIns="50800" rIns="228600" bIns="50800" rtlCol="0" anchor="ctr">
            <a:noAutofit/>
          </a:bodyPr>
          <a:lstStyle/>
          <a:p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中年期は、次の世代を育て社会に貢献することが課題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BF2351F-1C19-C1B2-3E0C-132F5B794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852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98D25A-9CA4-CD74-A47A-D8D52A027047}"/>
              </a:ext>
            </a:extLst>
          </p:cNvPr>
          <p:cNvSpPr txBox="1"/>
          <p:nvPr/>
        </p:nvSpPr>
        <p:spPr>
          <a:xfrm>
            <a:off x="1016000" y="2397790"/>
            <a:ext cx="10160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b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kumimoji="1" lang="en-US" altLang="ja-JP" sz="40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endParaRPr kumimoji="1" lang="ja-JP" altLang="en-US" sz="4000" b="1">
              <a:solidFill>
                <a:srgbClr val="0E4D5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C19D9F0-3EEF-2C3B-2156-52DDB5301616}"/>
              </a:ext>
            </a:extLst>
          </p:cNvPr>
          <p:cNvSpPr txBox="1"/>
          <p:nvPr/>
        </p:nvSpPr>
        <p:spPr>
          <a:xfrm>
            <a:off x="1016000" y="3350290"/>
            <a:ext cx="10160000" cy="1905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kumimoji="1" lang="ja-JP" altLang="en-US" sz="4000" b="1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成人に求められる社会的役割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999C48-EA1A-04BA-A505-B1DC4B9F7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7022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F44A2B7-8D44-F2FB-5180-2D8A730A1164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成人は複数の役割を同時に担う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4B2F7A6-DB92-B47E-93D7-8EDDE1A6D674}"/>
              </a:ext>
            </a:extLst>
          </p:cNvPr>
          <p:cNvSpPr txBox="1"/>
          <p:nvPr/>
        </p:nvSpPr>
        <p:spPr>
          <a:xfrm>
            <a:off x="635000" y="1371600"/>
            <a:ext cx="10922000" cy="4064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就労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：経済的自立、職業上の責任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家庭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：パートナーとの関係、家事、家庭の運営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育児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：子どもの養育・教育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介護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：親などの介護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7E9E7E2-3CDD-0970-BA19-E6EE273F651C}"/>
              </a:ext>
            </a:extLst>
          </p:cNvPr>
          <p:cNvSpPr/>
          <p:nvPr/>
        </p:nvSpPr>
        <p:spPr>
          <a:xfrm>
            <a:off x="635000" y="5562600"/>
            <a:ext cx="10922000" cy="914400"/>
          </a:xfrm>
          <a:prstGeom prst="roundRect">
            <a:avLst>
              <a:gd name="adj" fmla="val 12000"/>
            </a:avLst>
          </a:prstGeom>
          <a:solidFill>
            <a:srgbClr val="E6F2F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28600" tIns="50800" rIns="228600" bIns="50800" rtlCol="0" anchor="ctr">
            <a:noAutofit/>
          </a:bodyPr>
          <a:lstStyle/>
          <a:p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役割どうしがぶつかり合う「役割葛藤」が起こりやすい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F89000-D289-501D-AB46-0FF53257A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532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D25974-4CAF-B47E-DC2B-9EDE16751383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役割に伴う負担（</a:t>
            </a:r>
            <a:r>
              <a:rPr kumimoji="1" lang="en-US" altLang="ja-JP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3063555-65DF-7AE2-738A-4E9315C132F4}"/>
              </a:ext>
            </a:extLst>
          </p:cNvPr>
          <p:cNvSpPr txBox="1"/>
          <p:nvPr/>
        </p:nvSpPr>
        <p:spPr>
          <a:xfrm>
            <a:off x="6350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就労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長時間労働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仕事上のストレス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昇進などのプレッシャー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人間関係の摩擦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C5F3C5F-7710-67DF-9E65-DFBD627075E1}"/>
              </a:ext>
            </a:extLst>
          </p:cNvPr>
          <p:cNvSpPr txBox="1"/>
          <p:nvPr/>
        </p:nvSpPr>
        <p:spPr>
          <a:xfrm>
            <a:off x="62484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家庭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役割分担の偏り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家事負担の集中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パートナー間の摩擦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3C8B79-2BC4-BF51-B477-24E2C3083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623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C2C5C89-3006-CDB7-BD5C-DD5598930EB8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役割に伴う負担（</a:t>
            </a:r>
            <a:r>
              <a:rPr kumimoji="1" lang="en-US" altLang="ja-JP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316E751-5FBA-5D4A-B876-CFA5BE6389E5}"/>
              </a:ext>
            </a:extLst>
          </p:cNvPr>
          <p:cNvSpPr txBox="1"/>
          <p:nvPr/>
        </p:nvSpPr>
        <p:spPr>
          <a:xfrm>
            <a:off x="6350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育児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仕事との両立による時間の制約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育児ストレス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主に育児を担う人の孤立感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B804AB-9E2A-5914-EE98-8EC4FA9AD65C}"/>
              </a:ext>
            </a:extLst>
          </p:cNvPr>
          <p:cNvSpPr txBox="1"/>
          <p:nvPr/>
        </p:nvSpPr>
        <p:spPr>
          <a:xfrm>
            <a:off x="62484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介護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身体的な疲労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経済的な負担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精神的ストレス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仕事との両立の困難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5D02904-36A0-E52D-D97D-86B168CFF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270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774AA1E-79BD-42FA-9E55-5DCEF84CC06F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複数の役割を担うことの影響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8596724-84AF-9EDA-F262-50D60D46FD0A}"/>
              </a:ext>
            </a:extLst>
          </p:cNvPr>
          <p:cNvSpPr txBox="1"/>
          <p:nvPr/>
        </p:nvSpPr>
        <p:spPr>
          <a:xfrm>
            <a:off x="635000" y="1371600"/>
            <a:ext cx="10922000" cy="51435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時間的余裕がなくなる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：休息や自分の時間がとれない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心身の健康に影響する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：過労、睡眠不足、ストレス関連症状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役割葛藤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：仕事と家庭、育児と介護の板ばさみ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孤立・燃え尽き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：支えや制度が使えないと起こりやすい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D8008B8-9840-FEEA-B207-ED8338DCD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725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34285C-1C7F-B0D4-092F-5144EDFCCBB8}"/>
              </a:ext>
            </a:extLst>
          </p:cNvPr>
          <p:cNvSpPr txBox="1"/>
          <p:nvPr/>
        </p:nvSpPr>
        <p:spPr>
          <a:xfrm>
            <a:off x="1016000" y="1905000"/>
            <a:ext cx="10160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b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kumimoji="1" lang="en-US" altLang="ja-JP" sz="40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endParaRPr kumimoji="1" lang="ja-JP" altLang="en-US" sz="4000" b="1">
              <a:solidFill>
                <a:srgbClr val="0E4D5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6EDE64-F6A8-71CD-FF46-DF9DF33C99A3}"/>
              </a:ext>
            </a:extLst>
          </p:cNvPr>
          <p:cNvSpPr txBox="1"/>
          <p:nvPr/>
        </p:nvSpPr>
        <p:spPr>
          <a:xfrm>
            <a:off x="1016000" y="2857500"/>
            <a:ext cx="10160000" cy="1905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kumimoji="1" lang="ja-JP" altLang="en-US" sz="4000" b="1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成人期の心理的課題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A7D8ACD-0C59-E630-B9C8-BA9771AB1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6802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3832248-8B42-865B-E247-2015CA11A2D7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成人期にみられる</a:t>
            </a:r>
            <a:r>
              <a:rPr kumimoji="1" lang="en-US" altLang="ja-JP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つの心理的課題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B1C9579-BDFF-EFE3-32C1-0B6CF887D747}"/>
              </a:ext>
            </a:extLst>
          </p:cNvPr>
          <p:cNvSpPr txBox="1"/>
          <p:nvPr/>
        </p:nvSpPr>
        <p:spPr>
          <a:xfrm>
            <a:off x="635000" y="1371600"/>
            <a:ext cx="10922000" cy="4064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アイデンティティの再構築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孤独感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ストレス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自己実現の欲求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F633053-4F58-55B2-53D2-15E17F2905ED}"/>
              </a:ext>
            </a:extLst>
          </p:cNvPr>
          <p:cNvSpPr/>
          <p:nvPr/>
        </p:nvSpPr>
        <p:spPr>
          <a:xfrm>
            <a:off x="635000" y="5562600"/>
            <a:ext cx="10922000" cy="914400"/>
          </a:xfrm>
          <a:prstGeom prst="roundRect">
            <a:avLst>
              <a:gd name="adj" fmla="val 12000"/>
            </a:avLst>
          </a:prstGeom>
          <a:solidFill>
            <a:srgbClr val="E6F2F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28600" tIns="50800" rIns="228600" bIns="50800" rtlCol="0" anchor="ctr">
            <a:noAutofit/>
          </a:bodyPr>
          <a:lstStyle/>
          <a:p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心理的課題は、生活や健康にも影響を及ぼす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E688B39-A2F4-C0C3-A1B2-7F5445AD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5021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ED086E0-528B-333E-0038-82089279255F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アイデンティティの再構築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DCDC280-2EBA-D998-8148-4F149D6803C0}"/>
              </a:ext>
            </a:extLst>
          </p:cNvPr>
          <p:cNvSpPr txBox="1"/>
          <p:nvPr/>
        </p:nvSpPr>
        <p:spPr>
          <a:xfrm>
            <a:off x="635000" y="1371600"/>
            <a:ext cx="10922000" cy="51435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役割や環境の変化に合わせて、自分のあり方を見直す過程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きっかけ：昇進・転職、結婚・出産、介護の開始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揺らぐと：自信の低下、不安、抑うつ気分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F400067-FF27-C0FA-1CE2-AA34E2CC9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7546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40389E5-4E06-0AB8-B989-A3C5D410D60A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孤独感とストレス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FD7B02F-3CC4-0FF5-D2D1-16F6C5376355}"/>
              </a:ext>
            </a:extLst>
          </p:cNvPr>
          <p:cNvSpPr txBox="1"/>
          <p:nvPr/>
        </p:nvSpPr>
        <p:spPr>
          <a:xfrm>
            <a:off x="6350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孤独感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背景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多忙、家族関係の不和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相談相手がいない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影響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意欲低下、ひきこもり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5FDCED4-8D82-6AC3-0F5F-04ABC24D051A}"/>
              </a:ext>
            </a:extLst>
          </p:cNvPr>
          <p:cNvSpPr txBox="1"/>
          <p:nvPr/>
        </p:nvSpPr>
        <p:spPr>
          <a:xfrm>
            <a:off x="62484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ストレス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背景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時間の制約、経済的困難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役割葛藤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32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影響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頭痛、胃痛、不眠、抑うつ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EC68BC1-D95D-05B2-0F5E-E499A5682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332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0D38F0-104D-0688-53DF-F8F7B423D224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自己実現の欲求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EAE66A3-F23E-2A47-15A6-A4D06370F6E7}"/>
              </a:ext>
            </a:extLst>
          </p:cNvPr>
          <p:cNvSpPr txBox="1"/>
          <p:nvPr/>
        </p:nvSpPr>
        <p:spPr>
          <a:xfrm>
            <a:off x="635000" y="1371600"/>
            <a:ext cx="10922000" cy="51435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「自分らしく生きたい」「やりがいを感じたい」という思い</a:t>
            </a:r>
          </a:p>
          <a:p>
            <a:pPr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</a:pPr>
            <a:r>
              <a:rPr kumimoji="1" lang="ja-JP" altLang="en-US" sz="2800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ja-JP" altLang="en-US" sz="2800" b="1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背景：</a:t>
            </a:r>
            <a:r>
              <a:rPr kumimoji="1" lang="ja-JP" altLang="en-US" sz="2800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単調な生活、職場での評価、家庭での役割による制約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満たされないと：むなしさ、意欲の低下、生き方への迷い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31DCF1-05B5-FD61-BB68-93D0F5FA7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218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E190E31-369F-491F-C62A-92F1994048E9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ストレスと身体症状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D4F78AA-82F0-645A-057E-A329E139EFCF}"/>
              </a:ext>
            </a:extLst>
          </p:cNvPr>
          <p:cNvSpPr txBox="1"/>
          <p:nvPr/>
        </p:nvSpPr>
        <p:spPr>
          <a:xfrm>
            <a:off x="635000" y="1371600"/>
            <a:ext cx="10922000" cy="4064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ストレスは自律神経系・内分泌系・免疫系を介して身体に影響する</a:t>
            </a:r>
          </a:p>
          <a:p>
            <a:pPr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</a:pPr>
            <a:r>
              <a:rPr kumimoji="1" lang="ja-JP" altLang="en-US" sz="2800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ja-JP" altLang="en-US" sz="2800" b="1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例：</a:t>
            </a:r>
            <a:r>
              <a:rPr kumimoji="1" lang="ja-JP" altLang="en-US" sz="2800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動悸、胃痛、頭痛、めまい、肩こり、不眠、過換気症候群</a:t>
            </a:r>
          </a:p>
          <a:p>
            <a:pPr marL="514350" indent="-514350">
              <a:lnSpc>
                <a:spcPct val="11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 dirty="0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心身症</a:t>
            </a:r>
            <a:r>
              <a:rPr kumimoji="1" lang="ja-JP" altLang="en-US" sz="2800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：発症や経過に心理社会的要因が密接に関わる身体疾患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858272C2-D9F4-0C4F-F823-2DFEC53B8E07}"/>
              </a:ext>
            </a:extLst>
          </p:cNvPr>
          <p:cNvSpPr/>
          <p:nvPr/>
        </p:nvSpPr>
        <p:spPr>
          <a:xfrm>
            <a:off x="635000" y="5562600"/>
            <a:ext cx="10922000" cy="914400"/>
          </a:xfrm>
          <a:prstGeom prst="roundRect">
            <a:avLst>
              <a:gd name="adj" fmla="val 12000"/>
            </a:avLst>
          </a:prstGeom>
          <a:solidFill>
            <a:srgbClr val="E6F2F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28600" tIns="50800" rIns="228600" bIns="50800" rtlCol="0" anchor="ctr">
            <a:noAutofit/>
          </a:bodyPr>
          <a:lstStyle/>
          <a:p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「ストレスのせい」と決めつけず、まず身体疾患がないか確認する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7064C26-7923-3F95-ADE9-F94B4226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8691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1979E61-89EA-DAE0-261C-BE8CA9D06360}"/>
              </a:ext>
            </a:extLst>
          </p:cNvPr>
          <p:cNvSpPr txBox="1"/>
          <p:nvPr/>
        </p:nvSpPr>
        <p:spPr>
          <a:xfrm>
            <a:off x="1016000" y="1905000"/>
            <a:ext cx="10160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b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kumimoji="1" lang="en-US" altLang="ja-JP" sz="40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endParaRPr kumimoji="1" lang="ja-JP" altLang="en-US" sz="4000" b="1">
              <a:solidFill>
                <a:srgbClr val="0E4D5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E92970-72F0-AC85-583B-F35D6A8532BC}"/>
              </a:ext>
            </a:extLst>
          </p:cNvPr>
          <p:cNvSpPr txBox="1"/>
          <p:nvPr/>
        </p:nvSpPr>
        <p:spPr>
          <a:xfrm>
            <a:off x="1016000" y="2857500"/>
            <a:ext cx="10160000" cy="1905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kumimoji="1" lang="ja-JP" altLang="en-US" sz="4000" b="1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看護職としての支援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CD2B41C-9008-4C10-00F7-F3BF38018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6537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8D40EB3-7376-1971-88A8-0910C4FA6545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支援の基本となる</a:t>
            </a:r>
            <a:r>
              <a:rPr kumimoji="1" lang="en-US" altLang="ja-JP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つの視点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76F926C-8BB3-3207-65A5-F2851BA9176C}"/>
              </a:ext>
            </a:extLst>
          </p:cNvPr>
          <p:cNvSpPr txBox="1"/>
          <p:nvPr/>
        </p:nvSpPr>
        <p:spPr>
          <a:xfrm>
            <a:off x="635000" y="1371600"/>
            <a:ext cx="10922000" cy="51435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個別性の理解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：生活背景・価値観・人生経験を尊重する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全体性の把握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：身体・心理・社会・スピリチュアルな側面を総合的にみる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社会的背景への配慮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：経済状況、家庭環境、就労状況に目を向ける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551341-0A34-9B55-C1FB-3ADC6B964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189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689C53-0F31-4F48-A364-93CFF66F9AEE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看護職による具体的な支援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0E00BE-9DF8-0B28-7376-629684324ED8}"/>
              </a:ext>
            </a:extLst>
          </p:cNvPr>
          <p:cNvSpPr txBox="1"/>
          <p:nvPr/>
        </p:nvSpPr>
        <p:spPr>
          <a:xfrm>
            <a:off x="6350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関わり方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傾聴・共感的態度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4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不安の軽減、信頼関係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セルフケア支援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4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睡眠・栄養・運動・ストレス対処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EC64A6C-DDB8-0E71-8AF0-633468E6A474}"/>
              </a:ext>
            </a:extLst>
          </p:cNvPr>
          <p:cNvSpPr txBox="1"/>
          <p:nvPr/>
        </p:nvSpPr>
        <p:spPr>
          <a:xfrm>
            <a:off x="6248400" y="1422400"/>
            <a:ext cx="5308600" cy="5080000"/>
          </a:xfrm>
          <a:prstGeom prst="rect">
            <a:avLst/>
          </a:prstGeom>
          <a:solidFill>
            <a:srgbClr val="F3F5F5"/>
          </a:solidFill>
        </p:spPr>
        <p:txBody>
          <a:bodyPr vert="horz" wrap="square" lIns="203200" tIns="121920" rIns="203200" bIns="121920" rtlCol="0" anchor="t">
            <a:no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つなぐ支援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情報提供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4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相談窓口、介護保険などの制度</a:t>
            </a:r>
          </a:p>
          <a:p>
            <a:pPr marL="457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多職種連携</a:t>
            </a:r>
          </a:p>
          <a:p>
            <a:pPr marL="838200" indent="-457200">
              <a:lnSpc>
                <a:spcPct val="110000"/>
              </a:lnSpc>
              <a:spcAft>
                <a:spcPts val="1080"/>
              </a:spcAft>
              <a:buClr>
                <a:srgbClr val="0E4D52"/>
              </a:buClr>
              <a:buSzPct val="100000"/>
              <a:buFont typeface="BIZ UDPゴシック" panose="020B0400000000000000" pitchFamily="50" charset="-128"/>
              <a:buChar char="–"/>
            </a:pPr>
            <a:r>
              <a:rPr kumimoji="1" lang="ja-JP" altLang="en-US" sz="24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保健師、ケアマネジャーなど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0B28322-074D-F87D-25BB-E0FCF0EF3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537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42C07B2-9DD2-2436-582E-7182B857509D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看護職として大切にしたい姿勢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BF7EE23-F02E-C73D-B573-F33CEE08D7D3}"/>
              </a:ext>
            </a:extLst>
          </p:cNvPr>
          <p:cNvSpPr txBox="1"/>
          <p:nvPr/>
        </p:nvSpPr>
        <p:spPr>
          <a:xfrm>
            <a:off x="635000" y="1371600"/>
            <a:ext cx="10922000" cy="51435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その人らしさの尊重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：固定観念を押しつけない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エンパワメント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：本人が主体的に選び、行動できる力を引き出す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非言語的サインへの感受性</a:t>
            </a: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：沈黙や表情に込められた思いに気づく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C037A49-FF5C-9BF4-B36A-C0ABC21B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7980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5A19A84-337E-5C58-F730-B411EB2B7B2A}"/>
              </a:ext>
            </a:extLst>
          </p:cNvPr>
          <p:cNvSpPr txBox="1"/>
          <p:nvPr/>
        </p:nvSpPr>
        <p:spPr>
          <a:xfrm>
            <a:off x="635000" y="330200"/>
            <a:ext cx="10922000" cy="889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1440"/>
              </a:spcAft>
            </a:pPr>
            <a:r>
              <a:rPr kumimoji="1" lang="ja-JP" altLang="en-US" sz="32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まとめ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A98709-BCD0-DEA1-50EF-157528C7BBE8}"/>
              </a:ext>
            </a:extLst>
          </p:cNvPr>
          <p:cNvSpPr txBox="1"/>
          <p:nvPr/>
        </p:nvSpPr>
        <p:spPr>
          <a:xfrm>
            <a:off x="635000" y="1371600"/>
            <a:ext cx="10922000" cy="4064000"/>
          </a:xfrm>
          <a:prstGeom prst="rect">
            <a:avLst/>
          </a:prstGeom>
          <a:noFill/>
        </p:spPr>
        <p:txBody>
          <a:bodyPr vert="horz" wrap="square" lIns="76200" tIns="45720" rIns="76200" bIns="45720" rtlCol="0" anchor="t">
            <a:noAutofit/>
          </a:bodyPr>
          <a:lstStyle/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成人期は、複数の役割と責任を同時に担う時期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身体的・心理的・社会的な課題が重なりやすい</a:t>
            </a:r>
          </a:p>
          <a:p>
            <a:pPr marL="514350" indent="-514350">
              <a:lnSpc>
                <a:spcPct val="150000"/>
              </a:lnSpc>
              <a:spcAft>
                <a:spcPts val="1170"/>
              </a:spcAft>
              <a:buClr>
                <a:srgbClr val="0E4D52"/>
              </a:buClr>
              <a:buSzPct val="70000"/>
              <a:buFont typeface="BIZ UDPゴシック" panose="020B0400000000000000" pitchFamily="50" charset="-128"/>
              <a:buChar char="●"/>
            </a:pPr>
            <a:r>
              <a:rPr kumimoji="1" lang="ja-JP" altLang="en-US" sz="280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個別性・全体性・社会的背景の視点から生活を理解する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9569111-574D-076A-98C2-8974C5406851}"/>
              </a:ext>
            </a:extLst>
          </p:cNvPr>
          <p:cNvSpPr/>
          <p:nvPr/>
        </p:nvSpPr>
        <p:spPr>
          <a:xfrm>
            <a:off x="635000" y="5562600"/>
            <a:ext cx="10922000" cy="914400"/>
          </a:xfrm>
          <a:prstGeom prst="roundRect">
            <a:avLst>
              <a:gd name="adj" fmla="val 12000"/>
            </a:avLst>
          </a:prstGeom>
          <a:solidFill>
            <a:srgbClr val="E6F2F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28600" tIns="50800" rIns="228600" bIns="50800" rtlCol="0" anchor="ctr">
            <a:noAutofit/>
          </a:bodyPr>
          <a:lstStyle/>
          <a:p>
            <a:r>
              <a:rPr kumimoji="1" lang="ja-JP" altLang="en-US" sz="2800" b="1">
                <a:solidFill>
                  <a:srgbClr val="0E4D5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その人らしい生活を支えることが看護職の役割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C422572-DAE4-D868-659D-62BD9A100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8092-FCB3-46AC-B166-E87719A3CFB1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0525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992</Words>
  <Application>Microsoft Office PowerPoint</Application>
  <PresentationFormat>ワイド画面</PresentationFormat>
  <Paragraphs>156</Paragraphs>
  <Slides>24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9" baseType="lpstr">
      <vt:lpstr>BIZ UDPゴシック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2026-09-13T07:28:06Z</dcterms:created>
  <dcterms:modified xsi:type="dcterms:W3CDTF">2026-09-13T07:49:02Z</dcterms:modified>
</cp:coreProperties>
</file>