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50"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12192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87" d="100"/>
          <a:sy n="87" d="100"/>
        </p:scale>
        <p:origin x="66"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91062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2874125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3670967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440692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8038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7/7/2026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5086277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dirty="0"/>
              <a:t>7/7/2026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0168598"/>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7/7/2026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3272596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7/7/2026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123047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7/7/2026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9227047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2563649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7/7/2026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914143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7/7/2026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0343281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7/7/2026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381314264"/>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2103120"/>
            <a:ext cx="10908792" cy="640080"/>
          </a:xfrm>
          <a:prstGeom prst="rect">
            <a:avLst/>
          </a:prstGeom>
          <a:noFill/>
          <a:ln/>
        </p:spPr>
        <p:txBody>
          <a:bodyPr wrap="square" rtlCol="0" anchor="ctr"/>
          <a:lstStyle/>
          <a:p>
            <a:pPr marL="0" indent="0" algn="ctr">
              <a:buNone/>
            </a:pPr>
            <a:r>
              <a:rPr lang="en-US" sz="3200" dirty="0">
                <a:solidFill>
                  <a:srgbClr val="595959"/>
                </a:solidFill>
                <a:latin typeface="Arial" pitchFamily="34" charset="0"/>
                <a:ea typeface="Arial" pitchFamily="34" charset="-122"/>
                <a:cs typeface="Arial" pitchFamily="34" charset="-120"/>
              </a:rPr>
              <a:t>日常生活援助技術Ⅰ（環境・活動・休息）　第1回</a:t>
            </a:r>
            <a:endParaRPr lang="en-US" sz="3200" dirty="0"/>
          </a:p>
        </p:txBody>
      </p:sp>
      <p:sp>
        <p:nvSpPr>
          <p:cNvPr id="3" name="Text 1"/>
          <p:cNvSpPr/>
          <p:nvPr/>
        </p:nvSpPr>
        <p:spPr>
          <a:xfrm>
            <a:off x="640080" y="2874611"/>
            <a:ext cx="10908792" cy="1005840"/>
          </a:xfrm>
          <a:prstGeom prst="rect">
            <a:avLst/>
          </a:prstGeom>
          <a:noFill/>
          <a:ln/>
        </p:spPr>
        <p:txBody>
          <a:bodyPr wrap="square" rtlCol="0" anchor="ctr"/>
          <a:lstStyle/>
          <a:p>
            <a:pPr marL="0" indent="0" algn="ctr">
              <a:buNone/>
            </a:pPr>
            <a:r>
              <a:rPr lang="en-US" sz="5400" b="1" dirty="0">
                <a:solidFill>
                  <a:srgbClr val="1A1A1A"/>
                </a:solidFill>
                <a:latin typeface="Arial" pitchFamily="34" charset="0"/>
                <a:ea typeface="Arial" pitchFamily="34" charset="-122"/>
                <a:cs typeface="Arial" pitchFamily="34" charset="-120"/>
              </a:rPr>
              <a:t>日常生活援助における看護の視点</a:t>
            </a:r>
            <a:endParaRPr lang="en-US" sz="5400" dirty="0"/>
          </a:p>
        </p:txBody>
      </p:sp>
      <p:sp>
        <p:nvSpPr>
          <p:cNvPr id="5" name="Text 3"/>
          <p:cNvSpPr/>
          <p:nvPr/>
        </p:nvSpPr>
        <p:spPr>
          <a:xfrm>
            <a:off x="640080" y="4114800"/>
            <a:ext cx="10908792" cy="548640"/>
          </a:xfrm>
          <a:prstGeom prst="rect">
            <a:avLst/>
          </a:prstGeom>
          <a:noFill/>
          <a:ln/>
        </p:spPr>
        <p:txBody>
          <a:bodyPr wrap="square" rtlCol="0" anchor="ctr"/>
          <a:lstStyle/>
          <a:p>
            <a:pPr marL="0" indent="0" algn="ctr">
              <a:buNone/>
            </a:pPr>
            <a:r>
              <a:rPr lang="en-US" sz="2800" dirty="0">
                <a:solidFill>
                  <a:srgbClr val="595959"/>
                </a:solidFill>
                <a:latin typeface="Arial" pitchFamily="34" charset="0"/>
                <a:ea typeface="Arial" pitchFamily="34" charset="-122"/>
                <a:cs typeface="Arial" pitchFamily="34" charset="-120"/>
              </a:rPr>
              <a:t>定義・意義・QOL・ICFの視点・看護倫理を理解する</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ICF（国際生活機能分類）とは</a:t>
            </a:r>
            <a:endParaRPr lang="en-US" sz="4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683052" y="1279013"/>
            <a:ext cx="10865820" cy="1603485"/>
          </a:xfrm>
          <a:prstGeom prst="rect">
            <a:avLst/>
          </a:prstGeom>
          <a:solidFill>
            <a:srgbClr val="EAF3FB"/>
          </a:solidFill>
          <a:ln w="12700">
            <a:solidFill>
              <a:srgbClr val="BFBFBF"/>
            </a:solidFill>
            <a:prstDash val="solid"/>
          </a:ln>
        </p:spPr>
        <p:txBody>
          <a:bodyPr/>
          <a:lstStyle/>
          <a:p>
            <a:endParaRPr lang="ja-JP" altLang="en-US"/>
          </a:p>
        </p:txBody>
      </p:sp>
      <p:sp>
        <p:nvSpPr>
          <p:cNvPr id="5" name="Text 3"/>
          <p:cNvSpPr/>
          <p:nvPr/>
        </p:nvSpPr>
        <p:spPr>
          <a:xfrm>
            <a:off x="1048812" y="1279013"/>
            <a:ext cx="10137182" cy="1603485"/>
          </a:xfrm>
          <a:prstGeom prst="rect">
            <a:avLst/>
          </a:prstGeom>
          <a:noFill/>
          <a:ln/>
        </p:spPr>
        <p:txBody>
          <a:bodyPr wrap="square" rtlCol="0" anchor="ctr"/>
          <a:lstStyle/>
          <a:p>
            <a:pPr marL="0" indent="0">
              <a:lnSpc>
                <a:spcPct val="130000"/>
              </a:lnSpc>
              <a:buNone/>
            </a:pPr>
            <a:r>
              <a:rPr lang="en-US" sz="2200" dirty="0">
                <a:solidFill>
                  <a:srgbClr val="1A1A1A"/>
                </a:solidFill>
                <a:latin typeface="Arial" pitchFamily="34" charset="0"/>
                <a:ea typeface="Arial" pitchFamily="34" charset="-122"/>
                <a:cs typeface="Arial" pitchFamily="34" charset="-120"/>
              </a:rPr>
              <a:t>生活機能と障害の概念を包括的に評価するための</a:t>
            </a:r>
            <a:r>
              <a:rPr lang="en-US" sz="2200" b="1" dirty="0">
                <a:solidFill>
                  <a:srgbClr val="C0392B"/>
                </a:solidFill>
                <a:latin typeface="Arial" pitchFamily="34" charset="0"/>
                <a:ea typeface="Arial" pitchFamily="34" charset="-122"/>
                <a:cs typeface="Arial" pitchFamily="34" charset="-120"/>
              </a:rPr>
              <a:t>国際的な枠組み</a:t>
            </a:r>
            <a:r>
              <a:rPr lang="en-US" sz="2200" dirty="0">
                <a:solidFill>
                  <a:srgbClr val="1A1A1A"/>
                </a:solidFill>
                <a:latin typeface="Arial" pitchFamily="34" charset="0"/>
                <a:ea typeface="Arial" pitchFamily="34" charset="-122"/>
                <a:cs typeface="Arial" pitchFamily="34" charset="-120"/>
              </a:rPr>
              <a:t>（WHO）。</a:t>
            </a:r>
            <a:endParaRPr lang="en-US" sz="2200" dirty="0"/>
          </a:p>
          <a:p>
            <a:pPr marL="0" indent="0">
              <a:lnSpc>
                <a:spcPct val="130000"/>
              </a:lnSpc>
              <a:buNone/>
            </a:pPr>
            <a:r>
              <a:rPr lang="en-US" sz="2200" dirty="0">
                <a:solidFill>
                  <a:srgbClr val="1A1A1A"/>
                </a:solidFill>
                <a:latin typeface="Arial" pitchFamily="34" charset="0"/>
                <a:ea typeface="Arial" pitchFamily="34" charset="-122"/>
                <a:cs typeface="Arial" pitchFamily="34" charset="-120"/>
              </a:rPr>
              <a:t>患者の身体的・精神的な健康・生活環境・個人の状況を</a:t>
            </a:r>
            <a:endParaRPr lang="en-US" sz="2200" dirty="0"/>
          </a:p>
          <a:p>
            <a:pPr marL="0" indent="0">
              <a:lnSpc>
                <a:spcPct val="130000"/>
              </a:lnSpc>
              <a:buNone/>
            </a:pPr>
            <a:r>
              <a:rPr lang="en-US" sz="2200" b="1" dirty="0">
                <a:solidFill>
                  <a:srgbClr val="C0392B"/>
                </a:solidFill>
                <a:latin typeface="Arial" pitchFamily="34" charset="0"/>
                <a:ea typeface="Arial" pitchFamily="34" charset="-122"/>
                <a:cs typeface="Arial" pitchFamily="34" charset="-120"/>
              </a:rPr>
              <a:t>総合的</a:t>
            </a:r>
            <a:r>
              <a:rPr lang="en-US" sz="2200" dirty="0">
                <a:solidFill>
                  <a:srgbClr val="1A1A1A"/>
                </a:solidFill>
                <a:latin typeface="Arial" pitchFamily="34" charset="0"/>
                <a:ea typeface="Arial" pitchFamily="34" charset="-122"/>
                <a:cs typeface="Arial" pitchFamily="34" charset="-120"/>
              </a:rPr>
              <a:t>に考慮して、支援方法を決定するための指針を提供する。</a:t>
            </a:r>
            <a:endParaRPr lang="en-US" sz="2200" dirty="0"/>
          </a:p>
        </p:txBody>
      </p:sp>
      <p:sp>
        <p:nvSpPr>
          <p:cNvPr id="6" name="Shape 4"/>
          <p:cNvSpPr/>
          <p:nvPr/>
        </p:nvSpPr>
        <p:spPr>
          <a:xfrm>
            <a:off x="574374" y="3161589"/>
            <a:ext cx="2108770" cy="3312363"/>
          </a:xfrm>
          <a:prstGeom prst="roundRect">
            <a:avLst>
              <a:gd name="adj" fmla="val 3949"/>
            </a:avLst>
          </a:prstGeom>
          <a:solidFill>
            <a:srgbClr val="FAFAFA"/>
          </a:solidFill>
          <a:ln w="12700">
            <a:solidFill>
              <a:srgbClr val="BFBFBF"/>
            </a:solidFill>
            <a:prstDash val="solid"/>
          </a:ln>
        </p:spPr>
        <p:txBody>
          <a:bodyPr/>
          <a:lstStyle/>
          <a:p>
            <a:endParaRPr lang="ja-JP" altLang="en-US" sz="2400"/>
          </a:p>
        </p:txBody>
      </p:sp>
      <p:sp>
        <p:nvSpPr>
          <p:cNvPr id="7" name="Text 5"/>
          <p:cNvSpPr/>
          <p:nvPr/>
        </p:nvSpPr>
        <p:spPr>
          <a:xfrm>
            <a:off x="757254" y="3344469"/>
            <a:ext cx="1847712" cy="828091"/>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機能と構造</a:t>
            </a:r>
            <a:endParaRPr lang="en-US" sz="2400" dirty="0"/>
          </a:p>
        </p:txBody>
      </p:sp>
      <p:sp>
        <p:nvSpPr>
          <p:cNvPr id="8" name="Text 6"/>
          <p:cNvSpPr/>
          <p:nvPr/>
        </p:nvSpPr>
        <p:spPr>
          <a:xfrm>
            <a:off x="757253" y="4317717"/>
            <a:ext cx="1882087" cy="201107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身体的・精神的機能と身体構造の評価</a:t>
            </a:r>
            <a:endParaRPr lang="en-US" sz="2000" dirty="0"/>
          </a:p>
        </p:txBody>
      </p:sp>
      <p:sp>
        <p:nvSpPr>
          <p:cNvPr id="9" name="Shape 7"/>
          <p:cNvSpPr/>
          <p:nvPr/>
        </p:nvSpPr>
        <p:spPr>
          <a:xfrm>
            <a:off x="2838428" y="3161589"/>
            <a:ext cx="2108770" cy="3312363"/>
          </a:xfrm>
          <a:prstGeom prst="roundRect">
            <a:avLst>
              <a:gd name="adj" fmla="val 3949"/>
            </a:avLst>
          </a:prstGeom>
          <a:solidFill>
            <a:srgbClr val="FAFAFA"/>
          </a:solidFill>
          <a:ln w="12700">
            <a:solidFill>
              <a:srgbClr val="BFBFBF"/>
            </a:solidFill>
            <a:prstDash val="solid"/>
          </a:ln>
        </p:spPr>
        <p:txBody>
          <a:bodyPr/>
          <a:lstStyle/>
          <a:p>
            <a:endParaRPr lang="ja-JP" altLang="en-US" sz="2400"/>
          </a:p>
        </p:txBody>
      </p:sp>
      <p:sp>
        <p:nvSpPr>
          <p:cNvPr id="10" name="Text 8"/>
          <p:cNvSpPr/>
          <p:nvPr/>
        </p:nvSpPr>
        <p:spPr>
          <a:xfrm>
            <a:off x="3021308" y="3344469"/>
            <a:ext cx="1692428" cy="828091"/>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活動</a:t>
            </a:r>
            <a:endParaRPr lang="en-US" sz="2400" dirty="0"/>
          </a:p>
        </p:txBody>
      </p:sp>
      <p:sp>
        <p:nvSpPr>
          <p:cNvPr id="11" name="Text 9"/>
          <p:cNvSpPr/>
          <p:nvPr/>
        </p:nvSpPr>
        <p:spPr>
          <a:xfrm>
            <a:off x="3021307" y="4317717"/>
            <a:ext cx="1882087" cy="201107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日常生活の中で行う活動の評価</a:t>
            </a:r>
            <a:endParaRPr lang="en-US" sz="2000" dirty="0"/>
          </a:p>
        </p:txBody>
      </p:sp>
      <p:sp>
        <p:nvSpPr>
          <p:cNvPr id="12" name="Shape 10"/>
          <p:cNvSpPr/>
          <p:nvPr/>
        </p:nvSpPr>
        <p:spPr>
          <a:xfrm>
            <a:off x="5102483" y="3161589"/>
            <a:ext cx="2108770" cy="3312363"/>
          </a:xfrm>
          <a:prstGeom prst="roundRect">
            <a:avLst>
              <a:gd name="adj" fmla="val 3949"/>
            </a:avLst>
          </a:prstGeom>
          <a:solidFill>
            <a:srgbClr val="FAFAFA"/>
          </a:solidFill>
          <a:ln w="12700">
            <a:solidFill>
              <a:srgbClr val="BFBFBF"/>
            </a:solidFill>
            <a:prstDash val="solid"/>
          </a:ln>
        </p:spPr>
        <p:txBody>
          <a:bodyPr/>
          <a:lstStyle/>
          <a:p>
            <a:endParaRPr lang="ja-JP" altLang="en-US" sz="2400"/>
          </a:p>
        </p:txBody>
      </p:sp>
      <p:sp>
        <p:nvSpPr>
          <p:cNvPr id="13" name="Text 11"/>
          <p:cNvSpPr/>
          <p:nvPr/>
        </p:nvSpPr>
        <p:spPr>
          <a:xfrm>
            <a:off x="5285363" y="3344469"/>
            <a:ext cx="1692428" cy="828091"/>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参加</a:t>
            </a:r>
            <a:endParaRPr lang="en-US" sz="2400" dirty="0"/>
          </a:p>
        </p:txBody>
      </p:sp>
      <p:sp>
        <p:nvSpPr>
          <p:cNvPr id="14" name="Text 12"/>
          <p:cNvSpPr/>
          <p:nvPr/>
        </p:nvSpPr>
        <p:spPr>
          <a:xfrm>
            <a:off x="5285362" y="4317717"/>
            <a:ext cx="1882087" cy="201107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社会活動への参加度の評価</a:t>
            </a:r>
            <a:endParaRPr lang="en-US" sz="2000" dirty="0"/>
          </a:p>
        </p:txBody>
      </p:sp>
      <p:sp>
        <p:nvSpPr>
          <p:cNvPr id="15" name="Shape 13"/>
          <p:cNvSpPr/>
          <p:nvPr/>
        </p:nvSpPr>
        <p:spPr>
          <a:xfrm>
            <a:off x="7366537" y="3161589"/>
            <a:ext cx="2108770" cy="3312363"/>
          </a:xfrm>
          <a:prstGeom prst="roundRect">
            <a:avLst>
              <a:gd name="adj" fmla="val 3949"/>
            </a:avLst>
          </a:prstGeom>
          <a:solidFill>
            <a:srgbClr val="FAFAFA"/>
          </a:solidFill>
          <a:ln w="12700">
            <a:solidFill>
              <a:srgbClr val="BFBFBF"/>
            </a:solidFill>
            <a:prstDash val="solid"/>
          </a:ln>
        </p:spPr>
        <p:txBody>
          <a:bodyPr/>
          <a:lstStyle/>
          <a:p>
            <a:endParaRPr lang="ja-JP" altLang="en-US" sz="2400"/>
          </a:p>
        </p:txBody>
      </p:sp>
      <p:sp>
        <p:nvSpPr>
          <p:cNvPr id="16" name="Text 14"/>
          <p:cNvSpPr/>
          <p:nvPr/>
        </p:nvSpPr>
        <p:spPr>
          <a:xfrm>
            <a:off x="7549417" y="3344469"/>
            <a:ext cx="1692428" cy="828091"/>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環境因子</a:t>
            </a:r>
            <a:endParaRPr lang="en-US" sz="2400" dirty="0"/>
          </a:p>
        </p:txBody>
      </p:sp>
      <p:sp>
        <p:nvSpPr>
          <p:cNvPr id="17" name="Text 15"/>
          <p:cNvSpPr/>
          <p:nvPr/>
        </p:nvSpPr>
        <p:spPr>
          <a:xfrm>
            <a:off x="7549416" y="4317717"/>
            <a:ext cx="1882087" cy="201107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生活環境が機能に与える影響</a:t>
            </a:r>
            <a:endParaRPr lang="en-US" sz="2000" dirty="0"/>
          </a:p>
        </p:txBody>
      </p:sp>
      <p:sp>
        <p:nvSpPr>
          <p:cNvPr id="18" name="Shape 16"/>
          <p:cNvSpPr/>
          <p:nvPr/>
        </p:nvSpPr>
        <p:spPr>
          <a:xfrm>
            <a:off x="9630592" y="3161589"/>
            <a:ext cx="2108770" cy="3312363"/>
          </a:xfrm>
          <a:prstGeom prst="roundRect">
            <a:avLst>
              <a:gd name="adj" fmla="val 3949"/>
            </a:avLst>
          </a:prstGeom>
          <a:solidFill>
            <a:srgbClr val="FAFAFA"/>
          </a:solidFill>
          <a:ln w="12700">
            <a:solidFill>
              <a:srgbClr val="BFBFBF"/>
            </a:solidFill>
            <a:prstDash val="solid"/>
          </a:ln>
        </p:spPr>
        <p:txBody>
          <a:bodyPr/>
          <a:lstStyle/>
          <a:p>
            <a:endParaRPr lang="ja-JP" altLang="en-US" sz="2400"/>
          </a:p>
        </p:txBody>
      </p:sp>
      <p:sp>
        <p:nvSpPr>
          <p:cNvPr id="19" name="Text 17"/>
          <p:cNvSpPr/>
          <p:nvPr/>
        </p:nvSpPr>
        <p:spPr>
          <a:xfrm>
            <a:off x="9813472" y="3344469"/>
            <a:ext cx="1692428" cy="828091"/>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個人因子</a:t>
            </a:r>
            <a:endParaRPr lang="en-US" sz="2400" dirty="0"/>
          </a:p>
        </p:txBody>
      </p:sp>
      <p:sp>
        <p:nvSpPr>
          <p:cNvPr id="20" name="Text 18"/>
          <p:cNvSpPr/>
          <p:nvPr/>
        </p:nvSpPr>
        <p:spPr>
          <a:xfrm>
            <a:off x="9813471" y="4317717"/>
            <a:ext cx="1882087" cy="201107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年齢・教育・価値観など個人の背景</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3000" b="1" dirty="0">
                <a:solidFill>
                  <a:srgbClr val="1A1A1A"/>
                </a:solidFill>
                <a:latin typeface="Arial" pitchFamily="34" charset="0"/>
                <a:ea typeface="Arial" pitchFamily="34" charset="-122"/>
                <a:cs typeface="Arial" pitchFamily="34" charset="-120"/>
              </a:rPr>
              <a:t>ICFの視点を援助技術に活かす</a:t>
            </a:r>
            <a:endParaRPr lang="en-US" sz="3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640080" y="1417320"/>
            <a:ext cx="2560320" cy="1097280"/>
          </a:xfrm>
          <a:prstGeom prst="rect">
            <a:avLst/>
          </a:prstGeom>
          <a:solidFill>
            <a:srgbClr val="EAEAEA"/>
          </a:solidFill>
          <a:ln/>
        </p:spPr>
        <p:txBody>
          <a:bodyPr/>
          <a:lstStyle/>
          <a:p>
            <a:endParaRPr lang="ja-JP" altLang="en-US" sz="2400"/>
          </a:p>
        </p:txBody>
      </p:sp>
      <p:sp>
        <p:nvSpPr>
          <p:cNvPr id="5" name="Text 3"/>
          <p:cNvSpPr/>
          <p:nvPr/>
        </p:nvSpPr>
        <p:spPr>
          <a:xfrm>
            <a:off x="640080" y="1417320"/>
            <a:ext cx="2560320" cy="1097280"/>
          </a:xfrm>
          <a:prstGeom prst="rect">
            <a:avLst/>
          </a:prstGeom>
          <a:noFill/>
          <a:ln/>
        </p:spPr>
        <p:txBody>
          <a:bodyPr wrap="square" rtlCol="0" anchor="ctr"/>
          <a:lstStyle/>
          <a:p>
            <a:pPr marL="0" indent="0" algn="ctr">
              <a:buNone/>
            </a:pPr>
            <a:r>
              <a:rPr lang="en-US" sz="2400" b="1" dirty="0">
                <a:solidFill>
                  <a:srgbClr val="1A1A1A"/>
                </a:solidFill>
                <a:latin typeface="Arial" pitchFamily="34" charset="0"/>
                <a:ea typeface="Arial" pitchFamily="34" charset="-122"/>
                <a:cs typeface="Arial" pitchFamily="34" charset="-120"/>
              </a:rPr>
              <a:t>総合的な評価</a:t>
            </a:r>
            <a:endParaRPr lang="en-US" sz="2400" dirty="0"/>
          </a:p>
        </p:txBody>
      </p:sp>
      <p:sp>
        <p:nvSpPr>
          <p:cNvPr id="6" name="Text 4"/>
          <p:cNvSpPr/>
          <p:nvPr/>
        </p:nvSpPr>
        <p:spPr>
          <a:xfrm>
            <a:off x="3383280" y="1508760"/>
            <a:ext cx="8165592" cy="914400"/>
          </a:xfrm>
          <a:prstGeom prst="rect">
            <a:avLst/>
          </a:prstGeom>
          <a:noFill/>
          <a:ln/>
        </p:spPr>
        <p:txBody>
          <a:bodyPr wrap="square" rtlCol="0" anchor="t"/>
          <a:lstStyle/>
          <a:p>
            <a:pPr marL="0" indent="0">
              <a:buNone/>
            </a:pPr>
            <a:r>
              <a:rPr lang="en-US" sz="2000" dirty="0">
                <a:solidFill>
                  <a:srgbClr val="1A1A1A"/>
                </a:solidFill>
                <a:latin typeface="Arial" pitchFamily="34" charset="0"/>
                <a:ea typeface="Arial" pitchFamily="34" charset="-122"/>
                <a:cs typeface="Arial" pitchFamily="34" charset="-120"/>
              </a:rPr>
              <a:t>ICFに基づき、患者の機能・活動・社会参加・環境因子・個人因子を多角的に評価する。単なる症状や疾患にとどまらず、患者の生活全体を考慮した援助計画を立てることができる。</a:t>
            </a:r>
            <a:endParaRPr lang="en-US" sz="2000" dirty="0"/>
          </a:p>
        </p:txBody>
      </p:sp>
      <p:sp>
        <p:nvSpPr>
          <p:cNvPr id="7" name="Shape 5"/>
          <p:cNvSpPr/>
          <p:nvPr/>
        </p:nvSpPr>
        <p:spPr>
          <a:xfrm>
            <a:off x="640080" y="2624328"/>
            <a:ext cx="2560320" cy="1097280"/>
          </a:xfrm>
          <a:prstGeom prst="rect">
            <a:avLst/>
          </a:prstGeom>
          <a:solidFill>
            <a:srgbClr val="EAEAEA"/>
          </a:solidFill>
          <a:ln/>
        </p:spPr>
        <p:txBody>
          <a:bodyPr/>
          <a:lstStyle/>
          <a:p>
            <a:endParaRPr lang="ja-JP" altLang="en-US" sz="2400"/>
          </a:p>
        </p:txBody>
      </p:sp>
      <p:sp>
        <p:nvSpPr>
          <p:cNvPr id="8" name="Text 6"/>
          <p:cNvSpPr/>
          <p:nvPr/>
        </p:nvSpPr>
        <p:spPr>
          <a:xfrm>
            <a:off x="640080" y="2624328"/>
            <a:ext cx="2560320" cy="1097280"/>
          </a:xfrm>
          <a:prstGeom prst="rect">
            <a:avLst/>
          </a:prstGeom>
          <a:noFill/>
          <a:ln/>
        </p:spPr>
        <p:txBody>
          <a:bodyPr wrap="square" rtlCol="0" anchor="ctr"/>
          <a:lstStyle/>
          <a:p>
            <a:pPr marL="0" indent="0" algn="ctr">
              <a:buNone/>
            </a:pPr>
            <a:r>
              <a:rPr lang="en-US" sz="2400" b="1" dirty="0">
                <a:solidFill>
                  <a:srgbClr val="1A1A1A"/>
                </a:solidFill>
                <a:latin typeface="Arial" pitchFamily="34" charset="0"/>
                <a:ea typeface="Arial" pitchFamily="34" charset="-122"/>
                <a:cs typeface="Arial" pitchFamily="34" charset="-120"/>
              </a:rPr>
              <a:t>個別化された援助方法の決定</a:t>
            </a:r>
            <a:endParaRPr lang="en-US" sz="2400" dirty="0"/>
          </a:p>
        </p:txBody>
      </p:sp>
      <p:sp>
        <p:nvSpPr>
          <p:cNvPr id="9" name="Text 7"/>
          <p:cNvSpPr/>
          <p:nvPr/>
        </p:nvSpPr>
        <p:spPr>
          <a:xfrm>
            <a:off x="3383280" y="2715768"/>
            <a:ext cx="8165592" cy="914400"/>
          </a:xfrm>
          <a:prstGeom prst="rect">
            <a:avLst/>
          </a:prstGeom>
          <a:noFill/>
          <a:ln/>
        </p:spPr>
        <p:txBody>
          <a:bodyPr wrap="square" rtlCol="0" anchor="t"/>
          <a:lstStyle/>
          <a:p>
            <a:pPr marL="0" indent="0">
              <a:buNone/>
            </a:pPr>
            <a:r>
              <a:rPr lang="en-US" sz="2000" dirty="0">
                <a:solidFill>
                  <a:srgbClr val="1A1A1A"/>
                </a:solidFill>
                <a:latin typeface="Arial" pitchFamily="34" charset="0"/>
                <a:ea typeface="Arial" pitchFamily="34" charset="-122"/>
                <a:cs typeface="Arial" pitchFamily="34" charset="-120"/>
              </a:rPr>
              <a:t>患者一人ひとりの状態やニーズに応じた援助方法を選択する。身体的な障害がある患者には移動や姿勢のサポートが、精神的な困難を抱える患者には心理的サポートが求められる。</a:t>
            </a:r>
            <a:endParaRPr lang="en-US" sz="2000" dirty="0"/>
          </a:p>
        </p:txBody>
      </p:sp>
      <p:sp>
        <p:nvSpPr>
          <p:cNvPr id="10" name="Shape 8"/>
          <p:cNvSpPr/>
          <p:nvPr/>
        </p:nvSpPr>
        <p:spPr>
          <a:xfrm>
            <a:off x="640080" y="3831336"/>
            <a:ext cx="2560320" cy="1097280"/>
          </a:xfrm>
          <a:prstGeom prst="rect">
            <a:avLst/>
          </a:prstGeom>
          <a:solidFill>
            <a:srgbClr val="EAEAEA"/>
          </a:solidFill>
          <a:ln/>
        </p:spPr>
        <p:txBody>
          <a:bodyPr/>
          <a:lstStyle/>
          <a:p>
            <a:endParaRPr lang="ja-JP" altLang="en-US" sz="2400"/>
          </a:p>
        </p:txBody>
      </p:sp>
      <p:sp>
        <p:nvSpPr>
          <p:cNvPr id="11" name="Text 9"/>
          <p:cNvSpPr/>
          <p:nvPr/>
        </p:nvSpPr>
        <p:spPr>
          <a:xfrm>
            <a:off x="640080" y="3831336"/>
            <a:ext cx="2560320" cy="1097280"/>
          </a:xfrm>
          <a:prstGeom prst="rect">
            <a:avLst/>
          </a:prstGeom>
          <a:noFill/>
          <a:ln/>
        </p:spPr>
        <p:txBody>
          <a:bodyPr wrap="square" rtlCol="0" anchor="ctr"/>
          <a:lstStyle/>
          <a:p>
            <a:pPr marL="0" indent="0" algn="ctr">
              <a:buNone/>
            </a:pPr>
            <a:r>
              <a:rPr lang="en-US" sz="2400" b="1" dirty="0">
                <a:solidFill>
                  <a:srgbClr val="1A1A1A"/>
                </a:solidFill>
                <a:latin typeface="Arial" pitchFamily="34" charset="0"/>
                <a:ea typeface="Arial" pitchFamily="34" charset="-122"/>
                <a:cs typeface="Arial" pitchFamily="34" charset="-120"/>
              </a:rPr>
              <a:t>環境因子の調整</a:t>
            </a:r>
            <a:endParaRPr lang="en-US" sz="2400" dirty="0"/>
          </a:p>
        </p:txBody>
      </p:sp>
      <p:sp>
        <p:nvSpPr>
          <p:cNvPr id="12" name="Text 10"/>
          <p:cNvSpPr/>
          <p:nvPr/>
        </p:nvSpPr>
        <p:spPr>
          <a:xfrm>
            <a:off x="3383280" y="3922776"/>
            <a:ext cx="8165592" cy="914400"/>
          </a:xfrm>
          <a:prstGeom prst="rect">
            <a:avLst/>
          </a:prstGeom>
          <a:noFill/>
          <a:ln/>
        </p:spPr>
        <p:txBody>
          <a:bodyPr wrap="square" rtlCol="0" anchor="t"/>
          <a:lstStyle/>
          <a:p>
            <a:pPr marL="0" indent="0">
              <a:buNone/>
            </a:pPr>
            <a:r>
              <a:rPr lang="en-US" sz="2000" dirty="0">
                <a:solidFill>
                  <a:srgbClr val="1A1A1A"/>
                </a:solidFill>
                <a:latin typeface="Arial" pitchFamily="34" charset="0"/>
                <a:ea typeface="Arial" pitchFamily="34" charset="-122"/>
                <a:cs typeface="Arial" pitchFamily="34" charset="-120"/>
              </a:rPr>
              <a:t>患者の生活における障害となっている環境因子（住居のバリアフリー化・コミュニケーション手段の改善）を調整することが重要である。</a:t>
            </a:r>
            <a:endParaRPr lang="en-US" sz="2000" dirty="0"/>
          </a:p>
        </p:txBody>
      </p:sp>
      <p:sp>
        <p:nvSpPr>
          <p:cNvPr id="13" name="Shape 11"/>
          <p:cNvSpPr/>
          <p:nvPr/>
        </p:nvSpPr>
        <p:spPr>
          <a:xfrm>
            <a:off x="640080" y="5038344"/>
            <a:ext cx="2560320" cy="1097280"/>
          </a:xfrm>
          <a:prstGeom prst="rect">
            <a:avLst/>
          </a:prstGeom>
          <a:solidFill>
            <a:srgbClr val="EAEAEA"/>
          </a:solidFill>
          <a:ln/>
        </p:spPr>
        <p:txBody>
          <a:bodyPr/>
          <a:lstStyle/>
          <a:p>
            <a:endParaRPr lang="ja-JP" altLang="en-US" sz="2400"/>
          </a:p>
        </p:txBody>
      </p:sp>
      <p:sp>
        <p:nvSpPr>
          <p:cNvPr id="14" name="Text 12"/>
          <p:cNvSpPr/>
          <p:nvPr/>
        </p:nvSpPr>
        <p:spPr>
          <a:xfrm>
            <a:off x="640080" y="5038344"/>
            <a:ext cx="2560320" cy="1097280"/>
          </a:xfrm>
          <a:prstGeom prst="rect">
            <a:avLst/>
          </a:prstGeom>
          <a:noFill/>
          <a:ln/>
        </p:spPr>
        <p:txBody>
          <a:bodyPr wrap="square" rtlCol="0" anchor="ctr"/>
          <a:lstStyle/>
          <a:p>
            <a:pPr marL="0" indent="0" algn="ctr">
              <a:buNone/>
            </a:pPr>
            <a:r>
              <a:rPr lang="en-US" sz="2400" b="1" dirty="0">
                <a:solidFill>
                  <a:srgbClr val="1A1A1A"/>
                </a:solidFill>
                <a:latin typeface="Arial" pitchFamily="34" charset="0"/>
                <a:ea typeface="Arial" pitchFamily="34" charset="-122"/>
                <a:cs typeface="Arial" pitchFamily="34" charset="-120"/>
              </a:rPr>
              <a:t>患者中心の支援</a:t>
            </a:r>
            <a:endParaRPr lang="en-US" sz="2400" dirty="0"/>
          </a:p>
        </p:txBody>
      </p:sp>
      <p:sp>
        <p:nvSpPr>
          <p:cNvPr id="15" name="Text 13"/>
          <p:cNvSpPr/>
          <p:nvPr/>
        </p:nvSpPr>
        <p:spPr>
          <a:xfrm>
            <a:off x="3383280" y="5129784"/>
            <a:ext cx="8165592" cy="914400"/>
          </a:xfrm>
          <a:prstGeom prst="rect">
            <a:avLst/>
          </a:prstGeom>
          <a:noFill/>
          <a:ln/>
        </p:spPr>
        <p:txBody>
          <a:bodyPr wrap="square" rtlCol="0" anchor="t"/>
          <a:lstStyle/>
          <a:p>
            <a:pPr marL="0" indent="0">
              <a:buNone/>
            </a:pPr>
            <a:r>
              <a:rPr lang="en-US" sz="2000" dirty="0">
                <a:solidFill>
                  <a:srgbClr val="1A1A1A"/>
                </a:solidFill>
                <a:latin typeface="Arial" pitchFamily="34" charset="0"/>
                <a:ea typeface="Arial" pitchFamily="34" charset="-122"/>
                <a:cs typeface="Arial" pitchFamily="34" charset="-120"/>
              </a:rPr>
              <a:t>患者の個人的な背景や価値観も重要な要素として考慮し、患者の文化的背景や希望を尊重してより適切で効果的な援助を提供できる。</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ICFを活用した総合的な評価の例</a:t>
            </a:r>
            <a:endParaRPr lang="en-US" sz="4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640079" y="1371599"/>
            <a:ext cx="11137611" cy="1518139"/>
          </a:xfrm>
          <a:prstGeom prst="roundRect">
            <a:avLst>
              <a:gd name="adj" fmla="val 5000"/>
            </a:avLst>
          </a:prstGeom>
          <a:solidFill>
            <a:srgbClr val="EAF3FB"/>
          </a:solidFill>
          <a:ln w="12700">
            <a:solidFill>
              <a:srgbClr val="BFBFBF"/>
            </a:solidFill>
            <a:prstDash val="solid"/>
          </a:ln>
        </p:spPr>
        <p:txBody>
          <a:bodyPr/>
          <a:lstStyle/>
          <a:p>
            <a:endParaRPr lang="ja-JP" altLang="en-US" sz="2000"/>
          </a:p>
        </p:txBody>
      </p:sp>
      <p:sp>
        <p:nvSpPr>
          <p:cNvPr id="5" name="Text 3"/>
          <p:cNvSpPr/>
          <p:nvPr/>
        </p:nvSpPr>
        <p:spPr>
          <a:xfrm>
            <a:off x="693738" y="1371598"/>
            <a:ext cx="11034674" cy="1518139"/>
          </a:xfrm>
          <a:prstGeom prst="rect">
            <a:avLst/>
          </a:prstGeom>
          <a:noFill/>
          <a:ln/>
        </p:spPr>
        <p:txBody>
          <a:bodyPr wrap="square" rtlCol="0" anchor="ctr"/>
          <a:lstStyle/>
          <a:p>
            <a:pPr marL="0" indent="0">
              <a:buNone/>
            </a:pPr>
            <a:r>
              <a:rPr lang="en-US" sz="2000" dirty="0">
                <a:solidFill>
                  <a:srgbClr val="1A1A1A"/>
                </a:solidFill>
                <a:latin typeface="Arial" pitchFamily="34" charset="0"/>
                <a:ea typeface="Arial" pitchFamily="34" charset="-122"/>
                <a:cs typeface="Arial" pitchFamily="34" charset="-120"/>
              </a:rPr>
              <a:t>例：脳卒中後の患者の場合</a:t>
            </a:r>
            <a:endParaRPr lang="en-US" sz="2000" dirty="0"/>
          </a:p>
          <a:p>
            <a:pPr marL="0" indent="0">
              <a:buNone/>
            </a:pPr>
            <a:r>
              <a:rPr lang="en-US" sz="2000" dirty="0">
                <a:solidFill>
                  <a:srgbClr val="1A1A1A"/>
                </a:solidFill>
                <a:latin typeface="Arial" pitchFamily="34" charset="0"/>
                <a:ea typeface="Arial" pitchFamily="34" charset="-122"/>
                <a:cs typeface="Arial" pitchFamily="34" charset="-120"/>
              </a:rPr>
              <a:t>身体機能回復だけでなく、自宅環境・家族の介護負担・患者自身の意欲なども総合的に評価することで、「どのような生活を送りたいか」という視点に立った援助計画を立案できる。</a:t>
            </a:r>
            <a:endParaRPr lang="en-US" sz="2000" dirty="0"/>
          </a:p>
        </p:txBody>
      </p:sp>
      <p:sp>
        <p:nvSpPr>
          <p:cNvPr id="6" name="Shape 4"/>
          <p:cNvSpPr/>
          <p:nvPr/>
        </p:nvSpPr>
        <p:spPr>
          <a:xfrm>
            <a:off x="563424" y="3051797"/>
            <a:ext cx="2769030" cy="3422155"/>
          </a:xfrm>
          <a:prstGeom prst="roundRect">
            <a:avLst>
              <a:gd name="adj" fmla="val 3159"/>
            </a:avLst>
          </a:prstGeom>
          <a:solidFill>
            <a:srgbClr val="FAFAFA"/>
          </a:solidFill>
          <a:ln w="12700">
            <a:solidFill>
              <a:srgbClr val="BFBFBF"/>
            </a:solidFill>
            <a:prstDash val="solid"/>
          </a:ln>
        </p:spPr>
        <p:txBody>
          <a:bodyPr/>
          <a:lstStyle/>
          <a:p>
            <a:endParaRPr lang="ja-JP" altLang="en-US" sz="2400"/>
          </a:p>
        </p:txBody>
      </p:sp>
      <p:sp>
        <p:nvSpPr>
          <p:cNvPr id="7" name="Text 5"/>
          <p:cNvSpPr/>
          <p:nvPr/>
        </p:nvSpPr>
        <p:spPr>
          <a:xfrm>
            <a:off x="764591" y="3234677"/>
            <a:ext cx="2420026" cy="887225"/>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健康状態の把握</a:t>
            </a:r>
            <a:endParaRPr lang="en-US" sz="2400" dirty="0"/>
          </a:p>
        </p:txBody>
      </p:sp>
      <p:sp>
        <p:nvSpPr>
          <p:cNvPr id="8" name="Text 6"/>
          <p:cNvSpPr/>
          <p:nvPr/>
        </p:nvSpPr>
        <p:spPr>
          <a:xfrm>
            <a:off x="640080" y="4283955"/>
            <a:ext cx="2643095" cy="20279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疾患や外傷など、健康問題が日常生活に与える影響を評価する。</a:t>
            </a:r>
            <a:endParaRPr lang="en-US" sz="2000" dirty="0"/>
          </a:p>
        </p:txBody>
      </p:sp>
      <p:sp>
        <p:nvSpPr>
          <p:cNvPr id="9" name="Shape 7"/>
          <p:cNvSpPr/>
          <p:nvPr/>
        </p:nvSpPr>
        <p:spPr>
          <a:xfrm>
            <a:off x="3427782" y="3051797"/>
            <a:ext cx="2769030" cy="3422155"/>
          </a:xfrm>
          <a:prstGeom prst="roundRect">
            <a:avLst>
              <a:gd name="adj" fmla="val 3159"/>
            </a:avLst>
          </a:prstGeom>
          <a:solidFill>
            <a:srgbClr val="FAFAFA"/>
          </a:solidFill>
          <a:ln w="12700">
            <a:solidFill>
              <a:srgbClr val="BFBFBF"/>
            </a:solidFill>
            <a:prstDash val="solid"/>
          </a:ln>
        </p:spPr>
        <p:txBody>
          <a:bodyPr/>
          <a:lstStyle/>
          <a:p>
            <a:endParaRPr lang="ja-JP" altLang="en-US" sz="2400"/>
          </a:p>
        </p:txBody>
      </p:sp>
      <p:sp>
        <p:nvSpPr>
          <p:cNvPr id="10" name="Text 8"/>
          <p:cNvSpPr/>
          <p:nvPr/>
        </p:nvSpPr>
        <p:spPr>
          <a:xfrm>
            <a:off x="3628949" y="3234677"/>
            <a:ext cx="2420026" cy="887225"/>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心身機能・構造の評価</a:t>
            </a:r>
            <a:endParaRPr lang="en-US" sz="2400" dirty="0"/>
          </a:p>
        </p:txBody>
      </p:sp>
      <p:sp>
        <p:nvSpPr>
          <p:cNvPr id="11" name="Text 9"/>
          <p:cNvSpPr/>
          <p:nvPr/>
        </p:nvSpPr>
        <p:spPr>
          <a:xfrm>
            <a:off x="3504438" y="4283955"/>
            <a:ext cx="2643095" cy="20279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筋力・関節可動域・認知機能などを評価し、機能低下を把握する。</a:t>
            </a:r>
            <a:endParaRPr lang="en-US" sz="2000" dirty="0"/>
          </a:p>
        </p:txBody>
      </p:sp>
      <p:sp>
        <p:nvSpPr>
          <p:cNvPr id="12" name="Shape 10"/>
          <p:cNvSpPr/>
          <p:nvPr/>
        </p:nvSpPr>
        <p:spPr>
          <a:xfrm>
            <a:off x="6292140" y="3051797"/>
            <a:ext cx="2769030" cy="3422155"/>
          </a:xfrm>
          <a:prstGeom prst="roundRect">
            <a:avLst>
              <a:gd name="adj" fmla="val 3159"/>
            </a:avLst>
          </a:prstGeom>
          <a:solidFill>
            <a:srgbClr val="FAFAFA"/>
          </a:solidFill>
          <a:ln w="12700">
            <a:solidFill>
              <a:srgbClr val="BFBFBF"/>
            </a:solidFill>
            <a:prstDash val="solid"/>
          </a:ln>
        </p:spPr>
        <p:txBody>
          <a:bodyPr/>
          <a:lstStyle/>
          <a:p>
            <a:endParaRPr lang="ja-JP" altLang="en-US" sz="2400"/>
          </a:p>
        </p:txBody>
      </p:sp>
      <p:sp>
        <p:nvSpPr>
          <p:cNvPr id="13" name="Text 11"/>
          <p:cNvSpPr/>
          <p:nvPr/>
        </p:nvSpPr>
        <p:spPr>
          <a:xfrm>
            <a:off x="6493307" y="3234677"/>
            <a:ext cx="2420026" cy="887225"/>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活動と参加の分析</a:t>
            </a:r>
            <a:endParaRPr lang="en-US" sz="2400" dirty="0"/>
          </a:p>
        </p:txBody>
      </p:sp>
      <p:sp>
        <p:nvSpPr>
          <p:cNvPr id="14" name="Text 12"/>
          <p:cNvSpPr/>
          <p:nvPr/>
        </p:nvSpPr>
        <p:spPr>
          <a:xfrm>
            <a:off x="6368796" y="4283955"/>
            <a:ext cx="2643095" cy="20279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ADL（食事・排泄・移動）に加え、家事・仕事・社会交流などの活動と社会参加の状況を評価する。</a:t>
            </a:r>
            <a:endParaRPr lang="en-US" sz="2000" dirty="0"/>
          </a:p>
        </p:txBody>
      </p:sp>
      <p:sp>
        <p:nvSpPr>
          <p:cNvPr id="15" name="Shape 13"/>
          <p:cNvSpPr/>
          <p:nvPr/>
        </p:nvSpPr>
        <p:spPr>
          <a:xfrm>
            <a:off x="9156498" y="3051797"/>
            <a:ext cx="2769030" cy="3422155"/>
          </a:xfrm>
          <a:prstGeom prst="roundRect">
            <a:avLst>
              <a:gd name="adj" fmla="val 3159"/>
            </a:avLst>
          </a:prstGeom>
          <a:solidFill>
            <a:srgbClr val="FAFAFA"/>
          </a:solidFill>
          <a:ln w="12700">
            <a:solidFill>
              <a:srgbClr val="BFBFBF"/>
            </a:solidFill>
            <a:prstDash val="solid"/>
          </a:ln>
        </p:spPr>
        <p:txBody>
          <a:bodyPr/>
          <a:lstStyle/>
          <a:p>
            <a:endParaRPr lang="ja-JP" altLang="en-US" sz="2400"/>
          </a:p>
        </p:txBody>
      </p:sp>
      <p:sp>
        <p:nvSpPr>
          <p:cNvPr id="16" name="Text 14"/>
          <p:cNvSpPr/>
          <p:nvPr/>
        </p:nvSpPr>
        <p:spPr>
          <a:xfrm>
            <a:off x="9357665" y="3234677"/>
            <a:ext cx="2420026" cy="887225"/>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環境・個人因子の考察</a:t>
            </a:r>
            <a:endParaRPr lang="en-US" sz="2400" dirty="0"/>
          </a:p>
        </p:txBody>
      </p:sp>
      <p:sp>
        <p:nvSpPr>
          <p:cNvPr id="17" name="Text 15"/>
          <p:cNvSpPr/>
          <p:nvPr/>
        </p:nvSpPr>
        <p:spPr>
          <a:xfrm>
            <a:off x="9233154" y="4283955"/>
            <a:ext cx="2643095" cy="20279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自宅環境や家族のサポートなどの環境因子、年齢や価値観などの個人因子が生活機能に与える影響を評価する。</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2377440"/>
            <a:ext cx="1828800" cy="914400"/>
          </a:xfrm>
          <a:prstGeom prst="rect">
            <a:avLst/>
          </a:prstGeom>
          <a:noFill/>
          <a:ln/>
        </p:spPr>
        <p:txBody>
          <a:bodyPr wrap="square" rtlCol="0" anchor="ctr"/>
          <a:lstStyle/>
          <a:p>
            <a:pPr marL="0" indent="0">
              <a:buNone/>
            </a:pPr>
            <a:r>
              <a:rPr lang="en-US" sz="6000" b="1" dirty="0">
                <a:latin typeface="Arial" pitchFamily="34" charset="0"/>
                <a:ea typeface="Arial" pitchFamily="34" charset="-122"/>
                <a:cs typeface="Arial" pitchFamily="34" charset="-120"/>
              </a:rPr>
              <a:t>04</a:t>
            </a:r>
            <a:endParaRPr lang="en-US" sz="6000" dirty="0"/>
          </a:p>
        </p:txBody>
      </p:sp>
      <p:sp>
        <p:nvSpPr>
          <p:cNvPr id="3" name="Text 1"/>
          <p:cNvSpPr/>
          <p:nvPr/>
        </p:nvSpPr>
        <p:spPr>
          <a:xfrm>
            <a:off x="640080" y="3200400"/>
            <a:ext cx="10908792" cy="1097280"/>
          </a:xfrm>
          <a:prstGeom prst="rect">
            <a:avLst/>
          </a:prstGeom>
          <a:noFill/>
          <a:ln/>
        </p:spPr>
        <p:txBody>
          <a:bodyPr wrap="square" rtlCol="0" anchor="ctr"/>
          <a:lstStyle/>
          <a:p>
            <a:pPr marL="0" indent="0">
              <a:buNone/>
            </a:pPr>
            <a:r>
              <a:rPr lang="en-US" sz="4000" b="1" dirty="0">
                <a:solidFill>
                  <a:srgbClr val="1A1A1A"/>
                </a:solidFill>
                <a:latin typeface="Arial" pitchFamily="34" charset="0"/>
                <a:ea typeface="Arial" pitchFamily="34" charset="-122"/>
                <a:cs typeface="Arial" pitchFamily="34" charset="-120"/>
              </a:rPr>
              <a:t>看護倫理と援助技術</a:t>
            </a:r>
            <a:endParaRPr lang="en-US"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看護倫理の基本原則</a:t>
            </a:r>
            <a:endParaRPr lang="en-US" sz="4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280160"/>
            <a:ext cx="10908792" cy="822960"/>
          </a:xfrm>
          <a:prstGeom prst="rect">
            <a:avLst/>
          </a:prstGeom>
          <a:noFill/>
          <a:ln/>
        </p:spPr>
        <p:txBody>
          <a:bodyPr wrap="square" rtlCol="0" anchor="t"/>
          <a:lstStyle/>
          <a:p>
            <a:pPr marL="0" indent="0">
              <a:lnSpc>
                <a:spcPct val="130000"/>
              </a:lnSpc>
              <a:buNone/>
            </a:pPr>
            <a:r>
              <a:rPr lang="en-US" sz="2400" dirty="0">
                <a:solidFill>
                  <a:srgbClr val="1A1A1A"/>
                </a:solidFill>
                <a:latin typeface="Arial" pitchFamily="34" charset="0"/>
                <a:ea typeface="Arial" pitchFamily="34" charset="-122"/>
                <a:cs typeface="Arial" pitchFamily="34" charset="-120"/>
              </a:rPr>
              <a:t>看護倫理は、看護師が患者に対して行うすべての援助行為において基本的な道徳的指針となる考え方である。</a:t>
            </a:r>
            <a:r>
              <a:rPr lang="en-US" sz="2400" b="1" dirty="0">
                <a:solidFill>
                  <a:srgbClr val="C0392B"/>
                </a:solidFill>
                <a:latin typeface="Arial" pitchFamily="34" charset="0"/>
                <a:ea typeface="Arial" pitchFamily="34" charset="-122"/>
                <a:cs typeface="Arial" pitchFamily="34" charset="-120"/>
              </a:rPr>
              <a:t>尊厳の保持・自立支援・プライバシーの尊重</a:t>
            </a:r>
            <a:r>
              <a:rPr lang="en-US" sz="2400" dirty="0">
                <a:solidFill>
                  <a:srgbClr val="1A1A1A"/>
                </a:solidFill>
                <a:latin typeface="Arial" pitchFamily="34" charset="0"/>
                <a:ea typeface="Arial" pitchFamily="34" charset="-122"/>
                <a:cs typeface="Arial" pitchFamily="34" charset="-120"/>
              </a:rPr>
              <a:t>が3つの基本原則。</a:t>
            </a:r>
            <a:endParaRPr lang="en-US" sz="2400" dirty="0"/>
          </a:p>
        </p:txBody>
      </p:sp>
      <p:sp>
        <p:nvSpPr>
          <p:cNvPr id="5" name="Shape 3"/>
          <p:cNvSpPr/>
          <p:nvPr/>
        </p:nvSpPr>
        <p:spPr>
          <a:xfrm>
            <a:off x="438910" y="2840936"/>
            <a:ext cx="3718341" cy="3762453"/>
          </a:xfrm>
          <a:prstGeom prst="roundRect">
            <a:avLst>
              <a:gd name="adj" fmla="val 2286"/>
            </a:avLst>
          </a:prstGeom>
          <a:solidFill>
            <a:srgbClr val="FAFAFA"/>
          </a:solidFill>
          <a:ln w="12700">
            <a:solidFill>
              <a:srgbClr val="BFBFBF"/>
            </a:solidFill>
            <a:prstDash val="solid"/>
          </a:ln>
        </p:spPr>
        <p:txBody>
          <a:bodyPr/>
          <a:lstStyle/>
          <a:p>
            <a:endParaRPr lang="ja-JP" altLang="en-US" sz="2400"/>
          </a:p>
        </p:txBody>
      </p:sp>
      <p:sp>
        <p:nvSpPr>
          <p:cNvPr id="6" name="Text 4"/>
          <p:cNvSpPr/>
          <p:nvPr/>
        </p:nvSpPr>
        <p:spPr>
          <a:xfrm>
            <a:off x="640079" y="3023816"/>
            <a:ext cx="3260912" cy="698741"/>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尊厳の保持</a:t>
            </a:r>
            <a:endParaRPr lang="en-US" sz="2800" dirty="0"/>
          </a:p>
        </p:txBody>
      </p:sp>
      <p:sp>
        <p:nvSpPr>
          <p:cNvPr id="7" name="Text 5"/>
          <p:cNvSpPr/>
          <p:nvPr/>
        </p:nvSpPr>
        <p:spPr>
          <a:xfrm>
            <a:off x="530569" y="4185955"/>
            <a:ext cx="3626681" cy="2633717"/>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患者の人間としての価値を認め、あらゆる状況でその尊厳を尊重する。自己決定権を尊重し、患者の価値観・文化的背景・信念に配慮したケアを行う。</a:t>
            </a:r>
            <a:endParaRPr lang="en-US" sz="2000" dirty="0"/>
          </a:p>
        </p:txBody>
      </p:sp>
      <p:sp>
        <p:nvSpPr>
          <p:cNvPr id="8" name="Shape 6"/>
          <p:cNvSpPr/>
          <p:nvPr/>
        </p:nvSpPr>
        <p:spPr>
          <a:xfrm>
            <a:off x="4258054" y="2840936"/>
            <a:ext cx="3718341" cy="3762453"/>
          </a:xfrm>
          <a:prstGeom prst="roundRect">
            <a:avLst>
              <a:gd name="adj" fmla="val 2286"/>
            </a:avLst>
          </a:prstGeom>
          <a:solidFill>
            <a:srgbClr val="FAFAFA"/>
          </a:solidFill>
          <a:ln w="12700">
            <a:solidFill>
              <a:srgbClr val="BFBFBF"/>
            </a:solidFill>
            <a:prstDash val="solid"/>
          </a:ln>
        </p:spPr>
        <p:txBody>
          <a:bodyPr/>
          <a:lstStyle/>
          <a:p>
            <a:endParaRPr lang="ja-JP" altLang="en-US" sz="2400"/>
          </a:p>
        </p:txBody>
      </p:sp>
      <p:sp>
        <p:nvSpPr>
          <p:cNvPr id="9" name="Text 7"/>
          <p:cNvSpPr/>
          <p:nvPr/>
        </p:nvSpPr>
        <p:spPr>
          <a:xfrm>
            <a:off x="4459223" y="3023816"/>
            <a:ext cx="3260912" cy="698741"/>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自立支援</a:t>
            </a:r>
            <a:endParaRPr lang="en-US" sz="2800" dirty="0"/>
          </a:p>
        </p:txBody>
      </p:sp>
      <p:sp>
        <p:nvSpPr>
          <p:cNvPr id="10" name="Text 8"/>
          <p:cNvSpPr/>
          <p:nvPr/>
        </p:nvSpPr>
        <p:spPr>
          <a:xfrm>
            <a:off x="4349713" y="4185955"/>
            <a:ext cx="3626681" cy="2633717"/>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患者ができる限り自身の力で生活できるよう支援する。能力の最大化と段階的な支援により、患者の自己肯定感と精神的健康を保つ。</a:t>
            </a:r>
            <a:endParaRPr lang="en-US" sz="2000" dirty="0"/>
          </a:p>
        </p:txBody>
      </p:sp>
      <p:sp>
        <p:nvSpPr>
          <p:cNvPr id="11" name="Shape 9"/>
          <p:cNvSpPr/>
          <p:nvPr/>
        </p:nvSpPr>
        <p:spPr>
          <a:xfrm>
            <a:off x="8077198" y="2840936"/>
            <a:ext cx="3718341" cy="3762453"/>
          </a:xfrm>
          <a:prstGeom prst="roundRect">
            <a:avLst>
              <a:gd name="adj" fmla="val 2286"/>
            </a:avLst>
          </a:prstGeom>
          <a:solidFill>
            <a:srgbClr val="FAFAFA"/>
          </a:solidFill>
          <a:ln w="12700">
            <a:solidFill>
              <a:srgbClr val="BFBFBF"/>
            </a:solidFill>
            <a:prstDash val="solid"/>
          </a:ln>
        </p:spPr>
        <p:txBody>
          <a:bodyPr/>
          <a:lstStyle/>
          <a:p>
            <a:endParaRPr lang="ja-JP" altLang="en-US" sz="2400"/>
          </a:p>
        </p:txBody>
      </p:sp>
      <p:sp>
        <p:nvSpPr>
          <p:cNvPr id="12" name="Text 10"/>
          <p:cNvSpPr/>
          <p:nvPr/>
        </p:nvSpPr>
        <p:spPr>
          <a:xfrm>
            <a:off x="8278367" y="3023816"/>
            <a:ext cx="3517172" cy="698741"/>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プライバシーの尊重</a:t>
            </a:r>
            <a:endParaRPr lang="en-US" sz="2800" dirty="0"/>
          </a:p>
        </p:txBody>
      </p:sp>
      <p:sp>
        <p:nvSpPr>
          <p:cNvPr id="13" name="Text 11"/>
          <p:cNvSpPr/>
          <p:nvPr/>
        </p:nvSpPr>
        <p:spPr>
          <a:xfrm>
            <a:off x="8168857" y="4185955"/>
            <a:ext cx="3626681" cy="2633717"/>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患者の個人情報や身体的・精神的な状態が他者に知られず守られる権利を守る。情報の慎重な取り扱いと、身体的ケア時の配慮が求められる。</a:t>
            </a: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3000" b="1" dirty="0">
                <a:solidFill>
                  <a:srgbClr val="1A1A1A"/>
                </a:solidFill>
                <a:latin typeface="Arial" pitchFamily="34" charset="0"/>
                <a:ea typeface="Arial" pitchFamily="34" charset="-122"/>
                <a:cs typeface="Arial" pitchFamily="34" charset="-120"/>
              </a:rPr>
              <a:t>自立支援の実践ポイント</a:t>
            </a:r>
            <a:endParaRPr lang="en-US" sz="3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640080" y="1325879"/>
            <a:ext cx="10967045" cy="1329713"/>
          </a:xfrm>
          <a:prstGeom prst="rect">
            <a:avLst/>
          </a:prstGeom>
          <a:solidFill>
            <a:srgbClr val="FDECEA"/>
          </a:solidFill>
          <a:ln w="12700">
            <a:solidFill>
              <a:srgbClr val="C0392B"/>
            </a:solidFill>
            <a:prstDash val="solid"/>
          </a:ln>
        </p:spPr>
        <p:txBody>
          <a:bodyPr/>
          <a:lstStyle/>
          <a:p>
            <a:endParaRPr lang="ja-JP" altLang="en-US"/>
          </a:p>
        </p:txBody>
      </p:sp>
      <p:sp>
        <p:nvSpPr>
          <p:cNvPr id="5" name="Text 3"/>
          <p:cNvSpPr/>
          <p:nvPr/>
        </p:nvSpPr>
        <p:spPr>
          <a:xfrm>
            <a:off x="1005840" y="1325879"/>
            <a:ext cx="10416288" cy="1329713"/>
          </a:xfrm>
          <a:prstGeom prst="rect">
            <a:avLst/>
          </a:prstGeom>
          <a:noFill/>
          <a:ln/>
        </p:spPr>
        <p:txBody>
          <a:bodyPr wrap="square" rtlCol="0" anchor="ctr"/>
          <a:lstStyle/>
          <a:p>
            <a:pPr marL="0" indent="0">
              <a:buNone/>
            </a:pPr>
            <a:r>
              <a:rPr lang="en-US" sz="2400" b="1" dirty="0">
                <a:solidFill>
                  <a:srgbClr val="C0392B"/>
                </a:solidFill>
                <a:latin typeface="Arial" pitchFamily="34" charset="0"/>
                <a:ea typeface="Arial" pitchFamily="34" charset="-122"/>
                <a:cs typeface="Arial" pitchFamily="34" charset="-120"/>
              </a:rPr>
              <a:t>「できない」ではなく「今はこれができる」</a:t>
            </a:r>
            <a:r>
              <a:rPr lang="en-US" sz="2400" dirty="0">
                <a:solidFill>
                  <a:srgbClr val="1A1A1A"/>
                </a:solidFill>
                <a:latin typeface="Arial" pitchFamily="34" charset="0"/>
                <a:ea typeface="Arial" pitchFamily="34" charset="-122"/>
                <a:cs typeface="Arial" pitchFamily="34" charset="-120"/>
              </a:rPr>
              <a:t>という視点から、患者と共に目標を設定し、少しずつ自立に向けて歩んでいくことが日常生活援助の本質である。</a:t>
            </a:r>
            <a:endParaRPr lang="en-US" sz="2400" dirty="0"/>
          </a:p>
        </p:txBody>
      </p:sp>
      <p:sp>
        <p:nvSpPr>
          <p:cNvPr id="6" name="Shape 4"/>
          <p:cNvSpPr/>
          <p:nvPr/>
        </p:nvSpPr>
        <p:spPr>
          <a:xfrm>
            <a:off x="457201" y="2888711"/>
            <a:ext cx="3747908" cy="3640900"/>
          </a:xfrm>
          <a:prstGeom prst="roundRect">
            <a:avLst>
              <a:gd name="adj" fmla="val 2500"/>
            </a:avLst>
          </a:prstGeom>
          <a:solidFill>
            <a:srgbClr val="FAFAFA"/>
          </a:solidFill>
          <a:ln w="12700">
            <a:solidFill>
              <a:srgbClr val="BFBFBF"/>
            </a:solidFill>
            <a:prstDash val="solid"/>
          </a:ln>
        </p:spPr>
        <p:txBody>
          <a:bodyPr/>
          <a:lstStyle/>
          <a:p>
            <a:endParaRPr lang="ja-JP" altLang="en-US" sz="2400"/>
          </a:p>
        </p:txBody>
      </p:sp>
      <p:sp>
        <p:nvSpPr>
          <p:cNvPr id="7" name="Text 5"/>
          <p:cNvSpPr/>
          <p:nvPr/>
        </p:nvSpPr>
        <p:spPr>
          <a:xfrm>
            <a:off x="457200" y="2888711"/>
            <a:ext cx="576333" cy="625780"/>
          </a:xfrm>
          <a:prstGeom prst="rect">
            <a:avLst/>
          </a:prstGeom>
          <a:noFill/>
          <a:ln/>
        </p:spPr>
        <p:txBody>
          <a:bodyPr wrap="square" rtlCol="0" anchor="ctr"/>
          <a:lstStyle/>
          <a:p>
            <a:pPr marL="0" indent="0" algn="ctr">
              <a:buNone/>
            </a:pPr>
            <a:r>
              <a:rPr lang="en-US" sz="2800" b="1" dirty="0">
                <a:solidFill>
                  <a:srgbClr val="C0392B"/>
                </a:solidFill>
                <a:latin typeface="Arial" pitchFamily="34" charset="0"/>
                <a:ea typeface="Arial" pitchFamily="34" charset="-122"/>
                <a:cs typeface="Arial" pitchFamily="34" charset="-120"/>
              </a:rPr>
              <a:t>1</a:t>
            </a:r>
            <a:endParaRPr lang="en-US" sz="2800" dirty="0"/>
          </a:p>
        </p:txBody>
      </p:sp>
      <p:sp>
        <p:nvSpPr>
          <p:cNvPr id="8" name="Text 6"/>
          <p:cNvSpPr/>
          <p:nvPr/>
        </p:nvSpPr>
        <p:spPr>
          <a:xfrm>
            <a:off x="640080" y="3483071"/>
            <a:ext cx="3328757" cy="739558"/>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能力の最大化</a:t>
            </a:r>
            <a:endParaRPr lang="en-US" sz="2800" dirty="0"/>
          </a:p>
        </p:txBody>
      </p:sp>
      <p:sp>
        <p:nvSpPr>
          <p:cNvPr id="9" name="Text 7"/>
          <p:cNvSpPr/>
          <p:nvPr/>
        </p:nvSpPr>
        <p:spPr>
          <a:xfrm>
            <a:off x="640080" y="4409006"/>
            <a:ext cx="3328757" cy="193422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患者が持っている能力を最大限に引き出すために援助を提供する。食事環境を整え、必要な道具を提供するなど個別の工夫を行う。</a:t>
            </a:r>
            <a:endParaRPr lang="en-US" sz="2000" dirty="0"/>
          </a:p>
        </p:txBody>
      </p:sp>
      <p:sp>
        <p:nvSpPr>
          <p:cNvPr id="10" name="Shape 8"/>
          <p:cNvSpPr/>
          <p:nvPr/>
        </p:nvSpPr>
        <p:spPr>
          <a:xfrm>
            <a:off x="4276345" y="2888711"/>
            <a:ext cx="3747908" cy="3640900"/>
          </a:xfrm>
          <a:prstGeom prst="roundRect">
            <a:avLst>
              <a:gd name="adj" fmla="val 2500"/>
            </a:avLst>
          </a:prstGeom>
          <a:solidFill>
            <a:srgbClr val="FAFAFA"/>
          </a:solidFill>
          <a:ln w="12700">
            <a:solidFill>
              <a:srgbClr val="BFBFBF"/>
            </a:solidFill>
            <a:prstDash val="solid"/>
          </a:ln>
        </p:spPr>
        <p:txBody>
          <a:bodyPr/>
          <a:lstStyle/>
          <a:p>
            <a:endParaRPr lang="ja-JP" altLang="en-US" sz="2400"/>
          </a:p>
        </p:txBody>
      </p:sp>
      <p:sp>
        <p:nvSpPr>
          <p:cNvPr id="11" name="Text 9"/>
          <p:cNvSpPr/>
          <p:nvPr/>
        </p:nvSpPr>
        <p:spPr>
          <a:xfrm>
            <a:off x="4276344" y="2888711"/>
            <a:ext cx="576333" cy="625780"/>
          </a:xfrm>
          <a:prstGeom prst="rect">
            <a:avLst/>
          </a:prstGeom>
          <a:noFill/>
          <a:ln/>
        </p:spPr>
        <p:txBody>
          <a:bodyPr wrap="square" rtlCol="0" anchor="ctr"/>
          <a:lstStyle/>
          <a:p>
            <a:pPr marL="0" indent="0" algn="ctr">
              <a:buNone/>
            </a:pPr>
            <a:r>
              <a:rPr lang="en-US" sz="2800" b="1" dirty="0">
                <a:solidFill>
                  <a:srgbClr val="C0392B"/>
                </a:solidFill>
                <a:latin typeface="Arial" pitchFamily="34" charset="0"/>
                <a:ea typeface="Arial" pitchFamily="34" charset="-122"/>
                <a:cs typeface="Arial" pitchFamily="34" charset="-120"/>
              </a:rPr>
              <a:t>2</a:t>
            </a:r>
            <a:endParaRPr lang="en-US" sz="2800" dirty="0"/>
          </a:p>
        </p:txBody>
      </p:sp>
      <p:sp>
        <p:nvSpPr>
          <p:cNvPr id="12" name="Text 10"/>
          <p:cNvSpPr/>
          <p:nvPr/>
        </p:nvSpPr>
        <p:spPr>
          <a:xfrm>
            <a:off x="4459224" y="3483071"/>
            <a:ext cx="3328757" cy="739558"/>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段階的な支援</a:t>
            </a:r>
            <a:endParaRPr lang="en-US" sz="2800" dirty="0"/>
          </a:p>
        </p:txBody>
      </p:sp>
      <p:sp>
        <p:nvSpPr>
          <p:cNvPr id="13" name="Text 11"/>
          <p:cNvSpPr/>
          <p:nvPr/>
        </p:nvSpPr>
        <p:spPr>
          <a:xfrm>
            <a:off x="4459224" y="4409006"/>
            <a:ext cx="3328757" cy="193422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患者の自立度に応じて支援のレベルを調整する。できることから始め、少しずつ患者が自分でできることを増やす。</a:t>
            </a:r>
            <a:endParaRPr lang="en-US" sz="2000" dirty="0"/>
          </a:p>
        </p:txBody>
      </p:sp>
      <p:sp>
        <p:nvSpPr>
          <p:cNvPr id="14" name="Shape 12"/>
          <p:cNvSpPr/>
          <p:nvPr/>
        </p:nvSpPr>
        <p:spPr>
          <a:xfrm>
            <a:off x="8095489" y="2888711"/>
            <a:ext cx="3747908" cy="3640900"/>
          </a:xfrm>
          <a:prstGeom prst="roundRect">
            <a:avLst>
              <a:gd name="adj" fmla="val 2500"/>
            </a:avLst>
          </a:prstGeom>
          <a:solidFill>
            <a:srgbClr val="FAFAFA"/>
          </a:solidFill>
          <a:ln w="12700">
            <a:solidFill>
              <a:srgbClr val="BFBFBF"/>
            </a:solidFill>
            <a:prstDash val="solid"/>
          </a:ln>
        </p:spPr>
        <p:txBody>
          <a:bodyPr/>
          <a:lstStyle/>
          <a:p>
            <a:endParaRPr lang="ja-JP" altLang="en-US" sz="2400"/>
          </a:p>
        </p:txBody>
      </p:sp>
      <p:sp>
        <p:nvSpPr>
          <p:cNvPr id="15" name="Text 13"/>
          <p:cNvSpPr/>
          <p:nvPr/>
        </p:nvSpPr>
        <p:spPr>
          <a:xfrm>
            <a:off x="8095488" y="2888711"/>
            <a:ext cx="576333" cy="625780"/>
          </a:xfrm>
          <a:prstGeom prst="rect">
            <a:avLst/>
          </a:prstGeom>
          <a:noFill/>
          <a:ln/>
        </p:spPr>
        <p:txBody>
          <a:bodyPr wrap="square" rtlCol="0" anchor="ctr"/>
          <a:lstStyle/>
          <a:p>
            <a:pPr marL="0" indent="0" algn="ctr">
              <a:buNone/>
            </a:pPr>
            <a:r>
              <a:rPr lang="en-US" sz="2800" b="1" dirty="0">
                <a:solidFill>
                  <a:srgbClr val="C0392B"/>
                </a:solidFill>
                <a:latin typeface="Arial" pitchFamily="34" charset="0"/>
                <a:ea typeface="Arial" pitchFamily="34" charset="-122"/>
                <a:cs typeface="Arial" pitchFamily="34" charset="-120"/>
              </a:rPr>
              <a:t>3</a:t>
            </a:r>
            <a:endParaRPr lang="en-US" sz="2800" dirty="0"/>
          </a:p>
        </p:txBody>
      </p:sp>
      <p:sp>
        <p:nvSpPr>
          <p:cNvPr id="16" name="Text 14"/>
          <p:cNvSpPr/>
          <p:nvPr/>
        </p:nvSpPr>
        <p:spPr>
          <a:xfrm>
            <a:off x="8278368" y="3483071"/>
            <a:ext cx="3328757" cy="739558"/>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自信の構築</a:t>
            </a:r>
            <a:endParaRPr lang="en-US" sz="2800" dirty="0"/>
          </a:p>
        </p:txBody>
      </p:sp>
      <p:sp>
        <p:nvSpPr>
          <p:cNvPr id="17" name="Text 15"/>
          <p:cNvSpPr/>
          <p:nvPr/>
        </p:nvSpPr>
        <p:spPr>
          <a:xfrm>
            <a:off x="8278368" y="4409006"/>
            <a:ext cx="3328757" cy="193422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小さな成功体験を積み重ね、患者の自信を育む。適切な励ましと肯定的な評価が重要である。</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プライバシーの尊重と看護倫理の実践</a:t>
            </a:r>
            <a:endParaRPr lang="en-US" sz="4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640079" y="1417319"/>
            <a:ext cx="5606011" cy="5098463"/>
          </a:xfrm>
          <a:prstGeom prst="roundRect">
            <a:avLst>
              <a:gd name="adj" fmla="val 1778"/>
            </a:avLst>
          </a:prstGeom>
          <a:solidFill>
            <a:srgbClr val="FAFAFA"/>
          </a:solidFill>
          <a:ln w="12700">
            <a:solidFill>
              <a:srgbClr val="BFBFBF"/>
            </a:solidFill>
            <a:prstDash val="solid"/>
          </a:ln>
        </p:spPr>
        <p:txBody>
          <a:bodyPr/>
          <a:lstStyle/>
          <a:p>
            <a:endParaRPr lang="ja-JP" altLang="en-US" sz="2400"/>
          </a:p>
        </p:txBody>
      </p:sp>
      <p:sp>
        <p:nvSpPr>
          <p:cNvPr id="5" name="Text 3"/>
          <p:cNvSpPr/>
          <p:nvPr/>
        </p:nvSpPr>
        <p:spPr>
          <a:xfrm>
            <a:off x="868679" y="1600199"/>
            <a:ext cx="5111217" cy="736445"/>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プライバシーの具体的配慮</a:t>
            </a:r>
            <a:endParaRPr lang="en-US" sz="2800" dirty="0"/>
          </a:p>
        </p:txBody>
      </p:sp>
      <p:sp>
        <p:nvSpPr>
          <p:cNvPr id="6" name="Text 4"/>
          <p:cNvSpPr/>
          <p:nvPr/>
        </p:nvSpPr>
        <p:spPr>
          <a:xfrm>
            <a:off x="868679" y="2656682"/>
            <a:ext cx="5111217" cy="8497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情報の取り扱い：患者の健康情報は慎重に扱い、同意なく開示しない。カルテや記録は適切に管理する。</a:t>
            </a:r>
            <a:endParaRPr lang="en-US" sz="2000" dirty="0"/>
          </a:p>
        </p:txBody>
      </p:sp>
      <p:sp>
        <p:nvSpPr>
          <p:cNvPr id="7" name="Text 5"/>
          <p:cNvSpPr/>
          <p:nvPr/>
        </p:nvSpPr>
        <p:spPr>
          <a:xfrm>
            <a:off x="887476" y="3926783"/>
            <a:ext cx="5111217" cy="8497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身体的なプライバシー：身体的援助時は、羞恥心に配慮し、必要最小限の露出で処置を行う。カーテン等で環境を整える。</a:t>
            </a:r>
            <a:endParaRPr lang="en-US" sz="2000" dirty="0"/>
          </a:p>
        </p:txBody>
      </p:sp>
      <p:sp>
        <p:nvSpPr>
          <p:cNvPr id="8" name="Text 6"/>
          <p:cNvSpPr/>
          <p:nvPr/>
        </p:nvSpPr>
        <p:spPr>
          <a:xfrm>
            <a:off x="868679" y="5150755"/>
            <a:ext cx="5111217" cy="8497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会話の配慮：患者との会話や情報共有は、他者に聞こえないよう配慮し、プライバシーが保たれる場所で行う。</a:t>
            </a:r>
            <a:endParaRPr lang="en-US" sz="2000" dirty="0"/>
          </a:p>
        </p:txBody>
      </p:sp>
      <p:sp>
        <p:nvSpPr>
          <p:cNvPr id="9" name="Shape 7"/>
          <p:cNvSpPr/>
          <p:nvPr/>
        </p:nvSpPr>
        <p:spPr>
          <a:xfrm>
            <a:off x="6368795" y="1417319"/>
            <a:ext cx="5606011" cy="5098463"/>
          </a:xfrm>
          <a:prstGeom prst="roundRect">
            <a:avLst>
              <a:gd name="adj" fmla="val 1778"/>
            </a:avLst>
          </a:prstGeom>
          <a:solidFill>
            <a:srgbClr val="FAFAFA"/>
          </a:solidFill>
          <a:ln w="12700">
            <a:solidFill>
              <a:srgbClr val="BFBFBF"/>
            </a:solidFill>
            <a:prstDash val="solid"/>
          </a:ln>
        </p:spPr>
        <p:txBody>
          <a:bodyPr/>
          <a:lstStyle/>
          <a:p>
            <a:endParaRPr lang="ja-JP" altLang="en-US" sz="2400"/>
          </a:p>
        </p:txBody>
      </p:sp>
      <p:sp>
        <p:nvSpPr>
          <p:cNvPr id="10" name="Text 8"/>
          <p:cNvSpPr/>
          <p:nvPr/>
        </p:nvSpPr>
        <p:spPr>
          <a:xfrm>
            <a:off x="6597395" y="1600199"/>
            <a:ext cx="5111217" cy="736445"/>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倫理と援助技術の統合</a:t>
            </a:r>
            <a:endParaRPr lang="en-US" sz="2800" dirty="0"/>
          </a:p>
        </p:txBody>
      </p:sp>
      <p:sp>
        <p:nvSpPr>
          <p:cNvPr id="11" name="Text 9"/>
          <p:cNvSpPr/>
          <p:nvPr/>
        </p:nvSpPr>
        <p:spPr>
          <a:xfrm>
            <a:off x="6597395" y="2656682"/>
            <a:ext cx="5111217" cy="8497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尊厳を保持した援助技術：患者の意向を尊重し、支援の過程で患者が自己決定できるようにサポートすることが求められる。</a:t>
            </a:r>
            <a:endParaRPr lang="en-US" sz="2000" dirty="0"/>
          </a:p>
        </p:txBody>
      </p:sp>
      <p:sp>
        <p:nvSpPr>
          <p:cNvPr id="12" name="Text 10"/>
          <p:cNvSpPr/>
          <p:nvPr/>
        </p:nvSpPr>
        <p:spPr>
          <a:xfrm>
            <a:off x="6616192" y="3926783"/>
            <a:ext cx="5111217" cy="8497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自立支援の実践：身体的・精神的な支援技術を駆使し、患者の能力を最大限に引き出すことが必要である。</a:t>
            </a:r>
            <a:endParaRPr lang="en-US" sz="2000" dirty="0"/>
          </a:p>
        </p:txBody>
      </p:sp>
      <p:sp>
        <p:nvSpPr>
          <p:cNvPr id="13" name="Text 11"/>
          <p:cNvSpPr/>
          <p:nvPr/>
        </p:nvSpPr>
        <p:spPr>
          <a:xfrm>
            <a:off x="6597395" y="5150755"/>
            <a:ext cx="5111217" cy="849744"/>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多職種連携：看護師は他職種と連携し、患者の生活全体を支える包括的なケアを提供する。</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2377440"/>
            <a:ext cx="1828800" cy="914400"/>
          </a:xfrm>
          <a:prstGeom prst="rect">
            <a:avLst/>
          </a:prstGeom>
          <a:noFill/>
          <a:ln/>
        </p:spPr>
        <p:txBody>
          <a:bodyPr wrap="square" rtlCol="0" anchor="ctr"/>
          <a:lstStyle/>
          <a:p>
            <a:pPr marL="0" indent="0">
              <a:buNone/>
            </a:pPr>
            <a:r>
              <a:rPr lang="en-US" sz="6000" b="1" dirty="0">
                <a:latin typeface="Arial" pitchFamily="34" charset="0"/>
                <a:ea typeface="Arial" pitchFamily="34" charset="-122"/>
                <a:cs typeface="Arial" pitchFamily="34" charset="-120"/>
              </a:rPr>
              <a:t>05</a:t>
            </a:r>
            <a:endParaRPr lang="en-US" sz="6000" dirty="0"/>
          </a:p>
        </p:txBody>
      </p:sp>
      <p:sp>
        <p:nvSpPr>
          <p:cNvPr id="3" name="Text 1"/>
          <p:cNvSpPr/>
          <p:nvPr/>
        </p:nvSpPr>
        <p:spPr>
          <a:xfrm>
            <a:off x="640080" y="3200400"/>
            <a:ext cx="10908792" cy="1097280"/>
          </a:xfrm>
          <a:prstGeom prst="rect">
            <a:avLst/>
          </a:prstGeom>
          <a:noFill/>
          <a:ln/>
        </p:spPr>
        <p:txBody>
          <a:bodyPr wrap="square" rtlCol="0" anchor="ctr"/>
          <a:lstStyle/>
          <a:p>
            <a:pPr marL="0" indent="0">
              <a:buNone/>
            </a:pPr>
            <a:r>
              <a:rPr lang="en-US" sz="4000" b="1" dirty="0">
                <a:solidFill>
                  <a:srgbClr val="1A1A1A"/>
                </a:solidFill>
                <a:latin typeface="Arial" pitchFamily="34" charset="0"/>
                <a:ea typeface="Arial" pitchFamily="34" charset="-122"/>
                <a:cs typeface="Arial" pitchFamily="34" charset="-120"/>
              </a:rPr>
              <a:t>事例検討とグループディスカッション</a:t>
            </a:r>
            <a:endParaRPr lang="en-US" sz="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事例1：生活機能に障害がある患者への援助</a:t>
            </a:r>
            <a:endParaRPr lang="en-US" sz="4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640080" y="1371600"/>
            <a:ext cx="10908792" cy="1505740"/>
          </a:xfrm>
          <a:prstGeom prst="roundRect">
            <a:avLst>
              <a:gd name="adj" fmla="val 5000"/>
            </a:avLst>
          </a:prstGeom>
          <a:solidFill>
            <a:srgbClr val="EAF3FB"/>
          </a:solidFill>
          <a:ln w="12700">
            <a:solidFill>
              <a:srgbClr val="BFBFBF"/>
            </a:solidFill>
            <a:prstDash val="solid"/>
          </a:ln>
        </p:spPr>
        <p:txBody>
          <a:bodyPr/>
          <a:lstStyle/>
          <a:p>
            <a:endParaRPr lang="ja-JP" altLang="en-US" sz="2400"/>
          </a:p>
        </p:txBody>
      </p:sp>
      <p:sp>
        <p:nvSpPr>
          <p:cNvPr id="5" name="Text 3"/>
          <p:cNvSpPr/>
          <p:nvPr/>
        </p:nvSpPr>
        <p:spPr>
          <a:xfrm>
            <a:off x="1005840" y="1371600"/>
            <a:ext cx="10177272" cy="1505740"/>
          </a:xfrm>
          <a:prstGeom prst="rect">
            <a:avLst/>
          </a:prstGeom>
          <a:noFill/>
          <a:ln/>
        </p:spPr>
        <p:txBody>
          <a:bodyPr wrap="square" rtlCol="0" anchor="ctr"/>
          <a:lstStyle/>
          <a:p>
            <a:pPr marL="0" indent="0">
              <a:buNone/>
            </a:pPr>
            <a:r>
              <a:rPr lang="en-US" sz="2400" dirty="0">
                <a:solidFill>
                  <a:srgbClr val="1A1A1A"/>
                </a:solidFill>
                <a:latin typeface="Arial" pitchFamily="34" charset="0"/>
                <a:ea typeface="Arial" pitchFamily="34" charset="-122"/>
                <a:cs typeface="Arial" pitchFamily="34" charset="-120"/>
              </a:rPr>
              <a:t>60歳男性。脳梗塞後遺症で右半身麻痺と軽度の言語障害がある。日常生活における自立度が低く、食事・移動・排泄に支援が必要。患者自身は「自分でできることを増やしたい」と希望している。</a:t>
            </a:r>
            <a:endParaRPr lang="en-US" sz="2400" dirty="0"/>
          </a:p>
        </p:txBody>
      </p:sp>
      <p:sp>
        <p:nvSpPr>
          <p:cNvPr id="6" name="Shape 4"/>
          <p:cNvSpPr/>
          <p:nvPr/>
        </p:nvSpPr>
        <p:spPr>
          <a:xfrm>
            <a:off x="506424" y="3115530"/>
            <a:ext cx="3685488" cy="3400253"/>
          </a:xfrm>
          <a:prstGeom prst="roundRect">
            <a:avLst>
              <a:gd name="adj" fmla="val 2759"/>
            </a:avLst>
          </a:prstGeom>
          <a:solidFill>
            <a:srgbClr val="FAFAFA"/>
          </a:solidFill>
          <a:ln w="12700">
            <a:solidFill>
              <a:srgbClr val="BFBFBF"/>
            </a:solidFill>
            <a:prstDash val="solid"/>
          </a:ln>
        </p:spPr>
        <p:txBody>
          <a:bodyPr/>
          <a:lstStyle/>
          <a:p>
            <a:endParaRPr lang="ja-JP" altLang="en-US" sz="2400"/>
          </a:p>
        </p:txBody>
      </p:sp>
      <p:sp>
        <p:nvSpPr>
          <p:cNvPr id="7" name="Text 5"/>
          <p:cNvSpPr/>
          <p:nvPr/>
        </p:nvSpPr>
        <p:spPr>
          <a:xfrm>
            <a:off x="707591" y="3298410"/>
            <a:ext cx="3232101" cy="820751"/>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ICFの機能・活動面</a:t>
            </a:r>
            <a:endParaRPr lang="en-US" sz="2400" dirty="0"/>
          </a:p>
        </p:txBody>
      </p:sp>
      <p:sp>
        <p:nvSpPr>
          <p:cNvPr id="8" name="Text 6"/>
          <p:cNvSpPr/>
          <p:nvPr/>
        </p:nvSpPr>
        <p:spPr>
          <a:xfrm>
            <a:off x="707591" y="3984211"/>
            <a:ext cx="3232101" cy="2110502"/>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右半身麻痺による運動機能の障害。リハビリと補助具（歩行補助具・食事補助器具）を導入して活動の自立を目指す。</a:t>
            </a:r>
            <a:endParaRPr lang="en-US" sz="2000" dirty="0"/>
          </a:p>
        </p:txBody>
      </p:sp>
      <p:sp>
        <p:nvSpPr>
          <p:cNvPr id="9" name="Shape 7"/>
          <p:cNvSpPr/>
          <p:nvPr/>
        </p:nvSpPr>
        <p:spPr>
          <a:xfrm>
            <a:off x="4325568" y="3115530"/>
            <a:ext cx="3685488" cy="3400253"/>
          </a:xfrm>
          <a:prstGeom prst="roundRect">
            <a:avLst>
              <a:gd name="adj" fmla="val 2759"/>
            </a:avLst>
          </a:prstGeom>
          <a:solidFill>
            <a:srgbClr val="FAFAFA"/>
          </a:solidFill>
          <a:ln w="12700">
            <a:solidFill>
              <a:srgbClr val="BFBFBF"/>
            </a:solidFill>
            <a:prstDash val="solid"/>
          </a:ln>
        </p:spPr>
        <p:txBody>
          <a:bodyPr/>
          <a:lstStyle/>
          <a:p>
            <a:endParaRPr lang="ja-JP" altLang="en-US" sz="2400"/>
          </a:p>
        </p:txBody>
      </p:sp>
      <p:sp>
        <p:nvSpPr>
          <p:cNvPr id="10" name="Text 8"/>
          <p:cNvSpPr/>
          <p:nvPr/>
        </p:nvSpPr>
        <p:spPr>
          <a:xfrm>
            <a:off x="4526735" y="3298410"/>
            <a:ext cx="3232101" cy="820751"/>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ICFの参加・環境面</a:t>
            </a:r>
            <a:endParaRPr lang="en-US" sz="2400" dirty="0"/>
          </a:p>
        </p:txBody>
      </p:sp>
      <p:sp>
        <p:nvSpPr>
          <p:cNvPr id="11" name="Text 9"/>
          <p:cNvSpPr/>
          <p:nvPr/>
        </p:nvSpPr>
        <p:spPr>
          <a:xfrm>
            <a:off x="4526735" y="3984211"/>
            <a:ext cx="3232101" cy="2110502"/>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社会的活動への参加促進のため外出支援を行う。バリアフリー化や補助具導入で環境因子を調整する。</a:t>
            </a:r>
            <a:endParaRPr lang="en-US" sz="2000" dirty="0"/>
          </a:p>
        </p:txBody>
      </p:sp>
      <p:sp>
        <p:nvSpPr>
          <p:cNvPr id="12" name="Shape 10"/>
          <p:cNvSpPr/>
          <p:nvPr/>
        </p:nvSpPr>
        <p:spPr>
          <a:xfrm>
            <a:off x="8144712" y="3115530"/>
            <a:ext cx="3685488" cy="3400253"/>
          </a:xfrm>
          <a:prstGeom prst="roundRect">
            <a:avLst>
              <a:gd name="adj" fmla="val 2759"/>
            </a:avLst>
          </a:prstGeom>
          <a:solidFill>
            <a:srgbClr val="FAFAFA"/>
          </a:solidFill>
          <a:ln w="12700">
            <a:solidFill>
              <a:srgbClr val="BFBFBF"/>
            </a:solidFill>
            <a:prstDash val="solid"/>
          </a:ln>
        </p:spPr>
        <p:txBody>
          <a:bodyPr/>
          <a:lstStyle/>
          <a:p>
            <a:endParaRPr lang="ja-JP" altLang="en-US" sz="2400"/>
          </a:p>
        </p:txBody>
      </p:sp>
      <p:sp>
        <p:nvSpPr>
          <p:cNvPr id="13" name="Text 11"/>
          <p:cNvSpPr/>
          <p:nvPr/>
        </p:nvSpPr>
        <p:spPr>
          <a:xfrm>
            <a:off x="8345879" y="3298410"/>
            <a:ext cx="3232101" cy="820751"/>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患者中心の支援</a:t>
            </a:r>
            <a:endParaRPr lang="en-US" sz="2400" dirty="0"/>
          </a:p>
        </p:txBody>
      </p:sp>
      <p:sp>
        <p:nvSpPr>
          <p:cNvPr id="14" name="Text 12"/>
          <p:cNvSpPr/>
          <p:nvPr/>
        </p:nvSpPr>
        <p:spPr>
          <a:xfrm>
            <a:off x="8345879" y="3984211"/>
            <a:ext cx="3232101" cy="2110502"/>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患者の希望「自分でできることを増やしたい」を尊重し、段階的な自立支援を計画する。言語療法を通じて言語障害の改善も目指す。</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事例2：倫理的配慮が必要な自立支援</a:t>
            </a:r>
            <a:endParaRPr lang="en-US" sz="4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640080" y="1371599"/>
            <a:ext cx="10929814" cy="1563241"/>
          </a:xfrm>
          <a:prstGeom prst="roundRect">
            <a:avLst>
              <a:gd name="adj" fmla="val 5000"/>
            </a:avLst>
          </a:prstGeom>
          <a:solidFill>
            <a:srgbClr val="EAF3FB"/>
          </a:solidFill>
          <a:ln w="12700">
            <a:solidFill>
              <a:srgbClr val="BFBFBF"/>
            </a:solidFill>
            <a:prstDash val="solid"/>
          </a:ln>
        </p:spPr>
        <p:txBody>
          <a:bodyPr/>
          <a:lstStyle/>
          <a:p>
            <a:endParaRPr lang="ja-JP" altLang="en-US" sz="2400"/>
          </a:p>
        </p:txBody>
      </p:sp>
      <p:sp>
        <p:nvSpPr>
          <p:cNvPr id="5" name="Text 3"/>
          <p:cNvSpPr/>
          <p:nvPr/>
        </p:nvSpPr>
        <p:spPr>
          <a:xfrm>
            <a:off x="1005840" y="1371599"/>
            <a:ext cx="10196884" cy="1563241"/>
          </a:xfrm>
          <a:prstGeom prst="rect">
            <a:avLst/>
          </a:prstGeom>
          <a:noFill/>
          <a:ln/>
        </p:spPr>
        <p:txBody>
          <a:bodyPr wrap="square" rtlCol="0" anchor="ctr"/>
          <a:lstStyle/>
          <a:p>
            <a:pPr marL="0" indent="0">
              <a:buNone/>
            </a:pPr>
            <a:r>
              <a:rPr lang="en-US" sz="2400" dirty="0">
                <a:solidFill>
                  <a:srgbClr val="1A1A1A"/>
                </a:solidFill>
                <a:latin typeface="Arial" pitchFamily="34" charset="0"/>
                <a:ea typeface="Arial" pitchFamily="34" charset="-122"/>
                <a:cs typeface="Arial" pitchFamily="34" charset="-120"/>
              </a:rPr>
              <a:t>75歳女性。人工呼吸器を装着しており長期入院中。意識は比較的明瞭だが、強い拘縮と筋力低下が見られる。家族は患者が自立して生活することを望んでいるが、患者自身の意向はどうか？</a:t>
            </a:r>
            <a:endParaRPr lang="en-US" sz="2400" dirty="0"/>
          </a:p>
        </p:txBody>
      </p:sp>
      <p:sp>
        <p:nvSpPr>
          <p:cNvPr id="6" name="Shape 4"/>
          <p:cNvSpPr/>
          <p:nvPr/>
        </p:nvSpPr>
        <p:spPr>
          <a:xfrm>
            <a:off x="489998" y="3159335"/>
            <a:ext cx="3669062" cy="3438582"/>
          </a:xfrm>
          <a:prstGeom prst="roundRect">
            <a:avLst>
              <a:gd name="adj" fmla="val 2759"/>
            </a:avLst>
          </a:prstGeom>
          <a:solidFill>
            <a:srgbClr val="FAFAFA"/>
          </a:solidFill>
          <a:ln w="12700">
            <a:solidFill>
              <a:srgbClr val="BFBFBF"/>
            </a:solidFill>
            <a:prstDash val="solid"/>
          </a:ln>
        </p:spPr>
        <p:txBody>
          <a:bodyPr/>
          <a:lstStyle/>
          <a:p>
            <a:endParaRPr lang="ja-JP" altLang="en-US" sz="2400"/>
          </a:p>
        </p:txBody>
      </p:sp>
      <p:sp>
        <p:nvSpPr>
          <p:cNvPr id="7" name="Text 5"/>
          <p:cNvSpPr/>
          <p:nvPr/>
        </p:nvSpPr>
        <p:spPr>
          <a:xfrm>
            <a:off x="489998" y="3159334"/>
            <a:ext cx="564208" cy="652145"/>
          </a:xfrm>
          <a:prstGeom prst="rect">
            <a:avLst/>
          </a:prstGeom>
          <a:noFill/>
          <a:ln/>
        </p:spPr>
        <p:txBody>
          <a:bodyPr wrap="square" rtlCol="0" anchor="ctr"/>
          <a:lstStyle/>
          <a:p>
            <a:pPr marL="0" indent="0" algn="ctr">
              <a:buNone/>
            </a:pPr>
            <a:r>
              <a:rPr lang="en-US" sz="2800" b="1" dirty="0">
                <a:solidFill>
                  <a:srgbClr val="C0392B"/>
                </a:solidFill>
                <a:latin typeface="Arial" pitchFamily="34" charset="0"/>
                <a:ea typeface="Arial" pitchFamily="34" charset="-122"/>
                <a:cs typeface="Arial" pitchFamily="34" charset="-120"/>
              </a:rPr>
              <a:t>①</a:t>
            </a:r>
            <a:endParaRPr lang="en-US" sz="2800" dirty="0"/>
          </a:p>
        </p:txBody>
      </p:sp>
      <p:sp>
        <p:nvSpPr>
          <p:cNvPr id="8" name="Text 6"/>
          <p:cNvSpPr/>
          <p:nvPr/>
        </p:nvSpPr>
        <p:spPr>
          <a:xfrm>
            <a:off x="672877" y="3753694"/>
            <a:ext cx="3258729" cy="770717"/>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倫理的配慮</a:t>
            </a:r>
            <a:endParaRPr lang="en-US" sz="2400" dirty="0"/>
          </a:p>
        </p:txBody>
      </p:sp>
      <p:sp>
        <p:nvSpPr>
          <p:cNvPr id="9" name="Text 7"/>
          <p:cNvSpPr/>
          <p:nvPr/>
        </p:nvSpPr>
        <p:spPr>
          <a:xfrm>
            <a:off x="672877" y="4393774"/>
            <a:ext cx="3258729" cy="1660005"/>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患者の自己決定権を尊重し、無理に自立を強要するのではなく、患者が自分のペースで進められるよう配慮することが重要。</a:t>
            </a:r>
            <a:endParaRPr lang="en-US" sz="2000" dirty="0"/>
          </a:p>
        </p:txBody>
      </p:sp>
      <p:sp>
        <p:nvSpPr>
          <p:cNvPr id="10" name="Shape 8"/>
          <p:cNvSpPr/>
          <p:nvPr/>
        </p:nvSpPr>
        <p:spPr>
          <a:xfrm>
            <a:off x="4309142" y="3159335"/>
            <a:ext cx="3669062" cy="3438582"/>
          </a:xfrm>
          <a:prstGeom prst="roundRect">
            <a:avLst>
              <a:gd name="adj" fmla="val 2759"/>
            </a:avLst>
          </a:prstGeom>
          <a:solidFill>
            <a:srgbClr val="FAFAFA"/>
          </a:solidFill>
          <a:ln w="12700">
            <a:solidFill>
              <a:srgbClr val="BFBFBF"/>
            </a:solidFill>
            <a:prstDash val="solid"/>
          </a:ln>
        </p:spPr>
        <p:txBody>
          <a:bodyPr/>
          <a:lstStyle/>
          <a:p>
            <a:endParaRPr lang="ja-JP" altLang="en-US" sz="2400"/>
          </a:p>
        </p:txBody>
      </p:sp>
      <p:sp>
        <p:nvSpPr>
          <p:cNvPr id="11" name="Text 9"/>
          <p:cNvSpPr/>
          <p:nvPr/>
        </p:nvSpPr>
        <p:spPr>
          <a:xfrm>
            <a:off x="4309142" y="3159334"/>
            <a:ext cx="564208" cy="652145"/>
          </a:xfrm>
          <a:prstGeom prst="rect">
            <a:avLst/>
          </a:prstGeom>
          <a:noFill/>
          <a:ln/>
        </p:spPr>
        <p:txBody>
          <a:bodyPr wrap="square" rtlCol="0" anchor="ctr"/>
          <a:lstStyle/>
          <a:p>
            <a:pPr marL="0" indent="0" algn="ctr">
              <a:buNone/>
            </a:pPr>
            <a:r>
              <a:rPr lang="en-US" sz="2800" b="1" dirty="0">
                <a:solidFill>
                  <a:srgbClr val="C0392B"/>
                </a:solidFill>
                <a:latin typeface="Arial" pitchFamily="34" charset="0"/>
                <a:ea typeface="Arial" pitchFamily="34" charset="-122"/>
                <a:cs typeface="Arial" pitchFamily="34" charset="-120"/>
              </a:rPr>
              <a:t>②</a:t>
            </a:r>
            <a:endParaRPr lang="en-US" sz="2800" dirty="0"/>
          </a:p>
        </p:txBody>
      </p:sp>
      <p:sp>
        <p:nvSpPr>
          <p:cNvPr id="12" name="Text 10"/>
          <p:cNvSpPr/>
          <p:nvPr/>
        </p:nvSpPr>
        <p:spPr>
          <a:xfrm>
            <a:off x="4492021" y="3753694"/>
            <a:ext cx="3258729" cy="770717"/>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具体的な援助方法</a:t>
            </a:r>
            <a:endParaRPr lang="en-US" sz="2400" dirty="0"/>
          </a:p>
        </p:txBody>
      </p:sp>
      <p:sp>
        <p:nvSpPr>
          <p:cNvPr id="13" name="Text 11"/>
          <p:cNvSpPr/>
          <p:nvPr/>
        </p:nvSpPr>
        <p:spPr>
          <a:xfrm>
            <a:off x="4492021" y="4393774"/>
            <a:ext cx="3258729" cy="1660005"/>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段階的に自分でできることを増やす支援が有効。呼吸器の管理方法や簡単な運動療法を通じて、患者ができる範囲で積極的に行動できるよう支援する。</a:t>
            </a:r>
            <a:endParaRPr lang="en-US" sz="2000" dirty="0"/>
          </a:p>
        </p:txBody>
      </p:sp>
      <p:sp>
        <p:nvSpPr>
          <p:cNvPr id="14" name="Shape 12"/>
          <p:cNvSpPr/>
          <p:nvPr/>
        </p:nvSpPr>
        <p:spPr>
          <a:xfrm>
            <a:off x="8128286" y="3159335"/>
            <a:ext cx="3669062" cy="3438582"/>
          </a:xfrm>
          <a:prstGeom prst="roundRect">
            <a:avLst>
              <a:gd name="adj" fmla="val 2759"/>
            </a:avLst>
          </a:prstGeom>
          <a:solidFill>
            <a:srgbClr val="FAFAFA"/>
          </a:solidFill>
          <a:ln w="12700">
            <a:solidFill>
              <a:srgbClr val="BFBFBF"/>
            </a:solidFill>
            <a:prstDash val="solid"/>
          </a:ln>
        </p:spPr>
        <p:txBody>
          <a:bodyPr/>
          <a:lstStyle/>
          <a:p>
            <a:endParaRPr lang="ja-JP" altLang="en-US" sz="2400"/>
          </a:p>
        </p:txBody>
      </p:sp>
      <p:sp>
        <p:nvSpPr>
          <p:cNvPr id="15" name="Text 13"/>
          <p:cNvSpPr/>
          <p:nvPr/>
        </p:nvSpPr>
        <p:spPr>
          <a:xfrm>
            <a:off x="8128286" y="3159334"/>
            <a:ext cx="564208" cy="652145"/>
          </a:xfrm>
          <a:prstGeom prst="rect">
            <a:avLst/>
          </a:prstGeom>
          <a:noFill/>
          <a:ln/>
        </p:spPr>
        <p:txBody>
          <a:bodyPr wrap="square" rtlCol="0" anchor="ctr"/>
          <a:lstStyle/>
          <a:p>
            <a:pPr marL="0" indent="0" algn="ctr">
              <a:buNone/>
            </a:pPr>
            <a:r>
              <a:rPr lang="en-US" sz="2800" b="1" dirty="0">
                <a:solidFill>
                  <a:srgbClr val="C0392B"/>
                </a:solidFill>
                <a:latin typeface="Arial" pitchFamily="34" charset="0"/>
                <a:ea typeface="Arial" pitchFamily="34" charset="-122"/>
                <a:cs typeface="Arial" pitchFamily="34" charset="-120"/>
              </a:rPr>
              <a:t>③</a:t>
            </a:r>
            <a:endParaRPr lang="en-US" sz="2800" dirty="0"/>
          </a:p>
        </p:txBody>
      </p:sp>
      <p:sp>
        <p:nvSpPr>
          <p:cNvPr id="16" name="Text 14"/>
          <p:cNvSpPr/>
          <p:nvPr/>
        </p:nvSpPr>
        <p:spPr>
          <a:xfrm>
            <a:off x="8311165" y="3753694"/>
            <a:ext cx="3258729" cy="770717"/>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家族への説明</a:t>
            </a:r>
            <a:endParaRPr lang="en-US" sz="2400" dirty="0"/>
          </a:p>
        </p:txBody>
      </p:sp>
      <p:sp>
        <p:nvSpPr>
          <p:cNvPr id="17" name="Text 15"/>
          <p:cNvSpPr/>
          <p:nvPr/>
        </p:nvSpPr>
        <p:spPr>
          <a:xfrm>
            <a:off x="8311165" y="4393774"/>
            <a:ext cx="3258729" cy="1660005"/>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自立支援が患者の尊厳を保つために重要であることを説明し、段階的な進行の重要性を伝える。患者の意向を中心に、家族と協力して支援を行う。</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3000" b="1" dirty="0">
                <a:solidFill>
                  <a:srgbClr val="1A1A1A"/>
                </a:solidFill>
                <a:latin typeface="Arial" pitchFamily="34" charset="0"/>
                <a:ea typeface="Arial" pitchFamily="34" charset="-122"/>
                <a:cs typeface="Arial" pitchFamily="34" charset="-120"/>
              </a:rPr>
              <a:t>本日の学習目標</a:t>
            </a:r>
            <a:endParaRPr lang="en-US" sz="3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640080" y="1618488"/>
            <a:ext cx="530352" cy="530352"/>
          </a:xfrm>
          <a:prstGeom prst="ellipse">
            <a:avLst/>
          </a:prstGeom>
          <a:solidFill>
            <a:srgbClr val="EAEAEA"/>
          </a:solidFill>
          <a:ln w="12700">
            <a:solidFill>
              <a:srgbClr val="BFBFBF"/>
            </a:solidFill>
            <a:prstDash val="solid"/>
          </a:ln>
        </p:spPr>
        <p:txBody>
          <a:bodyPr/>
          <a:lstStyle/>
          <a:p>
            <a:endParaRPr lang="ja-JP" altLang="en-US" sz="2000"/>
          </a:p>
        </p:txBody>
      </p:sp>
      <p:sp>
        <p:nvSpPr>
          <p:cNvPr id="5" name="Text 3"/>
          <p:cNvSpPr/>
          <p:nvPr/>
        </p:nvSpPr>
        <p:spPr>
          <a:xfrm>
            <a:off x="640080" y="1618488"/>
            <a:ext cx="530352" cy="530352"/>
          </a:xfrm>
          <a:prstGeom prst="rect">
            <a:avLst/>
          </a:prstGeom>
          <a:noFill/>
          <a:ln/>
        </p:spPr>
        <p:txBody>
          <a:bodyPr wrap="square" rtlCol="0" anchor="ctr"/>
          <a:lstStyle/>
          <a:p>
            <a:pPr marL="0" indent="0" algn="ctr">
              <a:buNone/>
            </a:pPr>
            <a:r>
              <a:rPr lang="en-US" sz="2400" b="1" dirty="0">
                <a:solidFill>
                  <a:srgbClr val="1A1A1A"/>
                </a:solidFill>
                <a:latin typeface="Arial" pitchFamily="34" charset="0"/>
                <a:ea typeface="Arial" pitchFamily="34" charset="-122"/>
                <a:cs typeface="Arial" pitchFamily="34" charset="-120"/>
              </a:rPr>
              <a:t>1</a:t>
            </a:r>
            <a:endParaRPr lang="en-US" sz="2400" dirty="0"/>
          </a:p>
        </p:txBody>
      </p:sp>
      <p:sp>
        <p:nvSpPr>
          <p:cNvPr id="6" name="Text 4"/>
          <p:cNvSpPr/>
          <p:nvPr/>
        </p:nvSpPr>
        <p:spPr>
          <a:xfrm>
            <a:off x="1389888" y="1554480"/>
            <a:ext cx="3200400" cy="658368"/>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日常生活援助の定義と意義</a:t>
            </a:r>
            <a:endParaRPr lang="en-US" sz="2400" dirty="0"/>
          </a:p>
        </p:txBody>
      </p:sp>
      <p:sp>
        <p:nvSpPr>
          <p:cNvPr id="7" name="Text 5"/>
          <p:cNvSpPr/>
          <p:nvPr/>
        </p:nvSpPr>
        <p:spPr>
          <a:xfrm>
            <a:off x="4617720" y="1554480"/>
            <a:ext cx="6931152" cy="658368"/>
          </a:xfrm>
          <a:prstGeom prst="rect">
            <a:avLst/>
          </a:prstGeom>
          <a:noFill/>
          <a:ln/>
        </p:spPr>
        <p:txBody>
          <a:bodyPr wrap="square" rtlCol="0" anchor="ctr"/>
          <a:lstStyle/>
          <a:p>
            <a:pPr marL="0" indent="0">
              <a:buNone/>
            </a:pPr>
            <a:r>
              <a:rPr lang="en-US" sz="2400" dirty="0">
                <a:solidFill>
                  <a:srgbClr val="595959"/>
                </a:solidFill>
                <a:latin typeface="Arial" pitchFamily="34" charset="0"/>
                <a:ea typeface="Arial" pitchFamily="34" charset="-122"/>
                <a:cs typeface="Arial" pitchFamily="34" charset="-120"/>
              </a:rPr>
              <a:t>基本概念を理解し、看護における役割を認識する</a:t>
            </a:r>
            <a:endParaRPr lang="en-US" sz="2400" dirty="0"/>
          </a:p>
        </p:txBody>
      </p:sp>
      <p:sp>
        <p:nvSpPr>
          <p:cNvPr id="8" name="Shape 6"/>
          <p:cNvSpPr/>
          <p:nvPr/>
        </p:nvSpPr>
        <p:spPr>
          <a:xfrm>
            <a:off x="640080" y="2624328"/>
            <a:ext cx="530352" cy="530352"/>
          </a:xfrm>
          <a:prstGeom prst="ellipse">
            <a:avLst/>
          </a:prstGeom>
          <a:solidFill>
            <a:srgbClr val="EAEAEA"/>
          </a:solidFill>
          <a:ln w="12700">
            <a:solidFill>
              <a:srgbClr val="BFBFBF"/>
            </a:solidFill>
            <a:prstDash val="solid"/>
          </a:ln>
        </p:spPr>
        <p:txBody>
          <a:bodyPr/>
          <a:lstStyle/>
          <a:p>
            <a:endParaRPr lang="ja-JP" altLang="en-US" sz="2000"/>
          </a:p>
        </p:txBody>
      </p:sp>
      <p:sp>
        <p:nvSpPr>
          <p:cNvPr id="9" name="Text 7"/>
          <p:cNvSpPr/>
          <p:nvPr/>
        </p:nvSpPr>
        <p:spPr>
          <a:xfrm>
            <a:off x="640080" y="2624328"/>
            <a:ext cx="530352" cy="530352"/>
          </a:xfrm>
          <a:prstGeom prst="rect">
            <a:avLst/>
          </a:prstGeom>
          <a:noFill/>
          <a:ln/>
        </p:spPr>
        <p:txBody>
          <a:bodyPr wrap="square" rtlCol="0" anchor="ctr"/>
          <a:lstStyle/>
          <a:p>
            <a:pPr marL="0" indent="0" algn="ctr">
              <a:buNone/>
            </a:pPr>
            <a:r>
              <a:rPr lang="en-US" sz="2400" b="1" dirty="0">
                <a:solidFill>
                  <a:srgbClr val="1A1A1A"/>
                </a:solidFill>
                <a:latin typeface="Arial" pitchFamily="34" charset="0"/>
                <a:ea typeface="Arial" pitchFamily="34" charset="-122"/>
                <a:cs typeface="Arial" pitchFamily="34" charset="-120"/>
              </a:rPr>
              <a:t>2</a:t>
            </a:r>
            <a:endParaRPr lang="en-US" sz="2400" dirty="0"/>
          </a:p>
        </p:txBody>
      </p:sp>
      <p:sp>
        <p:nvSpPr>
          <p:cNvPr id="10" name="Text 8"/>
          <p:cNvSpPr/>
          <p:nvPr/>
        </p:nvSpPr>
        <p:spPr>
          <a:xfrm>
            <a:off x="1389888" y="2560320"/>
            <a:ext cx="3200400" cy="658368"/>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QOLとの関係</a:t>
            </a:r>
            <a:endParaRPr lang="en-US" sz="2400" dirty="0"/>
          </a:p>
        </p:txBody>
      </p:sp>
      <p:sp>
        <p:nvSpPr>
          <p:cNvPr id="11" name="Text 9"/>
          <p:cNvSpPr/>
          <p:nvPr/>
        </p:nvSpPr>
        <p:spPr>
          <a:xfrm>
            <a:off x="4617720" y="2560320"/>
            <a:ext cx="6931152" cy="658368"/>
          </a:xfrm>
          <a:prstGeom prst="rect">
            <a:avLst/>
          </a:prstGeom>
          <a:noFill/>
          <a:ln/>
        </p:spPr>
        <p:txBody>
          <a:bodyPr wrap="square" rtlCol="0" anchor="ctr"/>
          <a:lstStyle/>
          <a:p>
            <a:pPr marL="0" indent="0">
              <a:buNone/>
            </a:pPr>
            <a:r>
              <a:rPr lang="en-US" sz="2400" dirty="0">
                <a:solidFill>
                  <a:srgbClr val="595959"/>
                </a:solidFill>
                <a:latin typeface="Arial" pitchFamily="34" charset="0"/>
                <a:ea typeface="Arial" pitchFamily="34" charset="-122"/>
                <a:cs typeface="Arial" pitchFamily="34" charset="-120"/>
              </a:rPr>
              <a:t>日常生活援助がQOL向上にどのように寄与するかを理解する</a:t>
            </a:r>
            <a:endParaRPr lang="en-US" sz="2400" dirty="0"/>
          </a:p>
        </p:txBody>
      </p:sp>
      <p:sp>
        <p:nvSpPr>
          <p:cNvPr id="12" name="Shape 10"/>
          <p:cNvSpPr/>
          <p:nvPr/>
        </p:nvSpPr>
        <p:spPr>
          <a:xfrm>
            <a:off x="640080" y="3630168"/>
            <a:ext cx="530352" cy="530352"/>
          </a:xfrm>
          <a:prstGeom prst="ellipse">
            <a:avLst/>
          </a:prstGeom>
          <a:solidFill>
            <a:srgbClr val="EAEAEA"/>
          </a:solidFill>
          <a:ln w="12700">
            <a:solidFill>
              <a:srgbClr val="BFBFBF"/>
            </a:solidFill>
            <a:prstDash val="solid"/>
          </a:ln>
        </p:spPr>
        <p:txBody>
          <a:bodyPr/>
          <a:lstStyle/>
          <a:p>
            <a:endParaRPr lang="ja-JP" altLang="en-US" sz="2000"/>
          </a:p>
        </p:txBody>
      </p:sp>
      <p:sp>
        <p:nvSpPr>
          <p:cNvPr id="13" name="Text 11"/>
          <p:cNvSpPr/>
          <p:nvPr/>
        </p:nvSpPr>
        <p:spPr>
          <a:xfrm>
            <a:off x="640080" y="3630168"/>
            <a:ext cx="530352" cy="530352"/>
          </a:xfrm>
          <a:prstGeom prst="rect">
            <a:avLst/>
          </a:prstGeom>
          <a:noFill/>
          <a:ln/>
        </p:spPr>
        <p:txBody>
          <a:bodyPr wrap="square" rtlCol="0" anchor="ctr"/>
          <a:lstStyle/>
          <a:p>
            <a:pPr marL="0" indent="0" algn="ctr">
              <a:buNone/>
            </a:pPr>
            <a:r>
              <a:rPr lang="en-US" sz="2400" b="1" dirty="0">
                <a:solidFill>
                  <a:srgbClr val="1A1A1A"/>
                </a:solidFill>
                <a:latin typeface="Arial" pitchFamily="34" charset="0"/>
                <a:ea typeface="Arial" pitchFamily="34" charset="-122"/>
                <a:cs typeface="Arial" pitchFamily="34" charset="-120"/>
              </a:rPr>
              <a:t>3</a:t>
            </a:r>
            <a:endParaRPr lang="en-US" sz="2400" dirty="0"/>
          </a:p>
        </p:txBody>
      </p:sp>
      <p:sp>
        <p:nvSpPr>
          <p:cNvPr id="14" name="Text 12"/>
          <p:cNvSpPr/>
          <p:nvPr/>
        </p:nvSpPr>
        <p:spPr>
          <a:xfrm>
            <a:off x="1389888" y="3566160"/>
            <a:ext cx="3200400" cy="658368"/>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ICFの視点</a:t>
            </a:r>
            <a:endParaRPr lang="en-US" sz="2400" dirty="0"/>
          </a:p>
        </p:txBody>
      </p:sp>
      <p:sp>
        <p:nvSpPr>
          <p:cNvPr id="15" name="Text 13"/>
          <p:cNvSpPr/>
          <p:nvPr/>
        </p:nvSpPr>
        <p:spPr>
          <a:xfrm>
            <a:off x="4617720" y="3566160"/>
            <a:ext cx="6931152" cy="658368"/>
          </a:xfrm>
          <a:prstGeom prst="rect">
            <a:avLst/>
          </a:prstGeom>
          <a:noFill/>
          <a:ln/>
        </p:spPr>
        <p:txBody>
          <a:bodyPr wrap="square" rtlCol="0" anchor="ctr"/>
          <a:lstStyle/>
          <a:p>
            <a:pPr marL="0" indent="0">
              <a:buNone/>
            </a:pPr>
            <a:r>
              <a:rPr lang="en-US" sz="2400" dirty="0">
                <a:solidFill>
                  <a:srgbClr val="595959"/>
                </a:solidFill>
                <a:latin typeface="Arial" pitchFamily="34" charset="0"/>
                <a:ea typeface="Arial" pitchFamily="34" charset="-122"/>
                <a:cs typeface="Arial" pitchFamily="34" charset="-120"/>
              </a:rPr>
              <a:t>ICFを活用した援助技術の基盤を理解し、生活機能の向上を支援する方法を学ぶ</a:t>
            </a:r>
            <a:endParaRPr lang="en-US" sz="2400" dirty="0"/>
          </a:p>
        </p:txBody>
      </p:sp>
      <p:sp>
        <p:nvSpPr>
          <p:cNvPr id="16" name="Shape 14"/>
          <p:cNvSpPr/>
          <p:nvPr/>
        </p:nvSpPr>
        <p:spPr>
          <a:xfrm>
            <a:off x="640080" y="4636008"/>
            <a:ext cx="530352" cy="530352"/>
          </a:xfrm>
          <a:prstGeom prst="ellipse">
            <a:avLst/>
          </a:prstGeom>
          <a:solidFill>
            <a:srgbClr val="EAEAEA"/>
          </a:solidFill>
          <a:ln w="12700">
            <a:solidFill>
              <a:srgbClr val="BFBFBF"/>
            </a:solidFill>
            <a:prstDash val="solid"/>
          </a:ln>
        </p:spPr>
        <p:txBody>
          <a:bodyPr/>
          <a:lstStyle/>
          <a:p>
            <a:endParaRPr lang="ja-JP" altLang="en-US" sz="2000"/>
          </a:p>
        </p:txBody>
      </p:sp>
      <p:sp>
        <p:nvSpPr>
          <p:cNvPr id="17" name="Text 15"/>
          <p:cNvSpPr/>
          <p:nvPr/>
        </p:nvSpPr>
        <p:spPr>
          <a:xfrm>
            <a:off x="640080" y="4636008"/>
            <a:ext cx="530352" cy="530352"/>
          </a:xfrm>
          <a:prstGeom prst="rect">
            <a:avLst/>
          </a:prstGeom>
          <a:noFill/>
          <a:ln/>
        </p:spPr>
        <p:txBody>
          <a:bodyPr wrap="square" rtlCol="0" anchor="ctr"/>
          <a:lstStyle/>
          <a:p>
            <a:pPr marL="0" indent="0" algn="ctr">
              <a:buNone/>
            </a:pPr>
            <a:r>
              <a:rPr lang="en-US" sz="2400" b="1" dirty="0">
                <a:solidFill>
                  <a:srgbClr val="1A1A1A"/>
                </a:solidFill>
                <a:latin typeface="Arial" pitchFamily="34" charset="0"/>
                <a:ea typeface="Arial" pitchFamily="34" charset="-122"/>
                <a:cs typeface="Arial" pitchFamily="34" charset="-120"/>
              </a:rPr>
              <a:t>4</a:t>
            </a:r>
            <a:endParaRPr lang="en-US" sz="2400" dirty="0"/>
          </a:p>
        </p:txBody>
      </p:sp>
      <p:sp>
        <p:nvSpPr>
          <p:cNvPr id="18" name="Text 16"/>
          <p:cNvSpPr/>
          <p:nvPr/>
        </p:nvSpPr>
        <p:spPr>
          <a:xfrm>
            <a:off x="1389888" y="4572000"/>
            <a:ext cx="3200400" cy="658368"/>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看護倫理</a:t>
            </a:r>
            <a:endParaRPr lang="en-US" sz="2400" dirty="0"/>
          </a:p>
        </p:txBody>
      </p:sp>
      <p:sp>
        <p:nvSpPr>
          <p:cNvPr id="19" name="Text 17"/>
          <p:cNvSpPr/>
          <p:nvPr/>
        </p:nvSpPr>
        <p:spPr>
          <a:xfrm>
            <a:off x="4617720" y="4572000"/>
            <a:ext cx="6931152" cy="658368"/>
          </a:xfrm>
          <a:prstGeom prst="rect">
            <a:avLst/>
          </a:prstGeom>
          <a:noFill/>
          <a:ln/>
        </p:spPr>
        <p:txBody>
          <a:bodyPr wrap="square" rtlCol="0" anchor="ctr"/>
          <a:lstStyle/>
          <a:p>
            <a:pPr marL="0" indent="0">
              <a:buNone/>
            </a:pPr>
            <a:r>
              <a:rPr lang="en-US" sz="2400" dirty="0">
                <a:solidFill>
                  <a:srgbClr val="595959"/>
                </a:solidFill>
                <a:latin typeface="Arial" pitchFamily="34" charset="0"/>
                <a:ea typeface="Arial" pitchFamily="34" charset="-122"/>
                <a:cs typeface="Arial" pitchFamily="34" charset="-120"/>
              </a:rPr>
              <a:t>尊厳の保持と自立支援の視点を基に、看護倫理を援助技術に活かす</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2377440"/>
            <a:ext cx="1828800" cy="914400"/>
          </a:xfrm>
          <a:prstGeom prst="rect">
            <a:avLst/>
          </a:prstGeom>
          <a:noFill/>
          <a:ln/>
        </p:spPr>
        <p:txBody>
          <a:bodyPr wrap="square" rtlCol="0" anchor="ctr"/>
          <a:lstStyle/>
          <a:p>
            <a:pPr marL="0" indent="0">
              <a:buNone/>
            </a:pPr>
            <a:r>
              <a:rPr lang="en-US" sz="6000" b="1" dirty="0">
                <a:latin typeface="Arial" pitchFamily="34" charset="0"/>
                <a:ea typeface="Arial" pitchFamily="34" charset="-122"/>
                <a:cs typeface="Arial" pitchFamily="34" charset="-120"/>
              </a:rPr>
              <a:t>06</a:t>
            </a:r>
            <a:endParaRPr lang="en-US" sz="6000" dirty="0"/>
          </a:p>
        </p:txBody>
      </p:sp>
      <p:sp>
        <p:nvSpPr>
          <p:cNvPr id="3" name="Text 1"/>
          <p:cNvSpPr/>
          <p:nvPr/>
        </p:nvSpPr>
        <p:spPr>
          <a:xfrm>
            <a:off x="640080" y="3200400"/>
            <a:ext cx="10908792" cy="1097280"/>
          </a:xfrm>
          <a:prstGeom prst="rect">
            <a:avLst/>
          </a:prstGeom>
          <a:noFill/>
          <a:ln/>
        </p:spPr>
        <p:txBody>
          <a:bodyPr wrap="square" rtlCol="0" anchor="ctr"/>
          <a:lstStyle/>
          <a:p>
            <a:pPr marL="0" indent="0">
              <a:buNone/>
            </a:pPr>
            <a:r>
              <a:rPr lang="en-US" sz="4000" b="1" dirty="0">
                <a:solidFill>
                  <a:srgbClr val="1A1A1A"/>
                </a:solidFill>
                <a:latin typeface="Arial" pitchFamily="34" charset="0"/>
                <a:ea typeface="Arial" pitchFamily="34" charset="-122"/>
                <a:cs typeface="Arial" pitchFamily="34" charset="-120"/>
              </a:rPr>
              <a:t>まとめ</a:t>
            </a:r>
            <a:endParaRPr lang="en-US" sz="4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まとめ：日常生活援助における看護の視点</a:t>
            </a:r>
            <a:endParaRPr lang="en-US" sz="4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470341" y="1287349"/>
            <a:ext cx="2763555" cy="3360829"/>
          </a:xfrm>
          <a:prstGeom prst="roundRect">
            <a:avLst>
              <a:gd name="adj" fmla="val 3159"/>
            </a:avLst>
          </a:prstGeom>
          <a:solidFill>
            <a:srgbClr val="FAFAFA"/>
          </a:solidFill>
          <a:ln w="12700">
            <a:solidFill>
              <a:srgbClr val="BFBFBF"/>
            </a:solidFill>
            <a:prstDash val="solid"/>
          </a:ln>
        </p:spPr>
        <p:txBody>
          <a:bodyPr/>
          <a:lstStyle/>
          <a:p>
            <a:endParaRPr lang="ja-JP" altLang="en-US" sz="2400"/>
          </a:p>
        </p:txBody>
      </p:sp>
      <p:sp>
        <p:nvSpPr>
          <p:cNvPr id="5" name="Text 3"/>
          <p:cNvSpPr/>
          <p:nvPr/>
        </p:nvSpPr>
        <p:spPr>
          <a:xfrm>
            <a:off x="470341" y="1287349"/>
            <a:ext cx="709303" cy="661981"/>
          </a:xfrm>
          <a:prstGeom prst="rect">
            <a:avLst/>
          </a:prstGeom>
          <a:noFill/>
          <a:ln/>
        </p:spPr>
        <p:txBody>
          <a:bodyPr wrap="square" rtlCol="0" anchor="ctr"/>
          <a:lstStyle/>
          <a:p>
            <a:pPr marL="0" indent="0" algn="ctr">
              <a:buNone/>
            </a:pPr>
            <a:r>
              <a:rPr lang="en-US" sz="3200" b="1" dirty="0">
                <a:solidFill>
                  <a:srgbClr val="595959"/>
                </a:solidFill>
                <a:latin typeface="Arial" pitchFamily="34" charset="0"/>
                <a:ea typeface="Arial" pitchFamily="34" charset="-122"/>
                <a:cs typeface="Arial" pitchFamily="34" charset="-120"/>
              </a:rPr>
              <a:t>01</a:t>
            </a:r>
            <a:endParaRPr lang="en-US" sz="3200" dirty="0"/>
          </a:p>
        </p:txBody>
      </p:sp>
      <p:sp>
        <p:nvSpPr>
          <p:cNvPr id="6" name="Text 4"/>
          <p:cNvSpPr/>
          <p:nvPr/>
        </p:nvSpPr>
        <p:spPr>
          <a:xfrm>
            <a:off x="653221" y="1973149"/>
            <a:ext cx="2327061" cy="712903"/>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定義と意義</a:t>
            </a:r>
            <a:endParaRPr lang="en-US" sz="2400" dirty="0"/>
          </a:p>
        </p:txBody>
      </p:sp>
      <p:sp>
        <p:nvSpPr>
          <p:cNvPr id="7" name="Text 5"/>
          <p:cNvSpPr/>
          <p:nvPr/>
        </p:nvSpPr>
        <p:spPr>
          <a:xfrm>
            <a:off x="531605" y="2531644"/>
            <a:ext cx="2561079" cy="1680415"/>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患者の日常生活を支援する看護行為であり、自立支援・QOL向上・社会的役割維持・専門的役割発揮という意義がある。</a:t>
            </a:r>
            <a:endParaRPr lang="en-US" sz="2000" dirty="0"/>
          </a:p>
        </p:txBody>
      </p:sp>
      <p:sp>
        <p:nvSpPr>
          <p:cNvPr id="8" name="Shape 6"/>
          <p:cNvSpPr/>
          <p:nvPr/>
        </p:nvSpPr>
        <p:spPr>
          <a:xfrm>
            <a:off x="3334699" y="1287349"/>
            <a:ext cx="2763555" cy="3360829"/>
          </a:xfrm>
          <a:prstGeom prst="roundRect">
            <a:avLst>
              <a:gd name="adj" fmla="val 3159"/>
            </a:avLst>
          </a:prstGeom>
          <a:solidFill>
            <a:srgbClr val="FAFAFA"/>
          </a:solidFill>
          <a:ln w="12700">
            <a:solidFill>
              <a:srgbClr val="BFBFBF"/>
            </a:solidFill>
            <a:prstDash val="solid"/>
          </a:ln>
        </p:spPr>
        <p:txBody>
          <a:bodyPr/>
          <a:lstStyle/>
          <a:p>
            <a:endParaRPr lang="ja-JP" altLang="en-US" sz="2400"/>
          </a:p>
        </p:txBody>
      </p:sp>
      <p:sp>
        <p:nvSpPr>
          <p:cNvPr id="9" name="Text 7"/>
          <p:cNvSpPr/>
          <p:nvPr/>
        </p:nvSpPr>
        <p:spPr>
          <a:xfrm>
            <a:off x="3334699" y="1287349"/>
            <a:ext cx="709303" cy="661981"/>
          </a:xfrm>
          <a:prstGeom prst="rect">
            <a:avLst/>
          </a:prstGeom>
          <a:noFill/>
          <a:ln/>
        </p:spPr>
        <p:txBody>
          <a:bodyPr wrap="square" rtlCol="0" anchor="ctr"/>
          <a:lstStyle/>
          <a:p>
            <a:pPr marL="0" indent="0" algn="ctr">
              <a:buNone/>
            </a:pPr>
            <a:r>
              <a:rPr lang="en-US" sz="3200" b="1" dirty="0">
                <a:solidFill>
                  <a:srgbClr val="595959"/>
                </a:solidFill>
                <a:latin typeface="Arial" pitchFamily="34" charset="0"/>
                <a:ea typeface="Arial" pitchFamily="34" charset="-122"/>
                <a:cs typeface="Arial" pitchFamily="34" charset="-120"/>
              </a:rPr>
              <a:t>02</a:t>
            </a:r>
            <a:endParaRPr lang="en-US" sz="3200" dirty="0"/>
          </a:p>
        </p:txBody>
      </p:sp>
      <p:sp>
        <p:nvSpPr>
          <p:cNvPr id="10" name="Text 8"/>
          <p:cNvSpPr/>
          <p:nvPr/>
        </p:nvSpPr>
        <p:spPr>
          <a:xfrm>
            <a:off x="3517579" y="1973149"/>
            <a:ext cx="2327061" cy="712903"/>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QOLとの関係</a:t>
            </a:r>
            <a:endParaRPr lang="en-US" sz="2400" dirty="0"/>
          </a:p>
        </p:txBody>
      </p:sp>
      <p:sp>
        <p:nvSpPr>
          <p:cNvPr id="11" name="Text 9"/>
          <p:cNvSpPr/>
          <p:nvPr/>
        </p:nvSpPr>
        <p:spPr>
          <a:xfrm>
            <a:off x="3395963" y="2531644"/>
            <a:ext cx="2561079" cy="1680415"/>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生活機能のサポート・自立の促進・精神的影響・家族関係改善を通じて、患者のQOL向上に貢献する。</a:t>
            </a:r>
            <a:endParaRPr lang="en-US" sz="2000" dirty="0"/>
          </a:p>
        </p:txBody>
      </p:sp>
      <p:sp>
        <p:nvSpPr>
          <p:cNvPr id="12" name="Shape 10"/>
          <p:cNvSpPr/>
          <p:nvPr/>
        </p:nvSpPr>
        <p:spPr>
          <a:xfrm>
            <a:off x="6199057" y="1287349"/>
            <a:ext cx="2763555" cy="3360829"/>
          </a:xfrm>
          <a:prstGeom prst="roundRect">
            <a:avLst>
              <a:gd name="adj" fmla="val 3159"/>
            </a:avLst>
          </a:prstGeom>
          <a:solidFill>
            <a:srgbClr val="FAFAFA"/>
          </a:solidFill>
          <a:ln w="12700">
            <a:solidFill>
              <a:srgbClr val="BFBFBF"/>
            </a:solidFill>
            <a:prstDash val="solid"/>
          </a:ln>
        </p:spPr>
        <p:txBody>
          <a:bodyPr/>
          <a:lstStyle/>
          <a:p>
            <a:endParaRPr lang="ja-JP" altLang="en-US" sz="2400"/>
          </a:p>
        </p:txBody>
      </p:sp>
      <p:sp>
        <p:nvSpPr>
          <p:cNvPr id="13" name="Text 11"/>
          <p:cNvSpPr/>
          <p:nvPr/>
        </p:nvSpPr>
        <p:spPr>
          <a:xfrm>
            <a:off x="6199057" y="1287349"/>
            <a:ext cx="709303" cy="661981"/>
          </a:xfrm>
          <a:prstGeom prst="rect">
            <a:avLst/>
          </a:prstGeom>
          <a:noFill/>
          <a:ln/>
        </p:spPr>
        <p:txBody>
          <a:bodyPr wrap="square" rtlCol="0" anchor="ctr"/>
          <a:lstStyle/>
          <a:p>
            <a:pPr marL="0" indent="0" algn="ctr">
              <a:buNone/>
            </a:pPr>
            <a:r>
              <a:rPr lang="en-US" sz="3200" b="1" dirty="0">
                <a:solidFill>
                  <a:srgbClr val="595959"/>
                </a:solidFill>
                <a:latin typeface="Arial" pitchFamily="34" charset="0"/>
                <a:ea typeface="Arial" pitchFamily="34" charset="-122"/>
                <a:cs typeface="Arial" pitchFamily="34" charset="-120"/>
              </a:rPr>
              <a:t>03</a:t>
            </a:r>
            <a:endParaRPr lang="en-US" sz="3200" dirty="0"/>
          </a:p>
        </p:txBody>
      </p:sp>
      <p:sp>
        <p:nvSpPr>
          <p:cNvPr id="14" name="Text 12"/>
          <p:cNvSpPr/>
          <p:nvPr/>
        </p:nvSpPr>
        <p:spPr>
          <a:xfrm>
            <a:off x="6381937" y="1973149"/>
            <a:ext cx="2327061" cy="712903"/>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ICFの視点</a:t>
            </a:r>
            <a:endParaRPr lang="en-US" sz="2400" dirty="0"/>
          </a:p>
        </p:txBody>
      </p:sp>
      <p:sp>
        <p:nvSpPr>
          <p:cNvPr id="15" name="Text 13"/>
          <p:cNvSpPr/>
          <p:nvPr/>
        </p:nvSpPr>
        <p:spPr>
          <a:xfrm>
            <a:off x="6260321" y="2531644"/>
            <a:ext cx="2561079" cy="1680415"/>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患者の状態を多角的に評価し、総合的な評価・個別化された援助・環境因子の調整・患者中心の支援を実現する。</a:t>
            </a:r>
            <a:endParaRPr lang="en-US" sz="2000" dirty="0"/>
          </a:p>
        </p:txBody>
      </p:sp>
      <p:sp>
        <p:nvSpPr>
          <p:cNvPr id="16" name="Shape 14"/>
          <p:cNvSpPr/>
          <p:nvPr/>
        </p:nvSpPr>
        <p:spPr>
          <a:xfrm>
            <a:off x="9063415" y="1287349"/>
            <a:ext cx="2763555" cy="3360829"/>
          </a:xfrm>
          <a:prstGeom prst="roundRect">
            <a:avLst>
              <a:gd name="adj" fmla="val 3159"/>
            </a:avLst>
          </a:prstGeom>
          <a:solidFill>
            <a:srgbClr val="FAFAFA"/>
          </a:solidFill>
          <a:ln w="12700">
            <a:solidFill>
              <a:srgbClr val="BFBFBF"/>
            </a:solidFill>
            <a:prstDash val="solid"/>
          </a:ln>
        </p:spPr>
        <p:txBody>
          <a:bodyPr/>
          <a:lstStyle/>
          <a:p>
            <a:endParaRPr lang="ja-JP" altLang="en-US" sz="2400"/>
          </a:p>
        </p:txBody>
      </p:sp>
      <p:sp>
        <p:nvSpPr>
          <p:cNvPr id="17" name="Text 15"/>
          <p:cNvSpPr/>
          <p:nvPr/>
        </p:nvSpPr>
        <p:spPr>
          <a:xfrm>
            <a:off x="9063415" y="1287349"/>
            <a:ext cx="709303" cy="661981"/>
          </a:xfrm>
          <a:prstGeom prst="rect">
            <a:avLst/>
          </a:prstGeom>
          <a:noFill/>
          <a:ln/>
        </p:spPr>
        <p:txBody>
          <a:bodyPr wrap="square" rtlCol="0" anchor="ctr"/>
          <a:lstStyle/>
          <a:p>
            <a:pPr marL="0" indent="0" algn="ctr">
              <a:buNone/>
            </a:pPr>
            <a:r>
              <a:rPr lang="en-US" sz="3200" b="1" dirty="0">
                <a:solidFill>
                  <a:srgbClr val="595959"/>
                </a:solidFill>
                <a:latin typeface="Arial" pitchFamily="34" charset="0"/>
                <a:ea typeface="Arial" pitchFamily="34" charset="-122"/>
                <a:cs typeface="Arial" pitchFamily="34" charset="-120"/>
              </a:rPr>
              <a:t>04</a:t>
            </a:r>
            <a:endParaRPr lang="en-US" sz="3200" dirty="0"/>
          </a:p>
        </p:txBody>
      </p:sp>
      <p:sp>
        <p:nvSpPr>
          <p:cNvPr id="18" name="Text 16"/>
          <p:cNvSpPr/>
          <p:nvPr/>
        </p:nvSpPr>
        <p:spPr>
          <a:xfrm>
            <a:off x="9246295" y="1973149"/>
            <a:ext cx="2327061" cy="712903"/>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看護倫理</a:t>
            </a:r>
            <a:endParaRPr lang="en-US" sz="2400" dirty="0"/>
          </a:p>
        </p:txBody>
      </p:sp>
      <p:sp>
        <p:nvSpPr>
          <p:cNvPr id="19" name="Text 17"/>
          <p:cNvSpPr/>
          <p:nvPr/>
        </p:nvSpPr>
        <p:spPr>
          <a:xfrm>
            <a:off x="9124679" y="2531644"/>
            <a:ext cx="2561079" cy="1680415"/>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尊厳の保持・自立支援・プライバシーの尊重という倫理的原則に基づいて援助技術を実践する。</a:t>
            </a:r>
            <a:endParaRPr lang="en-US" sz="2000" dirty="0"/>
          </a:p>
        </p:txBody>
      </p:sp>
      <p:sp>
        <p:nvSpPr>
          <p:cNvPr id="20" name="Shape 18"/>
          <p:cNvSpPr/>
          <p:nvPr/>
        </p:nvSpPr>
        <p:spPr>
          <a:xfrm>
            <a:off x="635754" y="4838245"/>
            <a:ext cx="11050004" cy="1844949"/>
          </a:xfrm>
          <a:prstGeom prst="rect">
            <a:avLst/>
          </a:prstGeom>
          <a:solidFill>
            <a:srgbClr val="EAF3FB"/>
          </a:solidFill>
          <a:ln w="12700">
            <a:solidFill>
              <a:srgbClr val="BFBFBF"/>
            </a:solidFill>
            <a:prstDash val="solid"/>
          </a:ln>
        </p:spPr>
        <p:txBody>
          <a:bodyPr/>
          <a:lstStyle/>
          <a:p>
            <a:endParaRPr lang="ja-JP" altLang="en-US" sz="2000"/>
          </a:p>
        </p:txBody>
      </p:sp>
      <p:sp>
        <p:nvSpPr>
          <p:cNvPr id="21" name="Text 19"/>
          <p:cNvSpPr/>
          <p:nvPr/>
        </p:nvSpPr>
        <p:spPr>
          <a:xfrm>
            <a:off x="1001513" y="4838245"/>
            <a:ext cx="10309015" cy="1844949"/>
          </a:xfrm>
          <a:prstGeom prst="rect">
            <a:avLst/>
          </a:prstGeom>
          <a:noFill/>
          <a:ln/>
        </p:spPr>
        <p:txBody>
          <a:bodyPr wrap="square" rtlCol="0" anchor="ctr"/>
          <a:lstStyle/>
          <a:p>
            <a:pPr marL="0" indent="0">
              <a:lnSpc>
                <a:spcPct val="140000"/>
              </a:lnSpc>
              <a:buNone/>
            </a:pPr>
            <a:r>
              <a:rPr lang="en-US" sz="2400" b="1" dirty="0">
                <a:solidFill>
                  <a:srgbClr val="C0392B"/>
                </a:solidFill>
                <a:latin typeface="Arial" pitchFamily="34" charset="0"/>
                <a:ea typeface="Arial" pitchFamily="34" charset="-122"/>
                <a:cs typeface="Arial" pitchFamily="34" charset="-120"/>
              </a:rPr>
              <a:t>日常生活援助は看護の基本。</a:t>
            </a:r>
            <a:r>
              <a:rPr lang="en-US" sz="2400" dirty="0">
                <a:solidFill>
                  <a:srgbClr val="595959"/>
                </a:solidFill>
                <a:latin typeface="Arial" pitchFamily="34" charset="0"/>
                <a:ea typeface="Arial" pitchFamily="34" charset="-122"/>
                <a:cs typeface="Arial" pitchFamily="34" charset="-120"/>
              </a:rPr>
              <a:t>患者の生活機能を向上させるために欠かせない支援であり、看護師がQOL向上・ICFの視点・看護倫理を統合して患者に向き合うことが求められる。</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2377440"/>
            <a:ext cx="1828800" cy="914400"/>
          </a:xfrm>
          <a:prstGeom prst="rect">
            <a:avLst/>
          </a:prstGeom>
          <a:noFill/>
          <a:ln/>
        </p:spPr>
        <p:txBody>
          <a:bodyPr wrap="square" rtlCol="0" anchor="ctr"/>
          <a:lstStyle/>
          <a:p>
            <a:pPr marL="0" indent="0">
              <a:buNone/>
            </a:pPr>
            <a:r>
              <a:rPr lang="en-US" sz="6000" b="1" dirty="0">
                <a:latin typeface="Arial" pitchFamily="34" charset="0"/>
                <a:ea typeface="Arial" pitchFamily="34" charset="-122"/>
                <a:cs typeface="Arial" pitchFamily="34" charset="-120"/>
              </a:rPr>
              <a:t>01</a:t>
            </a:r>
            <a:endParaRPr lang="en-US" sz="6000" dirty="0"/>
          </a:p>
        </p:txBody>
      </p:sp>
      <p:sp>
        <p:nvSpPr>
          <p:cNvPr id="3" name="Text 1"/>
          <p:cNvSpPr/>
          <p:nvPr/>
        </p:nvSpPr>
        <p:spPr>
          <a:xfrm>
            <a:off x="640080" y="3200400"/>
            <a:ext cx="10908792" cy="1097280"/>
          </a:xfrm>
          <a:prstGeom prst="rect">
            <a:avLst/>
          </a:prstGeom>
          <a:noFill/>
          <a:ln/>
        </p:spPr>
        <p:txBody>
          <a:bodyPr wrap="square" rtlCol="0" anchor="ctr"/>
          <a:lstStyle/>
          <a:p>
            <a:pPr marL="0" indent="0">
              <a:buNone/>
            </a:pPr>
            <a:r>
              <a:rPr lang="en-US" sz="4000" b="1" dirty="0">
                <a:solidFill>
                  <a:srgbClr val="1A1A1A"/>
                </a:solidFill>
                <a:latin typeface="Arial" pitchFamily="34" charset="0"/>
                <a:ea typeface="Arial" pitchFamily="34" charset="-122"/>
                <a:cs typeface="Arial" pitchFamily="34" charset="-120"/>
              </a:rPr>
              <a:t>日常生活援助の定義と意義</a:t>
            </a: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日常生活援助の定義</a:t>
            </a:r>
            <a:endParaRPr lang="en-US" sz="4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640079" y="1325879"/>
            <a:ext cx="11214267" cy="1651861"/>
          </a:xfrm>
          <a:prstGeom prst="rect">
            <a:avLst/>
          </a:prstGeom>
          <a:solidFill>
            <a:srgbClr val="EAF3FB"/>
          </a:solidFill>
          <a:ln w="12700">
            <a:solidFill>
              <a:srgbClr val="BFBFBF"/>
            </a:solidFill>
            <a:prstDash val="solid"/>
          </a:ln>
        </p:spPr>
        <p:txBody>
          <a:bodyPr/>
          <a:lstStyle/>
          <a:p>
            <a:endParaRPr lang="ja-JP" altLang="en-US"/>
          </a:p>
        </p:txBody>
      </p:sp>
      <p:sp>
        <p:nvSpPr>
          <p:cNvPr id="5" name="Text 3"/>
          <p:cNvSpPr/>
          <p:nvPr/>
        </p:nvSpPr>
        <p:spPr>
          <a:xfrm>
            <a:off x="1005839" y="1325879"/>
            <a:ext cx="10462263" cy="1651861"/>
          </a:xfrm>
          <a:prstGeom prst="rect">
            <a:avLst/>
          </a:prstGeom>
          <a:noFill/>
          <a:ln/>
        </p:spPr>
        <p:txBody>
          <a:bodyPr wrap="square" rtlCol="0" anchor="ctr"/>
          <a:lstStyle/>
          <a:p>
            <a:pPr marL="0" indent="0">
              <a:lnSpc>
                <a:spcPct val="130000"/>
              </a:lnSpc>
              <a:buNone/>
            </a:pPr>
            <a:r>
              <a:rPr lang="en-US" sz="2200" dirty="0">
                <a:solidFill>
                  <a:srgbClr val="1A1A1A"/>
                </a:solidFill>
                <a:latin typeface="Arial" pitchFamily="34" charset="0"/>
                <a:ea typeface="Arial" pitchFamily="34" charset="-122"/>
                <a:cs typeface="Arial" pitchFamily="34" charset="-120"/>
              </a:rPr>
              <a:t>患者が日常生活を営むために必要な支援を提供する</a:t>
            </a:r>
            <a:r>
              <a:rPr lang="en-US" sz="2200" b="1" dirty="0">
                <a:solidFill>
                  <a:srgbClr val="C0392B"/>
                </a:solidFill>
                <a:latin typeface="Arial" pitchFamily="34" charset="0"/>
                <a:ea typeface="Arial" pitchFamily="34" charset="-122"/>
                <a:cs typeface="Arial" pitchFamily="34" charset="-120"/>
              </a:rPr>
              <a:t>看護行為</a:t>
            </a:r>
            <a:r>
              <a:rPr lang="en-US" sz="2200" dirty="0">
                <a:solidFill>
                  <a:srgbClr val="1A1A1A"/>
                </a:solidFill>
                <a:latin typeface="Arial" pitchFamily="34" charset="0"/>
                <a:ea typeface="Arial" pitchFamily="34" charset="-122"/>
                <a:cs typeface="Arial" pitchFamily="34" charset="-120"/>
              </a:rPr>
              <a:t>である。</a:t>
            </a:r>
            <a:endParaRPr lang="en-US" sz="2200" dirty="0"/>
          </a:p>
          <a:p>
            <a:pPr marL="0" indent="0">
              <a:lnSpc>
                <a:spcPct val="130000"/>
              </a:lnSpc>
              <a:buNone/>
            </a:pPr>
            <a:r>
              <a:rPr lang="en-US" sz="2200" dirty="0">
                <a:solidFill>
                  <a:srgbClr val="1A1A1A"/>
                </a:solidFill>
                <a:latin typeface="Arial" pitchFamily="34" charset="0"/>
                <a:ea typeface="Arial" pitchFamily="34" charset="-122"/>
                <a:cs typeface="Arial" pitchFamily="34" charset="-120"/>
              </a:rPr>
              <a:t>患者が自分自身で行うことが困難な生活全般の活動（食事・排泄・移動・入浴・清潔など）を補助する。</a:t>
            </a:r>
            <a:endParaRPr lang="en-US" sz="2200" dirty="0"/>
          </a:p>
        </p:txBody>
      </p:sp>
      <p:sp>
        <p:nvSpPr>
          <p:cNvPr id="6" name="Shape 4"/>
          <p:cNvSpPr/>
          <p:nvPr/>
        </p:nvSpPr>
        <p:spPr>
          <a:xfrm>
            <a:off x="529147" y="3337560"/>
            <a:ext cx="2774506" cy="2992055"/>
          </a:xfrm>
          <a:prstGeom prst="roundRect">
            <a:avLst>
              <a:gd name="adj" fmla="val 3333"/>
            </a:avLst>
          </a:prstGeom>
          <a:solidFill>
            <a:srgbClr val="FAFAFA"/>
          </a:solidFill>
          <a:ln w="12700">
            <a:solidFill>
              <a:srgbClr val="BFBFBF"/>
            </a:solidFill>
            <a:prstDash val="solid"/>
          </a:ln>
        </p:spPr>
        <p:txBody>
          <a:bodyPr/>
          <a:lstStyle/>
          <a:p>
            <a:endParaRPr lang="ja-JP" altLang="en-US" sz="2400"/>
          </a:p>
        </p:txBody>
      </p:sp>
      <p:sp>
        <p:nvSpPr>
          <p:cNvPr id="7" name="Text 5"/>
          <p:cNvSpPr/>
          <p:nvPr/>
        </p:nvSpPr>
        <p:spPr>
          <a:xfrm>
            <a:off x="730315" y="3520441"/>
            <a:ext cx="2292460" cy="810348"/>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食事援助</a:t>
            </a:r>
            <a:endParaRPr lang="en-US" sz="2400" dirty="0"/>
          </a:p>
        </p:txBody>
      </p:sp>
      <p:sp>
        <p:nvSpPr>
          <p:cNvPr id="8" name="Text 6"/>
          <p:cNvSpPr/>
          <p:nvPr/>
        </p:nvSpPr>
        <p:spPr>
          <a:xfrm>
            <a:off x="730315" y="4690605"/>
            <a:ext cx="2292460" cy="1683031"/>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食事の準備や摂取をサポートし、栄養状態を維持する</a:t>
            </a:r>
            <a:endParaRPr lang="en-US" sz="2000" dirty="0"/>
          </a:p>
        </p:txBody>
      </p:sp>
      <p:sp>
        <p:nvSpPr>
          <p:cNvPr id="9" name="Shape 7"/>
          <p:cNvSpPr/>
          <p:nvPr/>
        </p:nvSpPr>
        <p:spPr>
          <a:xfrm>
            <a:off x="3393505" y="3337560"/>
            <a:ext cx="2774506" cy="2992055"/>
          </a:xfrm>
          <a:prstGeom prst="roundRect">
            <a:avLst>
              <a:gd name="adj" fmla="val 3333"/>
            </a:avLst>
          </a:prstGeom>
          <a:solidFill>
            <a:srgbClr val="FAFAFA"/>
          </a:solidFill>
          <a:ln w="12700">
            <a:solidFill>
              <a:srgbClr val="BFBFBF"/>
            </a:solidFill>
            <a:prstDash val="solid"/>
          </a:ln>
        </p:spPr>
        <p:txBody>
          <a:bodyPr/>
          <a:lstStyle/>
          <a:p>
            <a:endParaRPr lang="ja-JP" altLang="en-US" sz="2400"/>
          </a:p>
        </p:txBody>
      </p:sp>
      <p:sp>
        <p:nvSpPr>
          <p:cNvPr id="10" name="Text 8"/>
          <p:cNvSpPr/>
          <p:nvPr/>
        </p:nvSpPr>
        <p:spPr>
          <a:xfrm>
            <a:off x="3594673" y="3520441"/>
            <a:ext cx="2292460" cy="810348"/>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排泄援助</a:t>
            </a:r>
            <a:endParaRPr lang="en-US" sz="2400" dirty="0"/>
          </a:p>
        </p:txBody>
      </p:sp>
      <p:sp>
        <p:nvSpPr>
          <p:cNvPr id="11" name="Text 9"/>
          <p:cNvSpPr/>
          <p:nvPr/>
        </p:nvSpPr>
        <p:spPr>
          <a:xfrm>
            <a:off x="3594673" y="4690605"/>
            <a:ext cx="2292460" cy="1683031"/>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適切な方法で排泄をサポートし、尊厳を守る</a:t>
            </a:r>
            <a:endParaRPr lang="en-US" sz="2000" dirty="0"/>
          </a:p>
        </p:txBody>
      </p:sp>
      <p:sp>
        <p:nvSpPr>
          <p:cNvPr id="12" name="Shape 10"/>
          <p:cNvSpPr/>
          <p:nvPr/>
        </p:nvSpPr>
        <p:spPr>
          <a:xfrm>
            <a:off x="6257863" y="3337560"/>
            <a:ext cx="2774506" cy="2992055"/>
          </a:xfrm>
          <a:prstGeom prst="roundRect">
            <a:avLst>
              <a:gd name="adj" fmla="val 3333"/>
            </a:avLst>
          </a:prstGeom>
          <a:solidFill>
            <a:srgbClr val="FAFAFA"/>
          </a:solidFill>
          <a:ln w="12700">
            <a:solidFill>
              <a:srgbClr val="BFBFBF"/>
            </a:solidFill>
            <a:prstDash val="solid"/>
          </a:ln>
        </p:spPr>
        <p:txBody>
          <a:bodyPr/>
          <a:lstStyle/>
          <a:p>
            <a:endParaRPr lang="ja-JP" altLang="en-US" sz="2400"/>
          </a:p>
        </p:txBody>
      </p:sp>
      <p:sp>
        <p:nvSpPr>
          <p:cNvPr id="13" name="Text 11"/>
          <p:cNvSpPr/>
          <p:nvPr/>
        </p:nvSpPr>
        <p:spPr>
          <a:xfrm>
            <a:off x="6459031" y="3520441"/>
            <a:ext cx="2382312" cy="810348"/>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移動・移乗援助</a:t>
            </a:r>
            <a:endParaRPr lang="en-US" sz="2400" dirty="0"/>
          </a:p>
        </p:txBody>
      </p:sp>
      <p:sp>
        <p:nvSpPr>
          <p:cNvPr id="14" name="Text 12"/>
          <p:cNvSpPr/>
          <p:nvPr/>
        </p:nvSpPr>
        <p:spPr>
          <a:xfrm>
            <a:off x="6459031" y="4690605"/>
            <a:ext cx="2292460" cy="1683031"/>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ベッドから車椅子への移乗や歩行を支援する</a:t>
            </a:r>
            <a:endParaRPr lang="en-US" sz="2000" dirty="0"/>
          </a:p>
        </p:txBody>
      </p:sp>
      <p:sp>
        <p:nvSpPr>
          <p:cNvPr id="15" name="Shape 13"/>
          <p:cNvSpPr/>
          <p:nvPr/>
        </p:nvSpPr>
        <p:spPr>
          <a:xfrm>
            <a:off x="9122221" y="3337560"/>
            <a:ext cx="2774506" cy="2992055"/>
          </a:xfrm>
          <a:prstGeom prst="roundRect">
            <a:avLst>
              <a:gd name="adj" fmla="val 3333"/>
            </a:avLst>
          </a:prstGeom>
          <a:solidFill>
            <a:srgbClr val="FAFAFA"/>
          </a:solidFill>
          <a:ln w="12700">
            <a:solidFill>
              <a:srgbClr val="BFBFBF"/>
            </a:solidFill>
            <a:prstDash val="solid"/>
          </a:ln>
        </p:spPr>
        <p:txBody>
          <a:bodyPr/>
          <a:lstStyle/>
          <a:p>
            <a:endParaRPr lang="ja-JP" altLang="en-US" sz="2400"/>
          </a:p>
        </p:txBody>
      </p:sp>
      <p:sp>
        <p:nvSpPr>
          <p:cNvPr id="16" name="Text 14"/>
          <p:cNvSpPr/>
          <p:nvPr/>
        </p:nvSpPr>
        <p:spPr>
          <a:xfrm>
            <a:off x="9323389" y="3520441"/>
            <a:ext cx="2292460" cy="810348"/>
          </a:xfrm>
          <a:prstGeom prst="rect">
            <a:avLst/>
          </a:prstGeom>
          <a:noFill/>
          <a:ln/>
        </p:spPr>
        <p:txBody>
          <a:bodyPr wrap="square" rtlCol="0" anchor="ctr"/>
          <a:lstStyle/>
          <a:p>
            <a:pPr marL="0" indent="0">
              <a:buNone/>
            </a:pPr>
            <a:r>
              <a:rPr lang="en-US" sz="2400" b="1" dirty="0">
                <a:solidFill>
                  <a:srgbClr val="1A1A1A"/>
                </a:solidFill>
                <a:latin typeface="Arial" pitchFamily="34" charset="0"/>
                <a:ea typeface="Arial" pitchFamily="34" charset="-122"/>
                <a:cs typeface="Arial" pitchFamily="34" charset="-120"/>
              </a:rPr>
              <a:t>清潔援助</a:t>
            </a:r>
            <a:endParaRPr lang="en-US" sz="2400" dirty="0"/>
          </a:p>
        </p:txBody>
      </p:sp>
      <p:sp>
        <p:nvSpPr>
          <p:cNvPr id="17" name="Text 15"/>
          <p:cNvSpPr/>
          <p:nvPr/>
        </p:nvSpPr>
        <p:spPr>
          <a:xfrm>
            <a:off x="9323389" y="4690605"/>
            <a:ext cx="2292460" cy="1683031"/>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入浴・清拭・口腔ケアを実施し、清潔を保つ</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日常生活援助の意義</a:t>
            </a:r>
            <a:endParaRPr lang="en-US" sz="4000" dirty="0"/>
          </a:p>
        </p:txBody>
      </p:sp>
      <p:sp>
        <p:nvSpPr>
          <p:cNvPr id="3" name="Shape 1"/>
          <p:cNvSpPr/>
          <p:nvPr/>
        </p:nvSpPr>
        <p:spPr>
          <a:xfrm>
            <a:off x="640080" y="1097280"/>
            <a:ext cx="11782712" cy="0"/>
          </a:xfrm>
          <a:prstGeom prst="line">
            <a:avLst/>
          </a:prstGeom>
          <a:noFill/>
          <a:ln w="12700">
            <a:solidFill>
              <a:srgbClr val="BFBFBF"/>
            </a:solidFill>
            <a:prstDash val="solid"/>
          </a:ln>
        </p:spPr>
        <p:txBody>
          <a:bodyPr/>
          <a:lstStyle/>
          <a:p>
            <a:endParaRPr lang="ja-JP" altLang="en-US" sz="2400"/>
          </a:p>
        </p:txBody>
      </p:sp>
      <p:sp>
        <p:nvSpPr>
          <p:cNvPr id="4" name="Shape 2"/>
          <p:cNvSpPr/>
          <p:nvPr/>
        </p:nvSpPr>
        <p:spPr>
          <a:xfrm>
            <a:off x="640080" y="1371599"/>
            <a:ext cx="5595060" cy="2306807"/>
          </a:xfrm>
          <a:prstGeom prst="roundRect">
            <a:avLst>
              <a:gd name="adj" fmla="val 3404"/>
            </a:avLst>
          </a:prstGeom>
          <a:solidFill>
            <a:srgbClr val="FAFAFA"/>
          </a:solidFill>
          <a:ln w="12700">
            <a:solidFill>
              <a:srgbClr val="BFBFBF"/>
            </a:solidFill>
            <a:prstDash val="solid"/>
          </a:ln>
        </p:spPr>
        <p:txBody>
          <a:bodyPr/>
          <a:lstStyle/>
          <a:p>
            <a:endParaRPr lang="ja-JP" altLang="en-US" sz="2400"/>
          </a:p>
        </p:txBody>
      </p:sp>
      <p:sp>
        <p:nvSpPr>
          <p:cNvPr id="5" name="Text 3"/>
          <p:cNvSpPr/>
          <p:nvPr/>
        </p:nvSpPr>
        <p:spPr>
          <a:xfrm>
            <a:off x="868679" y="1554480"/>
            <a:ext cx="5101233" cy="588972"/>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自立支援</a:t>
            </a:r>
            <a:endParaRPr lang="en-US" sz="2800" dirty="0"/>
          </a:p>
        </p:txBody>
      </p:sp>
      <p:sp>
        <p:nvSpPr>
          <p:cNvPr id="6" name="Text 4"/>
          <p:cNvSpPr/>
          <p:nvPr/>
        </p:nvSpPr>
        <p:spPr>
          <a:xfrm>
            <a:off x="868679" y="2194560"/>
            <a:ext cx="5101233" cy="1276106"/>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患者が可能な限り自分で生活できるよう支援することを目指す。自立の促進は、患者の精神的な健康を保ち、自己肯定感を高めることにもつながる。</a:t>
            </a:r>
            <a:endParaRPr lang="en-US" sz="2000" dirty="0"/>
          </a:p>
        </p:txBody>
      </p:sp>
      <p:sp>
        <p:nvSpPr>
          <p:cNvPr id="7" name="Shape 5"/>
          <p:cNvSpPr/>
          <p:nvPr/>
        </p:nvSpPr>
        <p:spPr>
          <a:xfrm>
            <a:off x="6368796" y="1371599"/>
            <a:ext cx="5595060" cy="2306807"/>
          </a:xfrm>
          <a:prstGeom prst="roundRect">
            <a:avLst>
              <a:gd name="adj" fmla="val 3404"/>
            </a:avLst>
          </a:prstGeom>
          <a:solidFill>
            <a:srgbClr val="FAFAFA"/>
          </a:solidFill>
          <a:ln w="12700">
            <a:solidFill>
              <a:srgbClr val="BFBFBF"/>
            </a:solidFill>
            <a:prstDash val="solid"/>
          </a:ln>
        </p:spPr>
        <p:txBody>
          <a:bodyPr/>
          <a:lstStyle/>
          <a:p>
            <a:endParaRPr lang="ja-JP" altLang="en-US" sz="2400"/>
          </a:p>
        </p:txBody>
      </p:sp>
      <p:sp>
        <p:nvSpPr>
          <p:cNvPr id="8" name="Text 6"/>
          <p:cNvSpPr/>
          <p:nvPr/>
        </p:nvSpPr>
        <p:spPr>
          <a:xfrm>
            <a:off x="6597395" y="1554480"/>
            <a:ext cx="5101233" cy="588972"/>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生活の質（QOL）の向上</a:t>
            </a:r>
            <a:endParaRPr lang="en-US" sz="2800" dirty="0"/>
          </a:p>
        </p:txBody>
      </p:sp>
      <p:sp>
        <p:nvSpPr>
          <p:cNvPr id="9" name="Text 7"/>
          <p:cNvSpPr/>
          <p:nvPr/>
        </p:nvSpPr>
        <p:spPr>
          <a:xfrm>
            <a:off x="6597395" y="2194560"/>
            <a:ext cx="5101233" cy="1276106"/>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援助が行われることで、患者は身体的な制約を最小限に抑え、快適に生活を送ることができる。患者の幸福感や満足度の向上に寄与する。</a:t>
            </a:r>
            <a:endParaRPr lang="en-US" sz="2000" dirty="0"/>
          </a:p>
        </p:txBody>
      </p:sp>
      <p:sp>
        <p:nvSpPr>
          <p:cNvPr id="10" name="Shape 8"/>
          <p:cNvSpPr/>
          <p:nvPr/>
        </p:nvSpPr>
        <p:spPr>
          <a:xfrm>
            <a:off x="640080" y="3749039"/>
            <a:ext cx="5595060" cy="2306807"/>
          </a:xfrm>
          <a:prstGeom prst="roundRect">
            <a:avLst>
              <a:gd name="adj" fmla="val 3404"/>
            </a:avLst>
          </a:prstGeom>
          <a:solidFill>
            <a:srgbClr val="FAFAFA"/>
          </a:solidFill>
          <a:ln w="12700">
            <a:solidFill>
              <a:srgbClr val="BFBFBF"/>
            </a:solidFill>
            <a:prstDash val="solid"/>
          </a:ln>
        </p:spPr>
        <p:txBody>
          <a:bodyPr/>
          <a:lstStyle/>
          <a:p>
            <a:endParaRPr lang="ja-JP" altLang="en-US" sz="2400"/>
          </a:p>
        </p:txBody>
      </p:sp>
      <p:sp>
        <p:nvSpPr>
          <p:cNvPr id="11" name="Text 9"/>
          <p:cNvSpPr/>
          <p:nvPr/>
        </p:nvSpPr>
        <p:spPr>
          <a:xfrm>
            <a:off x="868679" y="3931920"/>
            <a:ext cx="5101233" cy="588972"/>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社会的役割の維持</a:t>
            </a:r>
            <a:endParaRPr lang="en-US" sz="2800" dirty="0"/>
          </a:p>
        </p:txBody>
      </p:sp>
      <p:sp>
        <p:nvSpPr>
          <p:cNvPr id="12" name="Text 10"/>
          <p:cNvSpPr/>
          <p:nvPr/>
        </p:nvSpPr>
        <p:spPr>
          <a:xfrm>
            <a:off x="868679" y="4572000"/>
            <a:ext cx="5101233" cy="1276106"/>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患者が社会との接点を保ち、社会的役割を果たせるよう支援する。孤立感や社会的な喪失感が軽減される。</a:t>
            </a:r>
            <a:endParaRPr lang="en-US" sz="2000" dirty="0"/>
          </a:p>
        </p:txBody>
      </p:sp>
      <p:sp>
        <p:nvSpPr>
          <p:cNvPr id="13" name="Shape 11"/>
          <p:cNvSpPr/>
          <p:nvPr/>
        </p:nvSpPr>
        <p:spPr>
          <a:xfrm>
            <a:off x="6368796" y="3749039"/>
            <a:ext cx="5595060" cy="2306807"/>
          </a:xfrm>
          <a:prstGeom prst="roundRect">
            <a:avLst>
              <a:gd name="adj" fmla="val 3404"/>
            </a:avLst>
          </a:prstGeom>
          <a:solidFill>
            <a:srgbClr val="FAFAFA"/>
          </a:solidFill>
          <a:ln w="12700">
            <a:solidFill>
              <a:srgbClr val="BFBFBF"/>
            </a:solidFill>
            <a:prstDash val="solid"/>
          </a:ln>
        </p:spPr>
        <p:txBody>
          <a:bodyPr/>
          <a:lstStyle/>
          <a:p>
            <a:endParaRPr lang="ja-JP" altLang="en-US" sz="2400"/>
          </a:p>
        </p:txBody>
      </p:sp>
      <p:sp>
        <p:nvSpPr>
          <p:cNvPr id="14" name="Text 12"/>
          <p:cNvSpPr/>
          <p:nvPr/>
        </p:nvSpPr>
        <p:spPr>
          <a:xfrm>
            <a:off x="6597395" y="3931920"/>
            <a:ext cx="5101233" cy="588972"/>
          </a:xfrm>
          <a:prstGeom prst="rect">
            <a:avLst/>
          </a:prstGeom>
          <a:noFill/>
          <a:ln/>
        </p:spPr>
        <p:txBody>
          <a:bodyPr wrap="square" rtlCol="0" anchor="ctr"/>
          <a:lstStyle/>
          <a:p>
            <a:pPr marL="0" indent="0">
              <a:buNone/>
            </a:pPr>
            <a:r>
              <a:rPr lang="en-US" sz="2800" b="1" dirty="0">
                <a:solidFill>
                  <a:srgbClr val="1A1A1A"/>
                </a:solidFill>
                <a:latin typeface="Arial" pitchFamily="34" charset="0"/>
                <a:ea typeface="Arial" pitchFamily="34" charset="-122"/>
                <a:cs typeface="Arial" pitchFamily="34" charset="-120"/>
              </a:rPr>
              <a:t>看護師の専門的役割の発揮</a:t>
            </a:r>
            <a:endParaRPr lang="en-US" sz="2800" dirty="0"/>
          </a:p>
        </p:txBody>
      </p:sp>
      <p:sp>
        <p:nvSpPr>
          <p:cNvPr id="15" name="Text 13"/>
          <p:cNvSpPr/>
          <p:nvPr/>
        </p:nvSpPr>
        <p:spPr>
          <a:xfrm>
            <a:off x="6597395" y="4572000"/>
            <a:ext cx="5101233" cy="1276106"/>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患者一人ひとりの状態を評価し、最適な援助を行う。専門的な知識と技術をもって患者の健康状態や生活状況に応じた援助を提供する。</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2377440"/>
            <a:ext cx="1828800" cy="914400"/>
          </a:xfrm>
          <a:prstGeom prst="rect">
            <a:avLst/>
          </a:prstGeom>
          <a:noFill/>
          <a:ln/>
        </p:spPr>
        <p:txBody>
          <a:bodyPr wrap="square" rtlCol="0" anchor="ctr"/>
          <a:lstStyle/>
          <a:p>
            <a:pPr marL="0" indent="0">
              <a:buNone/>
            </a:pPr>
            <a:r>
              <a:rPr lang="en-US" sz="6000" b="1" dirty="0">
                <a:latin typeface="Arial" pitchFamily="34" charset="0"/>
                <a:ea typeface="Arial" pitchFamily="34" charset="-122"/>
                <a:cs typeface="Arial" pitchFamily="34" charset="-120"/>
              </a:rPr>
              <a:t>02</a:t>
            </a:r>
            <a:endParaRPr lang="en-US" sz="6000" dirty="0"/>
          </a:p>
        </p:txBody>
      </p:sp>
      <p:sp>
        <p:nvSpPr>
          <p:cNvPr id="3" name="Text 1"/>
          <p:cNvSpPr/>
          <p:nvPr/>
        </p:nvSpPr>
        <p:spPr>
          <a:xfrm>
            <a:off x="640080" y="3200400"/>
            <a:ext cx="10908792" cy="1097280"/>
          </a:xfrm>
          <a:prstGeom prst="rect">
            <a:avLst/>
          </a:prstGeom>
          <a:noFill/>
          <a:ln/>
        </p:spPr>
        <p:txBody>
          <a:bodyPr wrap="square" rtlCol="0" anchor="ctr"/>
          <a:lstStyle/>
          <a:p>
            <a:pPr marL="0" indent="0">
              <a:buNone/>
            </a:pPr>
            <a:r>
              <a:rPr lang="en-US" sz="4000" b="1" dirty="0">
                <a:solidFill>
                  <a:srgbClr val="1A1A1A"/>
                </a:solidFill>
                <a:latin typeface="Arial" pitchFamily="34" charset="0"/>
                <a:ea typeface="Arial" pitchFamily="34" charset="-122"/>
                <a:cs typeface="Arial" pitchFamily="34" charset="-120"/>
              </a:rPr>
              <a:t>日常生活援助とQOLの関係</a:t>
            </a:r>
            <a:endParaRPr lang="en-US" sz="4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4000" b="1" dirty="0">
                <a:solidFill>
                  <a:srgbClr val="1A1A1A"/>
                </a:solidFill>
                <a:latin typeface="Arial" pitchFamily="34" charset="0"/>
                <a:ea typeface="Arial" pitchFamily="34" charset="-122"/>
                <a:cs typeface="Arial" pitchFamily="34" charset="-120"/>
              </a:rPr>
              <a:t>日常生活援助とQOLの関係</a:t>
            </a:r>
            <a:endParaRPr lang="en-US" sz="4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Text 2"/>
          <p:cNvSpPr/>
          <p:nvPr/>
        </p:nvSpPr>
        <p:spPr>
          <a:xfrm>
            <a:off x="640080" y="1280160"/>
            <a:ext cx="10908792" cy="685800"/>
          </a:xfrm>
          <a:prstGeom prst="rect">
            <a:avLst/>
          </a:prstGeom>
          <a:noFill/>
          <a:ln/>
        </p:spPr>
        <p:txBody>
          <a:bodyPr wrap="square" rtlCol="0" anchor="t"/>
          <a:lstStyle/>
          <a:p>
            <a:pPr marL="0" indent="0">
              <a:buNone/>
            </a:pPr>
            <a:r>
              <a:rPr lang="en-US" sz="2400" dirty="0">
                <a:solidFill>
                  <a:srgbClr val="1A1A1A"/>
                </a:solidFill>
                <a:latin typeface="Arial" pitchFamily="34" charset="0"/>
                <a:ea typeface="Arial" pitchFamily="34" charset="-122"/>
                <a:cs typeface="Arial" pitchFamily="34" charset="-120"/>
              </a:rPr>
              <a:t>日常生活援助は、患者のQOL（生活の質）向上において重要な役割を果たす。看護師による個別支援は身体的・精神的・社会的な側面からQOLを高める。</a:t>
            </a:r>
            <a:endParaRPr lang="en-US" sz="2400" dirty="0"/>
          </a:p>
        </p:txBody>
      </p:sp>
      <p:sp>
        <p:nvSpPr>
          <p:cNvPr id="5" name="Shape 3"/>
          <p:cNvSpPr/>
          <p:nvPr/>
        </p:nvSpPr>
        <p:spPr>
          <a:xfrm>
            <a:off x="645384" y="2488251"/>
            <a:ext cx="2687172" cy="4100563"/>
          </a:xfrm>
          <a:prstGeom prst="roundRect">
            <a:avLst>
              <a:gd name="adj" fmla="val 2982"/>
            </a:avLst>
          </a:prstGeom>
          <a:solidFill>
            <a:srgbClr val="FAFAFA"/>
          </a:solidFill>
          <a:ln w="12700">
            <a:solidFill>
              <a:srgbClr val="BFBFBF"/>
            </a:solidFill>
            <a:prstDash val="solid"/>
          </a:ln>
        </p:spPr>
        <p:txBody>
          <a:bodyPr/>
          <a:lstStyle/>
          <a:p>
            <a:endParaRPr lang="ja-JP" altLang="en-US"/>
          </a:p>
        </p:txBody>
      </p:sp>
      <p:sp>
        <p:nvSpPr>
          <p:cNvPr id="6" name="Text 4"/>
          <p:cNvSpPr/>
          <p:nvPr/>
        </p:nvSpPr>
        <p:spPr>
          <a:xfrm>
            <a:off x="846552" y="2671131"/>
            <a:ext cx="2246406" cy="1098365"/>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生活機能のサポートによるQOL向上</a:t>
            </a:r>
            <a:endParaRPr lang="en-US" sz="2400" dirty="0"/>
          </a:p>
        </p:txBody>
      </p:sp>
      <p:sp>
        <p:nvSpPr>
          <p:cNvPr id="7" name="Text 5"/>
          <p:cNvSpPr/>
          <p:nvPr/>
        </p:nvSpPr>
        <p:spPr>
          <a:xfrm>
            <a:off x="742519" y="4052369"/>
            <a:ext cx="2486004" cy="246033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食事・排泄・移動・清潔など基本的な生活活動の円滑化により、身体的負担が軽減され、生活満足度が高まる。</a:t>
            </a:r>
            <a:endParaRPr lang="en-US" sz="2000" dirty="0"/>
          </a:p>
        </p:txBody>
      </p:sp>
      <p:sp>
        <p:nvSpPr>
          <p:cNvPr id="8" name="Shape 6"/>
          <p:cNvSpPr/>
          <p:nvPr/>
        </p:nvSpPr>
        <p:spPr>
          <a:xfrm>
            <a:off x="3464022" y="2488251"/>
            <a:ext cx="2687172" cy="4100563"/>
          </a:xfrm>
          <a:prstGeom prst="roundRect">
            <a:avLst>
              <a:gd name="adj" fmla="val 2982"/>
            </a:avLst>
          </a:prstGeom>
          <a:solidFill>
            <a:srgbClr val="FAFAFA"/>
          </a:solidFill>
          <a:ln w="12700">
            <a:solidFill>
              <a:srgbClr val="BFBFBF"/>
            </a:solidFill>
            <a:prstDash val="solid"/>
          </a:ln>
        </p:spPr>
        <p:txBody>
          <a:bodyPr/>
          <a:lstStyle/>
          <a:p>
            <a:endParaRPr lang="ja-JP" altLang="en-US"/>
          </a:p>
        </p:txBody>
      </p:sp>
      <p:sp>
        <p:nvSpPr>
          <p:cNvPr id="9" name="Text 7"/>
          <p:cNvSpPr/>
          <p:nvPr/>
        </p:nvSpPr>
        <p:spPr>
          <a:xfrm>
            <a:off x="3665190" y="2671131"/>
            <a:ext cx="2246406" cy="1098365"/>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自立の促進と社会参加の向上</a:t>
            </a:r>
            <a:endParaRPr lang="en-US" sz="2400" dirty="0"/>
          </a:p>
        </p:txBody>
      </p:sp>
      <p:sp>
        <p:nvSpPr>
          <p:cNvPr id="10" name="Text 8"/>
          <p:cNvSpPr/>
          <p:nvPr/>
        </p:nvSpPr>
        <p:spPr>
          <a:xfrm>
            <a:off x="3561157" y="4052369"/>
            <a:ext cx="2486004" cy="246033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適切な支援により患者の自立が促進され、外出や他者との交流が増えることで、社会的孤立感が減少し、QOLが向上する。</a:t>
            </a:r>
            <a:endParaRPr lang="en-US" sz="2000" dirty="0"/>
          </a:p>
        </p:txBody>
      </p:sp>
      <p:sp>
        <p:nvSpPr>
          <p:cNvPr id="11" name="Shape 9"/>
          <p:cNvSpPr/>
          <p:nvPr/>
        </p:nvSpPr>
        <p:spPr>
          <a:xfrm>
            <a:off x="6282660" y="2488251"/>
            <a:ext cx="2687172" cy="4100563"/>
          </a:xfrm>
          <a:prstGeom prst="roundRect">
            <a:avLst>
              <a:gd name="adj" fmla="val 2982"/>
            </a:avLst>
          </a:prstGeom>
          <a:solidFill>
            <a:srgbClr val="FAFAFA"/>
          </a:solidFill>
          <a:ln w="12700">
            <a:solidFill>
              <a:srgbClr val="BFBFBF"/>
            </a:solidFill>
            <a:prstDash val="solid"/>
          </a:ln>
        </p:spPr>
        <p:txBody>
          <a:bodyPr/>
          <a:lstStyle/>
          <a:p>
            <a:endParaRPr lang="ja-JP" altLang="en-US"/>
          </a:p>
        </p:txBody>
      </p:sp>
      <p:sp>
        <p:nvSpPr>
          <p:cNvPr id="12" name="Text 10"/>
          <p:cNvSpPr/>
          <p:nvPr/>
        </p:nvSpPr>
        <p:spPr>
          <a:xfrm>
            <a:off x="6483828" y="2671131"/>
            <a:ext cx="2246406" cy="1098365"/>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精神的・感情的な影響</a:t>
            </a:r>
            <a:endParaRPr lang="en-US" sz="2400" dirty="0"/>
          </a:p>
        </p:txBody>
      </p:sp>
      <p:sp>
        <p:nvSpPr>
          <p:cNvPr id="13" name="Text 11"/>
          <p:cNvSpPr/>
          <p:nvPr/>
        </p:nvSpPr>
        <p:spPr>
          <a:xfrm>
            <a:off x="6379795" y="4052369"/>
            <a:ext cx="2486004" cy="246033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身体的な健康状態が安定し、生活をコントロールできる感覚を得ることで、精神的な安定感と自己肯定感が向上する。</a:t>
            </a:r>
            <a:endParaRPr lang="en-US" sz="2000" dirty="0"/>
          </a:p>
        </p:txBody>
      </p:sp>
      <p:sp>
        <p:nvSpPr>
          <p:cNvPr id="14" name="Shape 12"/>
          <p:cNvSpPr/>
          <p:nvPr/>
        </p:nvSpPr>
        <p:spPr>
          <a:xfrm>
            <a:off x="9101298" y="2488251"/>
            <a:ext cx="2687172" cy="4100563"/>
          </a:xfrm>
          <a:prstGeom prst="roundRect">
            <a:avLst>
              <a:gd name="adj" fmla="val 2982"/>
            </a:avLst>
          </a:prstGeom>
          <a:solidFill>
            <a:srgbClr val="FAFAFA"/>
          </a:solidFill>
          <a:ln w="12700">
            <a:solidFill>
              <a:srgbClr val="BFBFBF"/>
            </a:solidFill>
            <a:prstDash val="solid"/>
          </a:ln>
        </p:spPr>
        <p:txBody>
          <a:bodyPr/>
          <a:lstStyle/>
          <a:p>
            <a:endParaRPr lang="ja-JP" altLang="en-US"/>
          </a:p>
        </p:txBody>
      </p:sp>
      <p:sp>
        <p:nvSpPr>
          <p:cNvPr id="15" name="Text 13"/>
          <p:cNvSpPr/>
          <p:nvPr/>
        </p:nvSpPr>
        <p:spPr>
          <a:xfrm>
            <a:off x="9302466" y="2671131"/>
            <a:ext cx="2246406" cy="1098365"/>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家族との関係の改善</a:t>
            </a:r>
            <a:endParaRPr lang="en-US" sz="2400" dirty="0"/>
          </a:p>
        </p:txBody>
      </p:sp>
      <p:sp>
        <p:nvSpPr>
          <p:cNvPr id="16" name="Text 14"/>
          <p:cNvSpPr/>
          <p:nvPr/>
        </p:nvSpPr>
        <p:spPr>
          <a:xfrm>
            <a:off x="9198433" y="4052369"/>
            <a:ext cx="2486004" cy="2460338"/>
          </a:xfrm>
          <a:prstGeom prst="rect">
            <a:avLst/>
          </a:prstGeom>
          <a:noFill/>
          <a:ln/>
        </p:spPr>
        <p:txBody>
          <a:bodyPr wrap="square" rtlCol="0" anchor="t"/>
          <a:lstStyle/>
          <a:p>
            <a:pPr marL="0" indent="0">
              <a:buNone/>
            </a:pPr>
            <a:r>
              <a:rPr lang="en-US" sz="2000" dirty="0">
                <a:solidFill>
                  <a:srgbClr val="595959"/>
                </a:solidFill>
                <a:latin typeface="Arial" pitchFamily="34" charset="0"/>
                <a:ea typeface="Arial" pitchFamily="34" charset="-122"/>
                <a:cs typeface="Arial" pitchFamily="34" charset="-120"/>
              </a:rPr>
              <a:t>患者の自立度が高まることで家族の介護負担が軽減され、共に過ごす時間の質が向上する。</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749808"/>
          </a:xfrm>
          <a:prstGeom prst="rect">
            <a:avLst/>
          </a:prstGeom>
          <a:noFill/>
          <a:ln/>
        </p:spPr>
        <p:txBody>
          <a:bodyPr wrap="square" lIns="0" tIns="0" rIns="0" bIns="0" rtlCol="0" anchor="ctr"/>
          <a:lstStyle/>
          <a:p>
            <a:pPr marL="0" indent="0">
              <a:buNone/>
            </a:pPr>
            <a:r>
              <a:rPr lang="en-US" sz="3000" b="1" dirty="0">
                <a:solidFill>
                  <a:srgbClr val="1A1A1A"/>
                </a:solidFill>
                <a:latin typeface="Arial" pitchFamily="34" charset="0"/>
                <a:ea typeface="Arial" pitchFamily="34" charset="-122"/>
                <a:cs typeface="Arial" pitchFamily="34" charset="-120"/>
              </a:rPr>
              <a:t>各援助活動がQOLに与える効果</a:t>
            </a:r>
            <a:endParaRPr lang="en-US" sz="3000" dirty="0"/>
          </a:p>
        </p:txBody>
      </p:sp>
      <p:sp>
        <p:nvSpPr>
          <p:cNvPr id="3" name="Shape 1"/>
          <p:cNvSpPr/>
          <p:nvPr/>
        </p:nvSpPr>
        <p:spPr>
          <a:xfrm>
            <a:off x="640080" y="1097280"/>
            <a:ext cx="10908792" cy="0"/>
          </a:xfrm>
          <a:prstGeom prst="line">
            <a:avLst/>
          </a:prstGeom>
          <a:noFill/>
          <a:ln w="12700">
            <a:solidFill>
              <a:srgbClr val="BFBFBF"/>
            </a:solidFill>
            <a:prstDash val="solid"/>
          </a:ln>
        </p:spPr>
        <p:txBody>
          <a:bodyPr/>
          <a:lstStyle/>
          <a:p>
            <a:endParaRPr lang="ja-JP" altLang="en-US"/>
          </a:p>
        </p:txBody>
      </p:sp>
      <p:sp>
        <p:nvSpPr>
          <p:cNvPr id="4" name="Shape 2"/>
          <p:cNvSpPr/>
          <p:nvPr/>
        </p:nvSpPr>
        <p:spPr>
          <a:xfrm>
            <a:off x="530570" y="1274382"/>
            <a:ext cx="3696440" cy="3337507"/>
          </a:xfrm>
          <a:prstGeom prst="roundRect">
            <a:avLst>
              <a:gd name="adj" fmla="val 2667"/>
            </a:avLst>
          </a:prstGeom>
          <a:solidFill>
            <a:srgbClr val="FAFAFA"/>
          </a:solidFill>
          <a:ln w="12700">
            <a:solidFill>
              <a:srgbClr val="BFBFBF"/>
            </a:solidFill>
            <a:prstDash val="solid"/>
          </a:ln>
        </p:spPr>
        <p:txBody>
          <a:bodyPr/>
          <a:lstStyle/>
          <a:p>
            <a:endParaRPr lang="ja-JP" altLang="en-US" sz="2400"/>
          </a:p>
        </p:txBody>
      </p:sp>
      <p:sp>
        <p:nvSpPr>
          <p:cNvPr id="5" name="Text 3"/>
          <p:cNvSpPr/>
          <p:nvPr/>
        </p:nvSpPr>
        <p:spPr>
          <a:xfrm>
            <a:off x="731738" y="1475551"/>
            <a:ext cx="3241706" cy="778752"/>
          </a:xfrm>
          <a:prstGeom prst="rect">
            <a:avLst/>
          </a:prstGeom>
          <a:noFill/>
          <a:ln/>
        </p:spPr>
        <p:txBody>
          <a:bodyPr wrap="square" rtlCol="0" anchor="t"/>
          <a:lstStyle/>
          <a:p>
            <a:pPr marL="0" indent="0">
              <a:buNone/>
            </a:pPr>
            <a:r>
              <a:rPr lang="en-US" sz="2800" b="1" dirty="0">
                <a:solidFill>
                  <a:srgbClr val="1A1A1A"/>
                </a:solidFill>
                <a:latin typeface="Arial" pitchFamily="34" charset="0"/>
                <a:ea typeface="Arial" pitchFamily="34" charset="-122"/>
                <a:cs typeface="Arial" pitchFamily="34" charset="-120"/>
              </a:rPr>
              <a:t>食事援助の効果</a:t>
            </a:r>
            <a:endParaRPr lang="en-US" sz="2800" dirty="0"/>
          </a:p>
        </p:txBody>
      </p:sp>
      <p:sp>
        <p:nvSpPr>
          <p:cNvPr id="6" name="Text 4"/>
          <p:cNvSpPr/>
          <p:nvPr/>
        </p:nvSpPr>
        <p:spPr>
          <a:xfrm>
            <a:off x="731738" y="2161351"/>
            <a:ext cx="3241706" cy="2113754"/>
          </a:xfrm>
          <a:prstGeom prst="rect">
            <a:avLst/>
          </a:prstGeom>
          <a:noFill/>
          <a:ln/>
        </p:spPr>
        <p:txBody>
          <a:bodyPr wrap="square" rtlCol="0" anchor="t"/>
          <a:lstStyle/>
          <a:p>
            <a:pPr marL="0" indent="0">
              <a:buNone/>
            </a:pPr>
            <a:r>
              <a:rPr lang="en-US" sz="2400" dirty="0">
                <a:solidFill>
                  <a:srgbClr val="595959"/>
                </a:solidFill>
                <a:latin typeface="Arial" pitchFamily="34" charset="0"/>
                <a:ea typeface="Arial" pitchFamily="34" charset="-122"/>
                <a:cs typeface="Arial" pitchFamily="34" charset="-120"/>
              </a:rPr>
              <a:t>栄養摂取を安定させ、患者の活力と健康状態の改善に貢献する。食欲低下や嚥下障害にも個別に対応する。</a:t>
            </a:r>
            <a:endParaRPr lang="en-US" sz="2400" dirty="0"/>
          </a:p>
        </p:txBody>
      </p:sp>
      <p:sp>
        <p:nvSpPr>
          <p:cNvPr id="7" name="Shape 5"/>
          <p:cNvSpPr/>
          <p:nvPr/>
        </p:nvSpPr>
        <p:spPr>
          <a:xfrm>
            <a:off x="4349714" y="1274382"/>
            <a:ext cx="3696440" cy="3337507"/>
          </a:xfrm>
          <a:prstGeom prst="roundRect">
            <a:avLst>
              <a:gd name="adj" fmla="val 2667"/>
            </a:avLst>
          </a:prstGeom>
          <a:solidFill>
            <a:srgbClr val="FAFAFA"/>
          </a:solidFill>
          <a:ln w="12700">
            <a:solidFill>
              <a:srgbClr val="BFBFBF"/>
            </a:solidFill>
            <a:prstDash val="solid"/>
          </a:ln>
        </p:spPr>
        <p:txBody>
          <a:bodyPr/>
          <a:lstStyle/>
          <a:p>
            <a:endParaRPr lang="ja-JP" altLang="en-US" sz="2400"/>
          </a:p>
        </p:txBody>
      </p:sp>
      <p:sp>
        <p:nvSpPr>
          <p:cNvPr id="8" name="Text 6"/>
          <p:cNvSpPr/>
          <p:nvPr/>
        </p:nvSpPr>
        <p:spPr>
          <a:xfrm>
            <a:off x="4550882" y="1475551"/>
            <a:ext cx="3241706" cy="778752"/>
          </a:xfrm>
          <a:prstGeom prst="rect">
            <a:avLst/>
          </a:prstGeom>
          <a:noFill/>
          <a:ln/>
        </p:spPr>
        <p:txBody>
          <a:bodyPr wrap="square" rtlCol="0" anchor="t"/>
          <a:lstStyle/>
          <a:p>
            <a:pPr marL="0" indent="0">
              <a:buNone/>
            </a:pPr>
            <a:r>
              <a:rPr lang="en-US" sz="2800" b="1" dirty="0">
                <a:solidFill>
                  <a:srgbClr val="1A1A1A"/>
                </a:solidFill>
                <a:latin typeface="Arial" pitchFamily="34" charset="0"/>
                <a:ea typeface="Arial" pitchFamily="34" charset="-122"/>
                <a:cs typeface="Arial" pitchFamily="34" charset="-120"/>
              </a:rPr>
              <a:t>排泄援助の効果</a:t>
            </a:r>
            <a:endParaRPr lang="en-US" sz="2800" dirty="0"/>
          </a:p>
        </p:txBody>
      </p:sp>
      <p:sp>
        <p:nvSpPr>
          <p:cNvPr id="9" name="Text 7"/>
          <p:cNvSpPr/>
          <p:nvPr/>
        </p:nvSpPr>
        <p:spPr>
          <a:xfrm>
            <a:off x="4550882" y="2161351"/>
            <a:ext cx="3241706" cy="2113754"/>
          </a:xfrm>
          <a:prstGeom prst="rect">
            <a:avLst/>
          </a:prstGeom>
          <a:noFill/>
          <a:ln/>
        </p:spPr>
        <p:txBody>
          <a:bodyPr wrap="square" rtlCol="0" anchor="t"/>
          <a:lstStyle/>
          <a:p>
            <a:pPr marL="0" indent="0">
              <a:buNone/>
            </a:pPr>
            <a:r>
              <a:rPr lang="en-US" sz="2400" dirty="0">
                <a:solidFill>
                  <a:srgbClr val="595959"/>
                </a:solidFill>
                <a:latin typeface="Arial" pitchFamily="34" charset="0"/>
                <a:ea typeface="Arial" pitchFamily="34" charset="-122"/>
                <a:cs typeface="Arial" pitchFamily="34" charset="-120"/>
              </a:rPr>
              <a:t>排泄の不安・不快感を軽減し、患者の尊厳を保ち、安心して生活できるよう支援する。</a:t>
            </a:r>
            <a:endParaRPr lang="en-US" sz="2400" dirty="0"/>
          </a:p>
        </p:txBody>
      </p:sp>
      <p:sp>
        <p:nvSpPr>
          <p:cNvPr id="10" name="Shape 8"/>
          <p:cNvSpPr/>
          <p:nvPr/>
        </p:nvSpPr>
        <p:spPr>
          <a:xfrm>
            <a:off x="8168858" y="1274382"/>
            <a:ext cx="3696440" cy="3337507"/>
          </a:xfrm>
          <a:prstGeom prst="roundRect">
            <a:avLst>
              <a:gd name="adj" fmla="val 2667"/>
            </a:avLst>
          </a:prstGeom>
          <a:solidFill>
            <a:srgbClr val="FAFAFA"/>
          </a:solidFill>
          <a:ln w="12700">
            <a:solidFill>
              <a:srgbClr val="BFBFBF"/>
            </a:solidFill>
            <a:prstDash val="solid"/>
          </a:ln>
        </p:spPr>
        <p:txBody>
          <a:bodyPr/>
          <a:lstStyle/>
          <a:p>
            <a:endParaRPr lang="ja-JP" altLang="en-US" sz="2400"/>
          </a:p>
        </p:txBody>
      </p:sp>
      <p:sp>
        <p:nvSpPr>
          <p:cNvPr id="11" name="Text 9"/>
          <p:cNvSpPr/>
          <p:nvPr/>
        </p:nvSpPr>
        <p:spPr>
          <a:xfrm>
            <a:off x="8370026" y="1475551"/>
            <a:ext cx="3495272" cy="778752"/>
          </a:xfrm>
          <a:prstGeom prst="rect">
            <a:avLst/>
          </a:prstGeom>
          <a:noFill/>
          <a:ln/>
        </p:spPr>
        <p:txBody>
          <a:bodyPr wrap="square" rtlCol="0" anchor="t"/>
          <a:lstStyle/>
          <a:p>
            <a:pPr marL="0" indent="0">
              <a:buNone/>
            </a:pPr>
            <a:r>
              <a:rPr lang="en-US" sz="2400" b="1" dirty="0">
                <a:solidFill>
                  <a:srgbClr val="1A1A1A"/>
                </a:solidFill>
                <a:latin typeface="Arial" pitchFamily="34" charset="0"/>
                <a:ea typeface="Arial" pitchFamily="34" charset="-122"/>
                <a:cs typeface="Arial" pitchFamily="34" charset="-120"/>
              </a:rPr>
              <a:t>移動・移乗援助の効果</a:t>
            </a:r>
            <a:endParaRPr lang="en-US" sz="2400" dirty="0"/>
          </a:p>
        </p:txBody>
      </p:sp>
      <p:sp>
        <p:nvSpPr>
          <p:cNvPr id="12" name="Text 10"/>
          <p:cNvSpPr/>
          <p:nvPr/>
        </p:nvSpPr>
        <p:spPr>
          <a:xfrm>
            <a:off x="8370026" y="2161351"/>
            <a:ext cx="3241706" cy="2113754"/>
          </a:xfrm>
          <a:prstGeom prst="rect">
            <a:avLst/>
          </a:prstGeom>
          <a:noFill/>
          <a:ln/>
        </p:spPr>
        <p:txBody>
          <a:bodyPr wrap="square" rtlCol="0" anchor="t"/>
          <a:lstStyle/>
          <a:p>
            <a:pPr marL="0" indent="0">
              <a:buNone/>
            </a:pPr>
            <a:r>
              <a:rPr lang="en-US" sz="2400" dirty="0">
                <a:solidFill>
                  <a:srgbClr val="595959"/>
                </a:solidFill>
                <a:latin typeface="Arial" pitchFamily="34" charset="0"/>
                <a:ea typeface="Arial" pitchFamily="34" charset="-122"/>
                <a:cs typeface="Arial" pitchFamily="34" charset="-120"/>
              </a:rPr>
              <a:t>移動の自由度を高め、生活の自立性を促進し、社会参加の機会を増やす。</a:t>
            </a:r>
            <a:endParaRPr lang="en-US" sz="2400" dirty="0"/>
          </a:p>
        </p:txBody>
      </p:sp>
      <p:sp>
        <p:nvSpPr>
          <p:cNvPr id="13" name="Shape 11"/>
          <p:cNvSpPr/>
          <p:nvPr/>
        </p:nvSpPr>
        <p:spPr>
          <a:xfrm>
            <a:off x="641603" y="4752416"/>
            <a:ext cx="11037529" cy="1845500"/>
          </a:xfrm>
          <a:prstGeom prst="rect">
            <a:avLst/>
          </a:prstGeom>
          <a:solidFill>
            <a:srgbClr val="F2F2F2"/>
          </a:solidFill>
          <a:ln w="12700">
            <a:solidFill>
              <a:srgbClr val="BFBFBF"/>
            </a:solidFill>
            <a:prstDash val="solid"/>
          </a:ln>
        </p:spPr>
        <p:txBody>
          <a:bodyPr/>
          <a:lstStyle/>
          <a:p>
            <a:endParaRPr lang="ja-JP" altLang="en-US"/>
          </a:p>
        </p:txBody>
      </p:sp>
      <p:sp>
        <p:nvSpPr>
          <p:cNvPr id="14" name="Text 12"/>
          <p:cNvSpPr/>
          <p:nvPr/>
        </p:nvSpPr>
        <p:spPr>
          <a:xfrm>
            <a:off x="1007364" y="4752416"/>
            <a:ext cx="10297376" cy="1845500"/>
          </a:xfrm>
          <a:prstGeom prst="rect">
            <a:avLst/>
          </a:prstGeom>
          <a:noFill/>
          <a:ln/>
        </p:spPr>
        <p:txBody>
          <a:bodyPr wrap="square" rtlCol="0" anchor="ctr"/>
          <a:lstStyle/>
          <a:p>
            <a:pPr marL="0" indent="0">
              <a:lnSpc>
                <a:spcPct val="130000"/>
              </a:lnSpc>
              <a:buNone/>
            </a:pPr>
            <a:r>
              <a:rPr lang="en-US" sz="2400" dirty="0">
                <a:solidFill>
                  <a:srgbClr val="1A1A1A"/>
                </a:solidFill>
                <a:latin typeface="Arial" pitchFamily="34" charset="0"/>
                <a:ea typeface="Arial" pitchFamily="34" charset="-122"/>
                <a:cs typeface="Arial" pitchFamily="34" charset="-120"/>
              </a:rPr>
              <a:t>これらの援助は、患者の</a:t>
            </a:r>
            <a:r>
              <a:rPr lang="en-US" sz="2400" b="1" dirty="0">
                <a:solidFill>
                  <a:srgbClr val="C0392B"/>
                </a:solidFill>
                <a:latin typeface="Arial" pitchFamily="34" charset="0"/>
                <a:ea typeface="Arial" pitchFamily="34" charset="-122"/>
                <a:cs typeface="Arial" pitchFamily="34" charset="-120"/>
              </a:rPr>
              <a:t>身体的負担を軽減</a:t>
            </a:r>
            <a:r>
              <a:rPr lang="en-US" sz="2400" dirty="0">
                <a:solidFill>
                  <a:srgbClr val="1A1A1A"/>
                </a:solidFill>
                <a:latin typeface="Arial" pitchFamily="34" charset="0"/>
                <a:ea typeface="Arial" pitchFamily="34" charset="-122"/>
                <a:cs typeface="Arial" pitchFamily="34" charset="-120"/>
              </a:rPr>
              <a:t>し、</a:t>
            </a:r>
            <a:r>
              <a:rPr lang="en-US" sz="2400" b="1" dirty="0">
                <a:solidFill>
                  <a:srgbClr val="C0392B"/>
                </a:solidFill>
                <a:latin typeface="Arial" pitchFamily="34" charset="0"/>
                <a:ea typeface="Arial" pitchFamily="34" charset="-122"/>
                <a:cs typeface="Arial" pitchFamily="34" charset="-120"/>
              </a:rPr>
              <a:t>生活満足度</a:t>
            </a:r>
            <a:r>
              <a:rPr lang="en-US" sz="2400" dirty="0">
                <a:solidFill>
                  <a:srgbClr val="1A1A1A"/>
                </a:solidFill>
                <a:latin typeface="Arial" pitchFamily="34" charset="0"/>
                <a:ea typeface="Arial" pitchFamily="34" charset="-122"/>
                <a:cs typeface="Arial" pitchFamily="34" charset="-120"/>
              </a:rPr>
              <a:t>を高める。
</a:t>
            </a:r>
            <a:r>
              <a:rPr lang="en-US" sz="2000" dirty="0">
                <a:solidFill>
                  <a:srgbClr val="595959"/>
                </a:solidFill>
                <a:latin typeface="Arial" pitchFamily="34" charset="0"/>
                <a:ea typeface="Arial" pitchFamily="34" charset="-122"/>
                <a:cs typeface="Arial" pitchFamily="34" charset="-120"/>
              </a:rPr>
              <a:t>患者の自立を促進することで、精神的安定・社会参加・家族関係の改善といった複合的なQOL向上に貢献する。</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2377440"/>
            <a:ext cx="1828800" cy="914400"/>
          </a:xfrm>
          <a:prstGeom prst="rect">
            <a:avLst/>
          </a:prstGeom>
          <a:noFill/>
          <a:ln/>
        </p:spPr>
        <p:txBody>
          <a:bodyPr wrap="square" rtlCol="0" anchor="ctr"/>
          <a:lstStyle/>
          <a:p>
            <a:pPr marL="0" indent="0">
              <a:buNone/>
            </a:pPr>
            <a:r>
              <a:rPr lang="en-US" sz="6000" b="1" dirty="0">
                <a:latin typeface="Arial" pitchFamily="34" charset="0"/>
                <a:ea typeface="Arial" pitchFamily="34" charset="-122"/>
                <a:cs typeface="Arial" pitchFamily="34" charset="-120"/>
              </a:rPr>
              <a:t>03</a:t>
            </a:r>
            <a:endParaRPr lang="en-US" sz="6000" dirty="0"/>
          </a:p>
        </p:txBody>
      </p:sp>
      <p:sp>
        <p:nvSpPr>
          <p:cNvPr id="3" name="Text 1"/>
          <p:cNvSpPr/>
          <p:nvPr/>
        </p:nvSpPr>
        <p:spPr>
          <a:xfrm>
            <a:off x="640080" y="3200400"/>
            <a:ext cx="10908792" cy="1097280"/>
          </a:xfrm>
          <a:prstGeom prst="rect">
            <a:avLst/>
          </a:prstGeom>
          <a:noFill/>
          <a:ln/>
        </p:spPr>
        <p:txBody>
          <a:bodyPr wrap="square" rtlCol="0" anchor="ctr"/>
          <a:lstStyle/>
          <a:p>
            <a:pPr marL="0" indent="0">
              <a:buNone/>
            </a:pPr>
            <a:r>
              <a:rPr lang="en-US" sz="4000" b="1" dirty="0">
                <a:solidFill>
                  <a:srgbClr val="1A1A1A"/>
                </a:solidFill>
                <a:latin typeface="Arial" pitchFamily="34" charset="0"/>
                <a:ea typeface="Arial" pitchFamily="34" charset="-122"/>
                <a:cs typeface="Arial" pitchFamily="34" charset="-120"/>
              </a:rPr>
              <a:t>ICF（国際生活機能分類）の理解</a:t>
            </a:r>
            <a:endParaRPr lang="en-US" sz="4000" dirty="0"/>
          </a:p>
        </p:txBody>
      </p:sp>
    </p:spTree>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691</Words>
  <Application>Microsoft Office PowerPoint</Application>
  <PresentationFormat>ワイド画面</PresentationFormat>
  <Paragraphs>182</Paragraphs>
  <Slides>21</Slides>
  <Notes>21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21</vt:i4>
      </vt:variant>
    </vt:vector>
  </HeadingPairs>
  <TitlesOfParts>
    <vt:vector size="25" baseType="lpstr">
      <vt:lpstr>Arial</vt:lpstr>
      <vt:lpstr>Calibri</vt:lpstr>
      <vt:lpstr>Calibri Light</vt:lpstr>
      <vt:lpstr>Office 2013 - 2022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2026-07-07T05:38:50Z</dcterms:created>
  <dcterms:modified xsi:type="dcterms:W3CDTF">2026-07-07T05:39:05Z</dcterms:modified>
</cp:coreProperties>
</file>