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E04F82-FD5E-41BB-F4EF-F77993D73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800" y="1905000"/>
            <a:ext cx="10566400" cy="1524000"/>
          </a:xfrm>
        </p:spPr>
        <p:txBody>
          <a:bodyPr wrap="square" anchor="b">
            <a:noAutofit/>
          </a:bodyPr>
          <a:lstStyle>
            <a:lvl1pPr algn="l">
              <a:defRPr sz="4000" b="1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99BF2A-4B7E-789A-20F2-C7B8090D6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00" y="3683000"/>
            <a:ext cx="10566400" cy="1524000"/>
          </a:xfrm>
        </p:spPr>
        <p:txBody>
          <a:bodyPr wrap="square" anchor="t">
            <a:noAutofit/>
          </a:bodyPr>
          <a:lstStyle>
            <a:lvl1pPr marL="0" indent="0" algn="l">
              <a:buNone/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676FB3-1CE4-A2CB-C7E3-0C4DDF50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0" y="6350000"/>
            <a:ext cx="2032000" cy="355600"/>
          </a:xfrm>
        </p:spPr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8A03ED-8986-4176-6920-19C28460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0000"/>
            <a:ext cx="7620000" cy="3556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E714E0-F488-4815-E9DD-E163C390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0000"/>
            <a:ext cx="1066800" cy="355600"/>
          </a:xfrm>
        </p:spPr>
        <p:txBody>
          <a:bodyPr wrap="square">
            <a:noAutofit/>
          </a:bodyPr>
          <a:lstStyle>
            <a:lvl1pPr algn="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16C02A58-D383-4875-AC94-92745676716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565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60B950-18F4-006B-D6D2-9A43FE183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990600"/>
          </a:xfrm>
        </p:spPr>
        <p:txBody>
          <a:bodyPr wrap="square" anchor="ctr">
            <a:noAutofit/>
          </a:bodyPr>
          <a:lstStyle>
            <a:lvl1pPr algn="l">
              <a:defRPr sz="3600" b="1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A2DA39-78E4-2E25-6E09-465160EDE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4724400"/>
          </a:xfrm>
        </p:spPr>
        <p:txBody>
          <a:bodyPr wrap="square" anchor="t">
            <a:noAutofit/>
          </a:bodyPr>
          <a:lstStyle>
            <a:lvl1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A044CA-085E-0FDF-9B47-6C226E99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0" y="6350000"/>
            <a:ext cx="2032000" cy="355600"/>
          </a:xfrm>
        </p:spPr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7B3A4D-2DB5-8355-CF10-1051FB720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0000"/>
            <a:ext cx="7620000" cy="3556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2FC329-2BAE-D8CE-BFB6-26FA32D60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0000"/>
            <a:ext cx="1066800" cy="355600"/>
          </a:xfrm>
        </p:spPr>
        <p:txBody>
          <a:bodyPr wrap="square">
            <a:noAutofit/>
          </a:bodyPr>
          <a:lstStyle>
            <a:lvl1pPr algn="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16C02A58-D383-4875-AC94-92745676716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994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AC78CF-9541-238E-4A0A-7C432D9D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8D3DF6-5387-B157-E21C-749F82DCA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4C6ECF-7AD6-5BE4-8E4C-42485EBF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D6FC3F-9EFB-D40C-2218-14186414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D92F44-2B6E-B590-8F0D-B9C6F66E7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46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B35656-6638-32E6-1DB1-AE8AC129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990600"/>
          </a:xfrm>
        </p:spPr>
        <p:txBody>
          <a:bodyPr wrap="square" anchor="ctr">
            <a:noAutofit/>
          </a:bodyPr>
          <a:lstStyle>
            <a:lvl1pPr algn="l">
              <a:defRPr sz="3600" b="1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D4D93E-5AA9-E1E9-0527-478458545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498600"/>
            <a:ext cx="5334000" cy="4724400"/>
          </a:xfrm>
        </p:spPr>
        <p:txBody>
          <a:bodyPr wrap="square" anchor="t">
            <a:noAutofit/>
          </a:bodyPr>
          <a:lstStyle>
            <a:lvl1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5C1CBA-9DD9-8F1F-96AE-32A05DAA8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498600"/>
            <a:ext cx="5334000" cy="4724400"/>
          </a:xfrm>
        </p:spPr>
        <p:txBody>
          <a:bodyPr wrap="square" anchor="t">
            <a:noAutofit/>
          </a:bodyPr>
          <a:lstStyle>
            <a:lvl1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>
              <a:defRPr sz="2800" b="0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695A0A-38BA-0E72-5B80-692EC972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0" y="6350000"/>
            <a:ext cx="2032000" cy="355600"/>
          </a:xfrm>
        </p:spPr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54F2C1-2BA6-A838-9DE9-F99CEE227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0000"/>
            <a:ext cx="7620000" cy="3556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8D75A39-8358-ACC2-1F04-8F53D0E73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0000"/>
            <a:ext cx="1066800" cy="355600"/>
          </a:xfrm>
        </p:spPr>
        <p:txBody>
          <a:bodyPr wrap="square">
            <a:noAutofit/>
          </a:bodyPr>
          <a:lstStyle>
            <a:lvl1pPr algn="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16C02A58-D383-4875-AC94-92745676716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4697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A20DC3-0EB1-EC88-5D42-429992A6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BBE2CA-3A4C-B075-DC28-FB0B3C3EF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030498-C114-C538-FAC9-32F093BB4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56A5055-2525-CC92-EF3E-0DE3DF217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2FF1D95-16A5-52F5-6BA2-D541C18F3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B1E57BD-5FB6-8EA8-4BD3-959DBCE1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DDCA70-EBD7-04EA-9662-E37E6E5C8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C639DE7-2C20-BC84-8620-C3BB3D6C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8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52387C-2798-6AD7-1DB3-50EDF298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990600"/>
          </a:xfrm>
        </p:spPr>
        <p:txBody>
          <a:bodyPr wrap="square" anchor="ctr">
            <a:noAutofit/>
          </a:bodyPr>
          <a:lstStyle>
            <a:lvl1pPr algn="l">
              <a:defRPr sz="3600" b="1">
                <a:solidFill>
                  <a:srgbClr val="1F2937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AFE752B-2B62-5153-2A05-58A3DA30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0" y="6350000"/>
            <a:ext cx="2032000" cy="355600"/>
          </a:xfrm>
        </p:spPr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4B0C05-BF92-257E-B3B7-D9CD062CE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350000"/>
            <a:ext cx="7620000" cy="3556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15A481-2A0A-0C72-21FC-BEF2B7D8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0000"/>
            <a:ext cx="1066800" cy="355600"/>
          </a:xfrm>
        </p:spPr>
        <p:txBody>
          <a:bodyPr wrap="square">
            <a:noAutofit/>
          </a:bodyPr>
          <a:lstStyle>
            <a:lvl1pPr algn="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16C02A58-D383-4875-AC94-92745676716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221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9301D06-0AA1-BEBE-75CD-7AC9EE17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13F9F5-C032-E3C5-E874-E652FFF0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9A534D-0007-C959-FF9C-4DE771F4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10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33B9CC-6109-A78C-3602-669A7C67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73C972-FE55-BB30-3867-3E6B79BB3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03484F-B38A-0E70-EF2E-E65FEF040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1DBDD9-E1E5-F3EF-CC4A-7039C0F7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5F5049-8CBD-2976-C63F-59C8301A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635180-0817-C509-8F65-1D50F0AB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60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FF5950-17AD-DC25-C8CA-E1F9F76AD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2231A5D-5FFF-EB55-BAF4-9213F07674D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46967C-D379-3735-C001-5D158F360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16CA29-0596-426D-9F84-0B0025A5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CBBF1A-3288-9996-6648-49A01DE79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7141F5-F8E2-87B1-094E-941DAE53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85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AF3BDC-554C-8F3E-2524-52690A8D4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66D6D9-4877-78AB-DEF4-3715898FC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9C1DCC-4CD8-09FD-5740-3FFAF2EF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FAD71B-3F27-B63D-7502-A91E42DE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C18403-94D2-9F44-6524-BEAF7D38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88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CE7E0C0-53B0-706F-402B-F8190A50A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6D2E2E-36BA-25AE-B0F2-CA0769C57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2C1654-A34B-9C11-5E99-F1DAFA63B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9F8D-A552-4743-9EC4-33DAC88D6811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0F45F1-A6D2-0945-809B-C6611BF16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F00D5F-12C3-512C-F9D4-6E3FC69A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11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4ED827A-2B13-1142-E2A4-255A30BB2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990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9A6AB7-0C11-7141-9F39-CB2A261A3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498600"/>
            <a:ext cx="10972800" cy="47244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C6AF16-E80B-26BA-1F84-A328D97D0E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0" y="6350000"/>
            <a:ext cx="2032000" cy="355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D9A99F8D-A552-4743-9EC4-33DAC88D6811}" type="datetimeFigureOut">
              <a:rPr lang="ja-JP" altLang="en-US" smtClean="0"/>
              <a:pPr/>
              <a:t>2026/10/11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0F51D8-B10D-2309-7FF2-5889378E2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0000"/>
            <a:ext cx="7620000" cy="355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B96FCE-082E-5428-FE54-54AC77884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0000"/>
            <a:ext cx="1066800" cy="355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1400" b="0">
                <a:solidFill>
                  <a:srgbClr val="787878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fld id="{16C02A58-D383-4875-AC94-92745676716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089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600" b="1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800" b="0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800" b="0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800" b="0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800" b="0" kern="1200">
          <a:solidFill>
            <a:srgbClr val="1F2937"/>
          </a:solidFill>
          <a:latin typeface="游ゴシック" panose="020B0400000000000000" pitchFamily="50" charset="-128"/>
          <a:ea typeface="游ゴシック" panose="020B0400000000000000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F503E6-C471-5640-70AB-5E1CA84B9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800" y="1397000"/>
            <a:ext cx="10566400" cy="1143000"/>
          </a:xfrm>
        </p:spPr>
        <p:txBody>
          <a:bodyPr anchor="b"/>
          <a:lstStyle/>
          <a:p>
            <a:r>
              <a:rPr kumimoji="1" lang="zh-TW" altLang="en-US" sz="3200"/>
              <a:t>日常生活援助技術</a:t>
            </a:r>
            <a:r>
              <a:rPr kumimoji="1" lang="en-US" altLang="zh-TW" sz="3200"/>
              <a:t>Ⅱ</a:t>
            </a:r>
            <a:r>
              <a:rPr kumimoji="1" lang="zh-TW" altLang="en-US" sz="3200"/>
              <a:t>（食事、排泄）</a:t>
            </a:r>
            <a:endParaRPr kumimoji="1" lang="ja-JP" altLang="en-US" sz="320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937F59-7C82-FEF9-DFA3-CE81568B0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00" y="2794000"/>
            <a:ext cx="10566400" cy="2032000"/>
          </a:xfrm>
        </p:spPr>
        <p:txBody>
          <a:bodyPr anchor="t"/>
          <a:lstStyle/>
          <a:p>
            <a:r>
              <a:rPr kumimoji="1" lang="ja-JP" altLang="en-US" sz="3600" b="1">
                <a:solidFill>
                  <a:srgbClr val="145A8C"/>
                </a:solidFill>
              </a:rPr>
              <a:t>第</a:t>
            </a:r>
            <a:r>
              <a:rPr kumimoji="1" lang="en-US" altLang="ja-JP" sz="3600" b="1">
                <a:solidFill>
                  <a:srgbClr val="145A8C"/>
                </a:solidFill>
              </a:rPr>
              <a:t>1</a:t>
            </a:r>
            <a:r>
              <a:rPr kumimoji="1" lang="ja-JP" altLang="en-US" sz="3600" b="1">
                <a:solidFill>
                  <a:srgbClr val="145A8C"/>
                </a:solidFill>
              </a:rPr>
              <a:t>回　食事援助の基本と観察の視点</a:t>
            </a:r>
          </a:p>
        </p:txBody>
      </p:sp>
    </p:spTree>
    <p:extLst>
      <p:ext uri="{BB962C8B-B14F-4D97-AF65-F5344CB8AC3E}">
        <p14:creationId xmlns:p14="http://schemas.microsoft.com/office/powerpoint/2010/main" val="3530179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2A5782-652A-0E22-202D-C038FC60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本日の目標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4ACC42A-E189-5439-3EBE-049FC094F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食事援助の目的と看護における意義を説明できる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基本的知識（栄養・食事形態・文化）を理解する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観察ポイントを具体的に挙げられる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安全な姿勢・環境整備を説明できる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43B1A6-6C46-F7A0-7CAA-85B052C11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658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640E8B-47DB-13E3-7D93-7F0395D64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食事援助とは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A653EF-A76E-71C5-F9C0-7CDC01B4F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安全</a:t>
            </a:r>
            <a:r>
              <a:rPr kumimoji="1" lang="ja-JP" altLang="en-US" sz="3200"/>
              <a:t>・</a:t>
            </a:r>
            <a:r>
              <a:rPr kumimoji="1" lang="ja-JP" altLang="en-US" sz="3200" b="1">
                <a:solidFill>
                  <a:srgbClr val="145A8C"/>
                </a:solidFill>
              </a:rPr>
              <a:t>快適</a:t>
            </a:r>
            <a:r>
              <a:rPr kumimoji="1" lang="ja-JP" altLang="en-US" sz="3200"/>
              <a:t>に食事をとれるよう支援する看護援助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運ぶ・食べさせるだけではない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身体・心理・社会の</a:t>
            </a:r>
            <a:r>
              <a:rPr kumimoji="1" lang="en-US" altLang="ja-JP" sz="3200"/>
              <a:t>3</a:t>
            </a:r>
            <a:r>
              <a:rPr kumimoji="1" lang="ja-JP" altLang="en-US" sz="3200"/>
              <a:t>つの側面に配慮する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4B2B1D7-A132-FE8D-14FC-D91DC9EF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569972E3-BC26-4B0C-FA15-29A4172C3658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個々の状態に応じて援助する</a:t>
            </a:r>
          </a:p>
        </p:txBody>
      </p:sp>
    </p:spTree>
    <p:extLst>
      <p:ext uri="{BB962C8B-B14F-4D97-AF65-F5344CB8AC3E}">
        <p14:creationId xmlns:p14="http://schemas.microsoft.com/office/powerpoint/2010/main" val="2071680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8A427F-9794-2AB5-77C8-1536312E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食事援助で配慮する</a:t>
            </a:r>
            <a:r>
              <a:rPr kumimoji="1" lang="en-US" altLang="ja-JP"/>
              <a:t>3</a:t>
            </a:r>
            <a:r>
              <a:rPr kumimoji="1" lang="ja-JP" altLang="en-US"/>
              <a:t>つの側面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262AB34-CBFB-5ACD-746E-4E635ADD2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身体的側面</a:t>
            </a:r>
            <a:r>
              <a:rPr kumimoji="1" lang="ja-JP" altLang="en-US" sz="3200"/>
              <a:t>：姿勢、嚥下状態、食事形態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心理的側面</a:t>
            </a:r>
            <a:r>
              <a:rPr kumimoji="1" lang="ja-JP" altLang="en-US" sz="3200"/>
              <a:t>：食事の楽しみ、安心感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社会的側面</a:t>
            </a:r>
            <a:r>
              <a:rPr kumimoji="1" lang="ja-JP" altLang="en-US" sz="3200"/>
              <a:t>：食習慣、文化的背景、孤食の防止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8A3230-C1A0-F04E-5BCD-4E596736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662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9A88D4-73BB-75AA-7AA7-7570E27A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食事援助の目的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C395FD-8BA9-E949-BECE-A4DA43B7B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栄養状態</a:t>
            </a:r>
            <a:r>
              <a:rPr kumimoji="1" lang="ja-JP" altLang="en-US" sz="3200"/>
              <a:t>の維持・改善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自立</a:t>
            </a:r>
            <a:r>
              <a:rPr kumimoji="1" lang="ja-JP" altLang="en-US" sz="3200"/>
              <a:t>の支援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生活の質（</a:t>
            </a:r>
            <a:r>
              <a:rPr kumimoji="1" lang="en-US" altLang="ja-JP" sz="3200" b="1">
                <a:solidFill>
                  <a:srgbClr val="145A8C"/>
                </a:solidFill>
              </a:rPr>
              <a:t>QOL</a:t>
            </a:r>
            <a:r>
              <a:rPr kumimoji="1" lang="ja-JP" altLang="en-US" sz="3200" b="1">
                <a:solidFill>
                  <a:srgbClr val="145A8C"/>
                </a:solidFill>
              </a:rPr>
              <a:t>）</a:t>
            </a:r>
            <a:r>
              <a:rPr kumimoji="1" lang="ja-JP" altLang="en-US" sz="3200"/>
              <a:t>の向上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対象者理解</a:t>
            </a:r>
            <a:r>
              <a:rPr kumimoji="1" lang="ja-JP" altLang="en-US" sz="3200"/>
              <a:t>と信頼関係の構築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4D7087-ACD5-1B7B-C531-6FFA3DE9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379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D237D8-4A24-43AE-8BD8-776CB1B0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目的の具体例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F077B7-4324-9772-32E4-FCB9E0CC4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栄養</a:t>
            </a:r>
            <a:r>
              <a:rPr kumimoji="1" lang="ja-JP" altLang="en-US" sz="3200"/>
              <a:t>：低栄養のリスクがある人が必要な栄養をとれる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自立</a:t>
            </a:r>
            <a:r>
              <a:rPr kumimoji="1" lang="ja-JP" altLang="en-US" sz="3200"/>
              <a:t>：スプーンの角度や食器を工夫する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en-US" altLang="ja-JP" sz="3200" b="1">
                <a:solidFill>
                  <a:srgbClr val="145A8C"/>
                </a:solidFill>
              </a:rPr>
              <a:t>QOL</a:t>
            </a:r>
            <a:r>
              <a:rPr kumimoji="1" lang="ja-JP" altLang="en-US" sz="3200"/>
              <a:t>：好みに合わせ、楽しみと満足を得られる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理解</a:t>
            </a:r>
            <a:r>
              <a:rPr kumimoji="1" lang="ja-JP" altLang="en-US" sz="3200"/>
              <a:t>：会話や反応から体調・気分の変化に気づく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53CE56-1AB9-CBE1-B428-5B2C307C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70594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D811E1-01E9-C6AD-9AF8-5F98EE51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59000"/>
            <a:ext cx="10972800" cy="1397000"/>
          </a:xfrm>
        </p:spPr>
        <p:txBody>
          <a:bodyPr anchor="b"/>
          <a:lstStyle/>
          <a:p>
            <a:r>
              <a:rPr kumimoji="1" lang="ja-JP" altLang="en-US" sz="4000"/>
              <a:t>基本的知識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BD1CEA-27D4-FDAD-E45E-D7C3A0DFB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3" name="Sub">
            <a:extLst>
              <a:ext uri="{FF2B5EF4-FFF2-40B4-BE49-F238E27FC236}">
                <a16:creationId xmlns:a16="http://schemas.microsoft.com/office/drawing/2014/main" id="{18F3E1F7-5131-DB97-B2C7-1306F1DFF0A5}"/>
              </a:ext>
            </a:extLst>
          </p:cNvPr>
          <p:cNvSpPr txBox="1"/>
          <p:nvPr/>
        </p:nvSpPr>
        <p:spPr>
          <a:xfrm>
            <a:off x="609600" y="3746500"/>
            <a:ext cx="109728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kumimoji="1" lang="ja-JP" altLang="en-US" sz="2800">
                <a:solidFill>
                  <a:srgbClr val="145A8C"/>
                </a:solidFill>
                <a:ea typeface="游ゴシック" panose="020B0400000000000000" pitchFamily="50" charset="-128"/>
              </a:rPr>
              <a:t>栄養・食事の形態・文化的背景</a:t>
            </a:r>
          </a:p>
        </p:txBody>
      </p:sp>
    </p:spTree>
    <p:extLst>
      <p:ext uri="{BB962C8B-B14F-4D97-AF65-F5344CB8AC3E}">
        <p14:creationId xmlns:p14="http://schemas.microsoft.com/office/powerpoint/2010/main" val="3827078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9E0BB3-866C-14EC-3B30-7325D76A0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栄養の基本：五大栄養素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ECA902-676E-CBF5-E8A6-2C0791340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たんぱく質</a:t>
            </a:r>
            <a:r>
              <a:rPr kumimoji="1" lang="ja-JP" altLang="en-US" sz="3200"/>
              <a:t>：筋肉・臓器・酵素の材料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脂質</a:t>
            </a:r>
            <a:r>
              <a:rPr kumimoji="1" lang="ja-JP" altLang="en-US" sz="3200"/>
              <a:t>：エネルギー源、細胞膜の成分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炭水化物</a:t>
            </a:r>
            <a:r>
              <a:rPr kumimoji="1" lang="ja-JP" altLang="en-US" sz="3200"/>
              <a:t>：主なエネルギー源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ビタミン</a:t>
            </a:r>
            <a:r>
              <a:rPr kumimoji="1" lang="ja-JP" altLang="en-US" sz="3200"/>
              <a:t>：体の機能の調整を助ける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ミネラル</a:t>
            </a:r>
            <a:r>
              <a:rPr kumimoji="1" lang="ja-JP" altLang="en-US" sz="3200"/>
              <a:t>：骨・血液の材料、機能の調整を助ける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BF3184-F48F-F1A7-6EC2-8537CE93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C2E1E632-44CA-A8E1-6746-48B4D530A66A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食物繊維は炭水化物の仲間</a:t>
            </a:r>
          </a:p>
        </p:txBody>
      </p:sp>
    </p:spTree>
    <p:extLst>
      <p:ext uri="{BB962C8B-B14F-4D97-AF65-F5344CB8AC3E}">
        <p14:creationId xmlns:p14="http://schemas.microsoft.com/office/powerpoint/2010/main" val="1539316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4F7097-2FA2-0B25-8B42-4B122E2C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エネルギーとバランス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2D4099-11D4-65C6-0B49-0C834D49D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エネルギー必要量</a:t>
            </a:r>
            <a:r>
              <a:rPr kumimoji="1" lang="ja-JP" altLang="en-US" sz="3200"/>
              <a:t>は年齢・性別・活動量で異なる</a:t>
            </a:r>
          </a:p>
          <a:p>
            <a:pPr marL="939800" lvl="1" indent="-3810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  <a:buChar char="–"/>
            </a:pPr>
            <a:r>
              <a:rPr kumimoji="1" lang="ja-JP" altLang="en-US"/>
              <a:t>高齢者・疾患のある人は医師・管理栄養士と連携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バランスのよい食事</a:t>
            </a:r>
          </a:p>
          <a:p>
            <a:pPr marL="939800" lvl="1" indent="-3810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  <a:buChar char="–"/>
            </a:pPr>
            <a:r>
              <a:rPr kumimoji="1" lang="ja-JP" altLang="en-US"/>
              <a:t>主食・主菜・副菜をそろえる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A93CBF-1062-4593-BABC-74BCB9A4F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71290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8FEB1-3BE6-F4C4-189A-5A20D862B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食事の形態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708E65-81F9-FF91-5504-30B4EE075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10</a:t>
            </a:fld>
            <a:endParaRPr lang="ja-JP" altLang="en-US"/>
          </a:p>
        </p:txBody>
      </p:sp>
      <p:graphicFrame>
        <p:nvGraphicFramePr>
          <p:cNvPr id="3" name="Table">
            <a:extLst>
              <a:ext uri="{FF2B5EF4-FFF2-40B4-BE49-F238E27FC236}">
                <a16:creationId xmlns:a16="http://schemas.microsoft.com/office/drawing/2014/main" id="{0B679969-7997-9F18-07AA-5A7DFE880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402585"/>
              </p:ext>
            </p:extLst>
          </p:nvPr>
        </p:nvGraphicFramePr>
        <p:xfrm>
          <a:off x="609600" y="1587500"/>
          <a:ext cx="10972800" cy="3378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723350913"/>
                    </a:ext>
                  </a:extLst>
                </a:gridCol>
                <a:gridCol w="8339328">
                  <a:extLst>
                    <a:ext uri="{9D8B030D-6E8A-4147-A177-3AD203B41FA5}">
                      <a16:colId xmlns:a16="http://schemas.microsoft.com/office/drawing/2014/main" val="2718825481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1">
                          <a:solidFill>
                            <a:srgbClr val="145A8C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形態</a:t>
                      </a:r>
                    </a:p>
                  </a:txBody>
                  <a:tcPr marL="101600" marR="101600" marT="63500" marB="63500" anchor="ctr">
                    <a:lnB w="19050">
                      <a:solidFill>
                        <a:srgbClr val="145A8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1">
                          <a:solidFill>
                            <a:srgbClr val="145A8C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特徴</a:t>
                      </a:r>
                    </a:p>
                  </a:txBody>
                  <a:tcPr marL="101600" marR="101600" marT="63500" marB="63500" anchor="ctr">
                    <a:lnB w="19050">
                      <a:solidFill>
                        <a:srgbClr val="145A8C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556331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常食</a:t>
                      </a:r>
                    </a:p>
                  </a:txBody>
                  <a:tcPr marL="101600" marR="101600" marT="63500" marB="63500" anchor="ctr">
                    <a:lnT w="19050">
                      <a:solidFill>
                        <a:srgbClr val="145A8C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一般的な食事</a:t>
                      </a:r>
                    </a:p>
                  </a:txBody>
                  <a:tcPr marL="101600" marR="101600" marT="63500" marB="63500" anchor="ctr">
                    <a:lnT w="19050">
                      <a:solidFill>
                        <a:srgbClr val="145A8C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25444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軟菜食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歯ぐきでつぶせる程度にやわらかい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29205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刻み食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食材を細かく刻んだ食事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299508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ミキサー食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ミキサーでなめらかにした食事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27204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ペースト食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kumimoji="1" lang="ja-JP" altLang="en-US" sz="2800" b="0" dirty="0">
                          <a:solidFill>
                            <a:srgbClr val="1F2937"/>
                          </a:solidFill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まとまりをよくしたペースト状</a:t>
                      </a:r>
                    </a:p>
                  </a:txBody>
                  <a:tcPr marL="101600" marR="101600" marT="63500" marB="63500" anchor="ctr">
                    <a:lnT w="9525">
                      <a:solidFill>
                        <a:srgbClr val="BEBEBE"/>
                      </a:solidFill>
                    </a:lnT>
                    <a:lnB w="9525">
                      <a:solidFill>
                        <a:srgbClr val="BEBEBE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220847"/>
                  </a:ext>
                </a:extLst>
              </a:tr>
            </a:tbl>
          </a:graphicData>
        </a:graphic>
      </p:graphicFrame>
      <p:sp>
        <p:nvSpPr>
          <p:cNvPr id="4" name="Key">
            <a:extLst>
              <a:ext uri="{FF2B5EF4-FFF2-40B4-BE49-F238E27FC236}">
                <a16:creationId xmlns:a16="http://schemas.microsoft.com/office/drawing/2014/main" id="{464BB565-2CBC-0100-231C-CEB79A6C454E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嚥下障害がある人は、医師・</a:t>
            </a:r>
            <a:r>
              <a:rPr kumimoji="1" lang="en-US" altLang="ja-JP" sz="2800" b="1">
                <a:solidFill>
                  <a:srgbClr val="145A8C"/>
                </a:solidFill>
                <a:ea typeface="游ゴシック" panose="020B0400000000000000" pitchFamily="50" charset="-128"/>
              </a:rPr>
              <a:t>ST</a:t>
            </a:r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・管理栄養士が評価して決める</a:t>
            </a:r>
          </a:p>
        </p:txBody>
      </p:sp>
    </p:spTree>
    <p:extLst>
      <p:ext uri="{BB962C8B-B14F-4D97-AF65-F5344CB8AC3E}">
        <p14:creationId xmlns:p14="http://schemas.microsoft.com/office/powerpoint/2010/main" val="3802960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E23BD3-1E60-CFCA-1181-7A522A58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食事形態の注意点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7026BD-D57C-EC1B-BF2D-80550A8D8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刻み食</a:t>
            </a:r>
            <a:r>
              <a:rPr kumimoji="1" lang="ja-JP" altLang="en-US" sz="3200"/>
              <a:t>：口の中でばらけやすく、誤嚥しやすい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ミキサー食</a:t>
            </a:r>
            <a:r>
              <a:rPr kumimoji="1" lang="ja-JP" altLang="en-US" sz="3200"/>
              <a:t>：水分が分離しやすい → とろみを加える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嚥下障害の食事（嚥下調整食）は第</a:t>
            </a:r>
            <a:r>
              <a:rPr kumimoji="1" lang="en-US" altLang="ja-JP" sz="3200"/>
              <a:t>4</a:t>
            </a:r>
            <a:r>
              <a:rPr kumimoji="1" lang="ja-JP" altLang="en-US" sz="3200"/>
              <a:t>回で学ぶ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F46B21-5659-677D-2F6B-09CA316D0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33522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29E13-CDDF-C3E8-5CD7-19329BA5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文化的背景の理解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7626BF-9764-8290-CC3E-3A73F0B6A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宗教的制限</a:t>
            </a:r>
          </a:p>
          <a:p>
            <a:pPr marL="939800" lvl="1" indent="-3810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  <a:buChar char="–"/>
            </a:pPr>
            <a:r>
              <a:rPr kumimoji="1" lang="ja-JP" altLang="en-US"/>
              <a:t>イスラム教：豚肉・アルコール</a:t>
            </a:r>
          </a:p>
          <a:p>
            <a:pPr marL="939800" lvl="1" indent="-3810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  <a:buChar char="–"/>
            </a:pPr>
            <a:r>
              <a:rPr kumimoji="1" lang="ja-JP" altLang="en-US"/>
              <a:t>ヒンドゥー教：牛肉を避ける人が多い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家庭の食習慣・嗜好</a:t>
            </a:r>
            <a:r>
              <a:rPr kumimoji="1" lang="ja-JP" altLang="en-US" sz="3200"/>
              <a:t>：「いつもの味」が安心感に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AB5002-DDFE-3B53-1C89-2E382277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0DBF4E38-6740-4C1C-E5CA-3FE83BE59EE6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守り方は人によって違う。個別に確認する</a:t>
            </a:r>
          </a:p>
        </p:txBody>
      </p:sp>
    </p:spTree>
    <p:extLst>
      <p:ext uri="{BB962C8B-B14F-4D97-AF65-F5344CB8AC3E}">
        <p14:creationId xmlns:p14="http://schemas.microsoft.com/office/powerpoint/2010/main" val="1306068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2E0200-F53C-EB3D-8292-9E98A07E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59000"/>
            <a:ext cx="10972800" cy="1397000"/>
          </a:xfrm>
        </p:spPr>
        <p:txBody>
          <a:bodyPr anchor="b"/>
          <a:lstStyle/>
          <a:p>
            <a:r>
              <a:rPr kumimoji="1" lang="ja-JP" altLang="en-US" sz="4000"/>
              <a:t>援助時の観察ポイント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23C956-5D40-3B0F-92CF-55A22A4F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3" name="Sub">
            <a:extLst>
              <a:ext uri="{FF2B5EF4-FFF2-40B4-BE49-F238E27FC236}">
                <a16:creationId xmlns:a16="http://schemas.microsoft.com/office/drawing/2014/main" id="{B5F0C049-80CF-F7F9-65F8-53B80776039D}"/>
              </a:ext>
            </a:extLst>
          </p:cNvPr>
          <p:cNvSpPr txBox="1"/>
          <p:nvPr/>
        </p:nvSpPr>
        <p:spPr>
          <a:xfrm>
            <a:off x="609600" y="3746500"/>
            <a:ext cx="109728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kumimoji="1" lang="ja-JP" altLang="en-US" sz="2800">
                <a:solidFill>
                  <a:srgbClr val="145A8C"/>
                </a:solidFill>
                <a:ea typeface="游ゴシック" panose="020B0400000000000000" pitchFamily="50" charset="-128"/>
              </a:rPr>
              <a:t>食事中も食事後も観察する</a:t>
            </a:r>
          </a:p>
        </p:txBody>
      </p:sp>
    </p:spTree>
    <p:extLst>
      <p:ext uri="{BB962C8B-B14F-4D97-AF65-F5344CB8AC3E}">
        <p14:creationId xmlns:p14="http://schemas.microsoft.com/office/powerpoint/2010/main" val="3750198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9A5395-D0CF-A7F3-1DE7-D21560CE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観察の項目（</a:t>
            </a:r>
            <a:r>
              <a:rPr kumimoji="1" lang="en-US" altLang="ja-JP"/>
              <a:t>1</a:t>
            </a:r>
            <a:r>
              <a:rPr kumimoji="1" lang="ja-JP" altLang="en-US"/>
              <a:t>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77B404-9084-6AF8-5BC3-11890F45F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食欲・意欲</a:t>
            </a:r>
            <a:r>
              <a:rPr kumimoji="1" lang="ja-JP" altLang="en-US" sz="3200"/>
              <a:t>：食事への反応、普段との違い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摂取量</a:t>
            </a:r>
            <a:r>
              <a:rPr kumimoji="1" lang="ja-JP" altLang="en-US" sz="3200"/>
              <a:t>：残量、食べなかった料理、普段との増減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嚥下の状態</a:t>
            </a:r>
            <a:r>
              <a:rPr kumimoji="1" lang="ja-JP" altLang="en-US" sz="3200"/>
              <a:t>：むせ、咳、飲み込みの遅さ、食後の声の変化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D3068F-1CE7-C015-6A45-A376BEA5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6827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ACECDD-D4EF-A404-DCC2-B6C81634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観察の項目（</a:t>
            </a:r>
            <a:r>
              <a:rPr kumimoji="1" lang="en-US" altLang="ja-JP"/>
              <a:t>2</a:t>
            </a:r>
            <a:r>
              <a:rPr kumimoji="1" lang="ja-JP" altLang="en-US"/>
              <a:t>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F0A72E-9548-91CC-C4E3-995BCFFA2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体位の保持</a:t>
            </a:r>
            <a:r>
              <a:rPr kumimoji="1" lang="ja-JP" altLang="en-US" sz="3200"/>
              <a:t>：姿勢の崩れ、疲れによる傾き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心理的状態</a:t>
            </a:r>
            <a:r>
              <a:rPr kumimoji="1" lang="ja-JP" altLang="en-US" sz="3200"/>
              <a:t>：表情、しぐさ、会話から気分を読み取る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DC4D89-C83A-2B54-81B5-EF60F63B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75B35A3A-71EC-2E68-C068-FC34DE4254A5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一つの項目だけでなく、全体の変化をとらえる</a:t>
            </a:r>
          </a:p>
        </p:txBody>
      </p:sp>
    </p:spTree>
    <p:extLst>
      <p:ext uri="{BB962C8B-B14F-4D97-AF65-F5344CB8AC3E}">
        <p14:creationId xmlns:p14="http://schemas.microsoft.com/office/powerpoint/2010/main" val="105685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82EDA3-D516-4B45-3F14-3F1917D38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グループワーク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749C41-903A-CD72-8894-CEFE6C87B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食事中、どんなことを観察するか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項目ごとに整理して発表する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B26F9A2-A30E-2FB7-8D09-84B2D54C1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CEC0F372-0BD6-D5FB-DEC1-652FF218A524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ヒント：食欲・摂取量・嚥下・体位・表情</a:t>
            </a:r>
          </a:p>
        </p:txBody>
      </p:sp>
    </p:spTree>
    <p:extLst>
      <p:ext uri="{BB962C8B-B14F-4D97-AF65-F5344CB8AC3E}">
        <p14:creationId xmlns:p14="http://schemas.microsoft.com/office/powerpoint/2010/main" val="4292827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36D37F-CC43-29B6-CE06-0ACE061D5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観察の意義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A850C9-ED9D-96ED-EF33-135DEB611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異常の早期発見（例：誤嚥性肺炎の予防）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食事内容や援助方法の調整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「気にかけてもらえている」という安心感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84963C9-B78D-9EA2-A108-4708015C4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17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E36CCBA4-67E7-CE53-A902-57B75DFEF947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観察結果は記録し、チームで共有する</a:t>
            </a:r>
          </a:p>
        </p:txBody>
      </p:sp>
    </p:spTree>
    <p:extLst>
      <p:ext uri="{BB962C8B-B14F-4D97-AF65-F5344CB8AC3E}">
        <p14:creationId xmlns:p14="http://schemas.microsoft.com/office/powerpoint/2010/main" val="2010525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E86318-2A64-5FC3-F3D8-8C4F8F925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59000"/>
            <a:ext cx="10972800" cy="1397000"/>
          </a:xfrm>
        </p:spPr>
        <p:txBody>
          <a:bodyPr anchor="b"/>
          <a:lstStyle/>
          <a:p>
            <a:r>
              <a:rPr kumimoji="1" lang="ja-JP" altLang="en-US" sz="4000"/>
              <a:t>姿勢と環境整備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098EA5-9E9E-547A-0527-A4452CFE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18</a:t>
            </a:fld>
            <a:endParaRPr lang="ja-JP" altLang="en-US"/>
          </a:p>
        </p:txBody>
      </p:sp>
      <p:sp>
        <p:nvSpPr>
          <p:cNvPr id="3" name="Sub">
            <a:extLst>
              <a:ext uri="{FF2B5EF4-FFF2-40B4-BE49-F238E27FC236}">
                <a16:creationId xmlns:a16="http://schemas.microsoft.com/office/drawing/2014/main" id="{30C5CBA3-8864-DD40-10DB-4ABCE94B117B}"/>
              </a:ext>
            </a:extLst>
          </p:cNvPr>
          <p:cNvSpPr txBox="1"/>
          <p:nvPr/>
        </p:nvSpPr>
        <p:spPr>
          <a:xfrm>
            <a:off x="609600" y="3746500"/>
            <a:ext cx="109728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kumimoji="1" lang="ja-JP" altLang="en-US" sz="2800">
                <a:solidFill>
                  <a:srgbClr val="145A8C"/>
                </a:solidFill>
                <a:ea typeface="游ゴシック" panose="020B0400000000000000" pitchFamily="50" charset="-128"/>
              </a:rPr>
              <a:t>誤嚥や不快感を防ぐ</a:t>
            </a:r>
          </a:p>
        </p:txBody>
      </p:sp>
    </p:spTree>
    <p:extLst>
      <p:ext uri="{BB962C8B-B14F-4D97-AF65-F5344CB8AC3E}">
        <p14:creationId xmlns:p14="http://schemas.microsoft.com/office/powerpoint/2010/main" val="536526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FC72BD-9AC4-0A0A-6EBF-943C8BD9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適切な姿勢の保持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087284-E87B-D3EE-EEAA-E01F686DA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基本は</a:t>
            </a:r>
            <a:r>
              <a:rPr kumimoji="1" lang="ja-JP" altLang="en-US" sz="3200" b="1">
                <a:solidFill>
                  <a:srgbClr val="145A8C"/>
                </a:solidFill>
              </a:rPr>
              <a:t>座位</a:t>
            </a:r>
            <a:r>
              <a:rPr kumimoji="1" lang="ja-JP" altLang="en-US" sz="3200"/>
              <a:t>（椅子・車椅子）。足底を床につける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背もたれに寄りかかり、体幹を安定させる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あごを軽く引く</a:t>
            </a:r>
            <a:r>
              <a:rPr kumimoji="1" lang="ja-JP" altLang="en-US" sz="3200"/>
              <a:t>（やや前傾）→ 気管に入りにくい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過度な前屈や、上を向く姿勢は誤嚥の原因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5178DA-2034-3630-8DDB-F1C0C094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10435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ECDA45-8652-5E5D-4701-56EF7197C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ベッド上での姿勢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A096DC-D26F-D89E-798F-90DEEDFC5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背上げは</a:t>
            </a:r>
            <a:r>
              <a:rPr kumimoji="1" lang="en-US" altLang="ja-JP" sz="3200" b="1">
                <a:solidFill>
                  <a:srgbClr val="145A8C"/>
                </a:solidFill>
              </a:rPr>
              <a:t>30〜60</a:t>
            </a:r>
            <a:r>
              <a:rPr kumimoji="1" lang="ja-JP" altLang="en-US" sz="3200" b="1">
                <a:solidFill>
                  <a:srgbClr val="145A8C"/>
                </a:solidFill>
              </a:rPr>
              <a:t>度</a:t>
            </a:r>
            <a:r>
              <a:rPr kumimoji="1" lang="ja-JP" altLang="en-US" sz="3200"/>
              <a:t>を目安に、座位に近づける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膝下・体幹にクッションを入れ、ずり落ちを防ぐ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嚥下障害が強い場合は医師・</a:t>
            </a:r>
            <a:r>
              <a:rPr kumimoji="1" lang="en-US" altLang="ja-JP" sz="3200"/>
              <a:t>ST</a:t>
            </a:r>
            <a:r>
              <a:rPr kumimoji="1" lang="ja-JP" altLang="en-US" sz="3200"/>
              <a:t>の指示に従う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F387075-45BC-CF70-A61E-B9E251128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20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FC280B9C-5653-3B44-2CEC-1A192F0258DE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食後</a:t>
            </a:r>
            <a:r>
              <a:rPr kumimoji="1" lang="en-US" altLang="ja-JP" sz="2800" b="1">
                <a:solidFill>
                  <a:srgbClr val="145A8C"/>
                </a:solidFill>
                <a:ea typeface="游ゴシック" panose="020B0400000000000000" pitchFamily="50" charset="-128"/>
              </a:rPr>
              <a:t>30</a:t>
            </a:r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分程度は、座位に近い姿勢を保つ</a:t>
            </a:r>
          </a:p>
        </p:txBody>
      </p:sp>
    </p:spTree>
    <p:extLst>
      <p:ext uri="{BB962C8B-B14F-4D97-AF65-F5344CB8AC3E}">
        <p14:creationId xmlns:p14="http://schemas.microsoft.com/office/powerpoint/2010/main" val="217945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E6BC31-7CD2-1060-D151-6E55D0D0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環境整備の工夫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BA5A9A-BAFF-9DF2-AE9C-A589B23FE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照明</a:t>
            </a:r>
            <a:r>
              <a:rPr kumimoji="1" lang="ja-JP" altLang="en-US" sz="3200"/>
              <a:t>：食事の色や形がはっきり見える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音</a:t>
            </a:r>
            <a:r>
              <a:rPr kumimoji="1" lang="ja-JP" altLang="en-US" sz="3200"/>
              <a:t>：テレビや人の出入りを減らす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食器の配置</a:t>
            </a:r>
            <a:r>
              <a:rPr kumimoji="1" lang="ja-JP" altLang="en-US" sz="3200"/>
              <a:t>：動かせる側・取りやすい位置に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 b="1">
                <a:solidFill>
                  <a:srgbClr val="145A8C"/>
                </a:solidFill>
              </a:rPr>
              <a:t>周囲</a:t>
            </a:r>
            <a:r>
              <a:rPr kumimoji="1" lang="ja-JP" altLang="en-US" sz="3200"/>
              <a:t>：整理整頓し、清潔に保つ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D53EC70-8614-710A-ABFB-985BFB3CB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56084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61D115-78EA-56F3-2BC6-A274F122E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事例で考える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55132D-BC89-FA34-6887-1B38CF53F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en-US" altLang="ja-JP" sz="3200"/>
              <a:t>A</a:t>
            </a:r>
            <a:r>
              <a:rPr kumimoji="1" lang="ja-JP" altLang="en-US" sz="3200"/>
              <a:t>さん（</a:t>
            </a:r>
            <a:r>
              <a:rPr kumimoji="1" lang="en-US" altLang="ja-JP" sz="3200"/>
              <a:t>80</a:t>
            </a:r>
            <a:r>
              <a:rPr kumimoji="1" lang="ja-JP" altLang="en-US" sz="3200"/>
              <a:t>歳）：右片麻痺、嚥下機能低下、食欲低下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朝食時：体が斜めで、頭部が後ろに反っている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トレイには</a:t>
            </a:r>
            <a:r>
              <a:rPr kumimoji="1" lang="ja-JP" altLang="en-US" sz="3200" b="1">
                <a:solidFill>
                  <a:srgbClr val="145A8C"/>
                </a:solidFill>
              </a:rPr>
              <a:t>常食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7BDF33-C60D-6A03-2893-2D38CED4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22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A7F82AD0-10B1-CD05-518E-A18B455C0A5D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問題点は何か？　どう修正するか？</a:t>
            </a:r>
          </a:p>
        </p:txBody>
      </p:sp>
    </p:spTree>
    <p:extLst>
      <p:ext uri="{BB962C8B-B14F-4D97-AF65-F5344CB8AC3E}">
        <p14:creationId xmlns:p14="http://schemas.microsoft.com/office/powerpoint/2010/main" val="27032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CA6FC9-669B-43EB-28BA-A979A4811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事例の解答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C8EA72-3DAB-9B4A-AF77-CDCE88DF6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姿勢（斜め・頭部後屈）→ 誤嚥のリスク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嚥下機能に合わない食事形態（常食）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食欲低下の原因が確認されていない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401939E-1C7C-E894-A0C0-F016A5F5D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23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E3EEE2FB-733C-15AD-E885-09924853F684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姿勢を整え、食事形態は医師・</a:t>
            </a:r>
            <a:r>
              <a:rPr kumimoji="1" lang="en-US" altLang="ja-JP" sz="2800" b="1">
                <a:solidFill>
                  <a:srgbClr val="145A8C"/>
                </a:solidFill>
                <a:ea typeface="游ゴシック" panose="020B0400000000000000" pitchFamily="50" charset="-128"/>
              </a:rPr>
              <a:t>ST</a:t>
            </a:r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・管理栄養士に相談</a:t>
            </a:r>
          </a:p>
        </p:txBody>
      </p:sp>
    </p:spTree>
    <p:extLst>
      <p:ext uri="{BB962C8B-B14F-4D97-AF65-F5344CB8AC3E}">
        <p14:creationId xmlns:p14="http://schemas.microsoft.com/office/powerpoint/2010/main" val="3850994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9D3BD1-4206-5623-28BF-A1C8BA8F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援助者としての配慮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963251-F0B0-59E5-D643-F90C956BE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対象者が自分のペースで食べられる雰囲気をつくる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姿勢や環境に問題があれば、すぐに調整する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安全な食事援助は、尊厳を守る看護につながる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3B6829-13FF-1D81-0BCF-F24C8ACD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83201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14A1C9-0118-A236-C0B6-B3B64E90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93988A-9285-8D73-7D23-A82116CBB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10972800" cy="3784600"/>
          </a:xfrm>
        </p:spPr>
        <p:txBody>
          <a:bodyPr/>
          <a:lstStyle/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食事援助は、食事の提供にとどまらない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大切なキーワード：</a:t>
            </a:r>
            <a:r>
              <a:rPr kumimoji="1" lang="ja-JP" altLang="en-US" sz="3200" b="1">
                <a:solidFill>
                  <a:srgbClr val="145A8C"/>
                </a:solidFill>
              </a:rPr>
              <a:t>安全・個別性・尊厳・</a:t>
            </a:r>
            <a:r>
              <a:rPr kumimoji="1" lang="en-US" altLang="ja-JP" sz="3200" b="1">
                <a:solidFill>
                  <a:srgbClr val="145A8C"/>
                </a:solidFill>
              </a:rPr>
              <a:t>QOL</a:t>
            </a:r>
            <a:r>
              <a:rPr kumimoji="1" lang="ja-JP" altLang="en-US" sz="3200" b="1">
                <a:solidFill>
                  <a:srgbClr val="145A8C"/>
                </a:solidFill>
              </a:rPr>
              <a:t>・自立支援</a:t>
            </a:r>
          </a:p>
          <a:p>
            <a:pPr marL="431800" indent="-4318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145A8C"/>
              </a:buClr>
              <a:buFont typeface="游ゴシック" panose="020B0400000000000000" pitchFamily="50" charset="-128"/>
            </a:pPr>
            <a:r>
              <a:rPr kumimoji="1" lang="ja-JP" altLang="en-US" sz="3200"/>
              <a:t>観察を記録し、チームで共有する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EF6DBB-DA0A-C09E-DB29-14C527809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2A58-D383-4875-AC94-927456767162}" type="slidenum">
              <a:rPr lang="ja-JP" altLang="en-US" smtClean="0"/>
              <a:pPr/>
              <a:t>25</a:t>
            </a:fld>
            <a:endParaRPr lang="ja-JP" altLang="en-US"/>
          </a:p>
        </p:txBody>
      </p:sp>
      <p:sp>
        <p:nvSpPr>
          <p:cNvPr id="4" name="Key">
            <a:extLst>
              <a:ext uri="{FF2B5EF4-FFF2-40B4-BE49-F238E27FC236}">
                <a16:creationId xmlns:a16="http://schemas.microsoft.com/office/drawing/2014/main" id="{18155233-1C67-6E6E-9C6E-4881F7175C9A}"/>
              </a:ext>
            </a:extLst>
          </p:cNvPr>
          <p:cNvSpPr txBox="1"/>
          <p:nvPr/>
        </p:nvSpPr>
        <p:spPr>
          <a:xfrm>
            <a:off x="609600" y="5359400"/>
            <a:ext cx="10972800" cy="96520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r>
              <a:rPr kumimoji="1" lang="ja-JP" altLang="en-US" sz="2800" b="1">
                <a:solidFill>
                  <a:srgbClr val="145A8C"/>
                </a:solidFill>
                <a:ea typeface="游ゴシック" panose="020B0400000000000000" pitchFamily="50" charset="-128"/>
              </a:rPr>
              <a:t>次回：食事摂取の援助（介助とポジショニング）</a:t>
            </a:r>
          </a:p>
        </p:txBody>
      </p:sp>
    </p:spTree>
    <p:extLst>
      <p:ext uri="{BB962C8B-B14F-4D97-AF65-F5344CB8AC3E}">
        <p14:creationId xmlns:p14="http://schemas.microsoft.com/office/powerpoint/2010/main" val="2935106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rgbClr val="1F2937"/>
      </a:dk1>
      <a:lt1>
        <a:sysClr val="window" lastClr="FFFFFF"/>
      </a:lt1>
      <a:dk2>
        <a:srgbClr val="0E2841"/>
      </a:dk2>
      <a:lt2>
        <a:srgbClr val="E8E8E8"/>
      </a:lt2>
      <a:accent1>
        <a:srgbClr val="145A8C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" panose="02110004020202020204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996</Words>
  <Application>Microsoft Office PowerPoint</Application>
  <PresentationFormat>ワイド画面</PresentationFormat>
  <Paragraphs>143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游ゴシック</vt:lpstr>
      <vt:lpstr>Arial</vt:lpstr>
      <vt:lpstr>Office テーマ</vt:lpstr>
      <vt:lpstr>日常生活援助技術Ⅱ（食事、排泄）</vt:lpstr>
      <vt:lpstr>本日の目標</vt:lpstr>
      <vt:lpstr>食事援助とは</vt:lpstr>
      <vt:lpstr>食事援助で配慮する3つの側面</vt:lpstr>
      <vt:lpstr>食事援助の目的</vt:lpstr>
      <vt:lpstr>目的の具体例</vt:lpstr>
      <vt:lpstr>基本的知識</vt:lpstr>
      <vt:lpstr>栄養の基本：五大栄養素</vt:lpstr>
      <vt:lpstr>エネルギーとバランス</vt:lpstr>
      <vt:lpstr>食事の形態</vt:lpstr>
      <vt:lpstr>食事形態の注意点</vt:lpstr>
      <vt:lpstr>文化的背景の理解</vt:lpstr>
      <vt:lpstr>援助時の観察ポイント</vt:lpstr>
      <vt:lpstr>観察の項目（1）</vt:lpstr>
      <vt:lpstr>観察の項目（2）</vt:lpstr>
      <vt:lpstr>グループワーク</vt:lpstr>
      <vt:lpstr>観察の意義</vt:lpstr>
      <vt:lpstr>姿勢と環境整備</vt:lpstr>
      <vt:lpstr>適切な姿勢の保持</vt:lpstr>
      <vt:lpstr>ベッド上での姿勢</vt:lpstr>
      <vt:lpstr>環境整備の工夫</vt:lpstr>
      <vt:lpstr>事例で考える</vt:lpstr>
      <vt:lpstr>事例の解答</vt:lpstr>
      <vt:lpstr>援助者としての配慮</vt:lpstr>
      <vt:lpstr>まとめ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2026-10-11T08:13:47Z</dcterms:created>
  <dcterms:modified xsi:type="dcterms:W3CDTF">2026-10-11T08:13:57Z</dcterms:modified>
</cp:coreProperties>
</file>