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游ゴシック" panose="020B0400000000000000" pitchFamily="50" charset="-128"/>
      <p:regular r:id="rId23"/>
      <p:bold r:id="rId24"/>
    </p:embeddedFont>
    <p:embeddedFont>
      <p:font typeface="游ゴシック Light" panose="020B0300000000000000" pitchFamily="50" charset="-128"/>
      <p:regular r:id="rId25"/>
    </p:embeddedFont>
    <p:embeddedFont>
      <p:font typeface="IBM Plex Sans Medium" panose="020B0603050203000203" pitchFamily="34" charset="0"/>
      <p:regular r:id="rId26"/>
    </p:embeddedFont>
    <p:embeddedFont>
      <p:font typeface="Inter Medium" panose="020B0600070205080204" charset="0"/>
      <p:regular r:id="rId27"/>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824987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5DC78-1EAB-6B9E-6596-0031EF2714B5}"/>
              </a:ext>
            </a:extLst>
          </p:cNvPr>
          <p:cNvSpPr>
            <a:spLocks noGrp="1"/>
          </p:cNvSpPr>
          <p:nvPr>
            <p:ph type="ctrTitle"/>
          </p:nvPr>
        </p:nvSpPr>
        <p:spPr>
          <a:xfrm>
            <a:off x="1828800" y="1346836"/>
            <a:ext cx="10972800" cy="2865120"/>
          </a:xfrm>
        </p:spPr>
        <p:txBody>
          <a:bodyPr anchor="b"/>
          <a:lstStyle>
            <a:lvl1pPr algn="ctr">
              <a:defRPr sz="72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FC96D9-E1E2-9E6F-127C-AE2B8826CD95}"/>
              </a:ext>
            </a:extLst>
          </p:cNvPr>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A603B9-3E78-A193-7536-E4DCE13584B7}"/>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69DFA7E9-3C5C-F12D-601C-30089642AF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C08F42-778D-BAB6-3D68-48736A5C0120}"/>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376544992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BCA480-98CA-4B6E-93BD-AD59B91B717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0926FD9-7367-BC61-C28C-4CFD7FE5BA2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645CA75-9BB4-6CD8-A1C1-D9C4BC066499}"/>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661A8F34-F626-A3F3-D0BA-815A82C8E7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A2C67F-1236-4F88-A822-6C0E177880C3}"/>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33209668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C61DD62-875E-1155-64D1-78294785CB7A}"/>
              </a:ext>
            </a:extLst>
          </p:cNvPr>
          <p:cNvSpPr>
            <a:spLocks noGrp="1"/>
          </p:cNvSpPr>
          <p:nvPr>
            <p:ph type="title" orient="vert"/>
          </p:nvPr>
        </p:nvSpPr>
        <p:spPr>
          <a:xfrm>
            <a:off x="10469880" y="438150"/>
            <a:ext cx="3154680" cy="6974206"/>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49B1CC-71DF-852C-A380-BBFA620EBF8C}"/>
              </a:ext>
            </a:extLst>
          </p:cNvPr>
          <p:cNvSpPr>
            <a:spLocks noGrp="1"/>
          </p:cNvSpPr>
          <p:nvPr>
            <p:ph type="body" orient="vert" idx="1"/>
          </p:nvPr>
        </p:nvSpPr>
        <p:spPr>
          <a:xfrm>
            <a:off x="1005840" y="438150"/>
            <a:ext cx="9281160" cy="6974206"/>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23A06E-B147-B009-3FAB-121860AE6D69}"/>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BC6BA524-0EA5-E4D4-E390-674EC291885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FD960C-2F0B-2B27-F201-55253C9D5C4F}"/>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11139231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201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1552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091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77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7788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280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4764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52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19AE5C-8B3C-DE4D-2738-F9606635B4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9983BE-3FAB-896A-8BB2-6BCDA5A75E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B9F2ABE-575F-1A2B-0887-50DBC1675301}"/>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48195FCF-2C4D-9A80-15AA-21D192E731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2109A04-C08C-65D2-5E28-8D5AD9A42D5E}"/>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89341980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53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32344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1314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23748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351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513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3854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532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3295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80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36A6AA-939A-E123-831C-F277EB890F12}"/>
              </a:ext>
            </a:extLst>
          </p:cNvPr>
          <p:cNvSpPr>
            <a:spLocks noGrp="1"/>
          </p:cNvSpPr>
          <p:nvPr>
            <p:ph type="title"/>
          </p:nvPr>
        </p:nvSpPr>
        <p:spPr>
          <a:xfrm>
            <a:off x="998220" y="2051686"/>
            <a:ext cx="12618720" cy="3423284"/>
          </a:xfrm>
        </p:spPr>
        <p:txBody>
          <a:bodyPr anchor="b"/>
          <a:lstStyle>
            <a:lvl1pPr>
              <a:defRPr sz="72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E3DBA28-BE15-CC15-B4C5-56726609BD8A}"/>
              </a:ext>
            </a:extLst>
          </p:cNvPr>
          <p:cNvSpPr>
            <a:spLocks noGrp="1"/>
          </p:cNvSpPr>
          <p:nvPr>
            <p:ph type="body" idx="1"/>
          </p:nvPr>
        </p:nvSpPr>
        <p:spPr>
          <a:xfrm>
            <a:off x="998220" y="5507356"/>
            <a:ext cx="12618720" cy="1800224"/>
          </a:xfrm>
        </p:spPr>
        <p:txBody>
          <a:bodyPr/>
          <a:lstStyle>
            <a:lvl1pPr marL="0" indent="0">
              <a:buNone/>
              <a:defRPr sz="2880">
                <a:solidFill>
                  <a:schemeClr val="tx1">
                    <a:tint val="82000"/>
                  </a:schemeClr>
                </a:solidFill>
              </a:defRPr>
            </a:lvl1pPr>
            <a:lvl2pPr marL="548640" indent="0">
              <a:buNone/>
              <a:defRPr sz="2400">
                <a:solidFill>
                  <a:schemeClr val="tx1">
                    <a:tint val="82000"/>
                  </a:schemeClr>
                </a:solidFill>
              </a:defRPr>
            </a:lvl2pPr>
            <a:lvl3pPr marL="1097280" indent="0">
              <a:buNone/>
              <a:defRPr sz="2160">
                <a:solidFill>
                  <a:schemeClr val="tx1">
                    <a:tint val="82000"/>
                  </a:schemeClr>
                </a:solidFill>
              </a:defRPr>
            </a:lvl3pPr>
            <a:lvl4pPr marL="1645920" indent="0">
              <a:buNone/>
              <a:defRPr sz="1920">
                <a:solidFill>
                  <a:schemeClr val="tx1">
                    <a:tint val="82000"/>
                  </a:schemeClr>
                </a:solidFill>
              </a:defRPr>
            </a:lvl4pPr>
            <a:lvl5pPr marL="2194560" indent="0">
              <a:buNone/>
              <a:defRPr sz="1920">
                <a:solidFill>
                  <a:schemeClr val="tx1">
                    <a:tint val="82000"/>
                  </a:schemeClr>
                </a:solidFill>
              </a:defRPr>
            </a:lvl5pPr>
            <a:lvl6pPr marL="2743200" indent="0">
              <a:buNone/>
              <a:defRPr sz="1920">
                <a:solidFill>
                  <a:schemeClr val="tx1">
                    <a:tint val="82000"/>
                  </a:schemeClr>
                </a:solidFill>
              </a:defRPr>
            </a:lvl6pPr>
            <a:lvl7pPr marL="3291840" indent="0">
              <a:buNone/>
              <a:defRPr sz="1920">
                <a:solidFill>
                  <a:schemeClr val="tx1">
                    <a:tint val="82000"/>
                  </a:schemeClr>
                </a:solidFill>
              </a:defRPr>
            </a:lvl7pPr>
            <a:lvl8pPr marL="3840480" indent="0">
              <a:buNone/>
              <a:defRPr sz="1920">
                <a:solidFill>
                  <a:schemeClr val="tx1">
                    <a:tint val="82000"/>
                  </a:schemeClr>
                </a:solidFill>
              </a:defRPr>
            </a:lvl8pPr>
            <a:lvl9pPr marL="4389120" indent="0">
              <a:buNone/>
              <a:defRPr sz="192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BB4A0A3-62EA-0F2A-4E68-E232E56DE017}"/>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439AC575-595E-24BB-761B-2E0BEAF0038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5010E8-3537-E726-F96C-8F592D27F768}"/>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246952507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571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698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1B9743-17CA-B8E2-12EE-0CF68A93AE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35E01D-6559-BF42-184F-7F0971D7CBD9}"/>
              </a:ext>
            </a:extLst>
          </p:cNvPr>
          <p:cNvSpPr>
            <a:spLocks noGrp="1"/>
          </p:cNvSpPr>
          <p:nvPr>
            <p:ph sz="half" idx="1"/>
          </p:nvPr>
        </p:nvSpPr>
        <p:spPr>
          <a:xfrm>
            <a:off x="1005840" y="2190750"/>
            <a:ext cx="6217920" cy="52216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CE122A3-9261-8E86-26EC-D8AE6C19CD55}"/>
              </a:ext>
            </a:extLst>
          </p:cNvPr>
          <p:cNvSpPr>
            <a:spLocks noGrp="1"/>
          </p:cNvSpPr>
          <p:nvPr>
            <p:ph sz="half" idx="2"/>
          </p:nvPr>
        </p:nvSpPr>
        <p:spPr>
          <a:xfrm>
            <a:off x="7406640" y="2190750"/>
            <a:ext cx="6217920" cy="52216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2D3FC8C-62BE-56D1-5135-BF36DE857772}"/>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B793D646-EBD0-EB3D-1BD2-55F244E8D4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76E3E3B-D377-C1C3-B94B-36761592ED8E}"/>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35584501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B0863C-C951-FA3C-BE4C-A20F3370C06F}"/>
              </a:ext>
            </a:extLst>
          </p:cNvPr>
          <p:cNvSpPr>
            <a:spLocks noGrp="1"/>
          </p:cNvSpPr>
          <p:nvPr>
            <p:ph type="title"/>
          </p:nvPr>
        </p:nvSpPr>
        <p:spPr>
          <a:xfrm>
            <a:off x="1007746" y="438150"/>
            <a:ext cx="12618720" cy="159067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FDB416-B6DB-918D-09F4-6DF62B9FB4BE}"/>
              </a:ext>
            </a:extLst>
          </p:cNvPr>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54006B41-7F54-1301-04E0-B065BE54088E}"/>
              </a:ext>
            </a:extLst>
          </p:cNvPr>
          <p:cNvSpPr>
            <a:spLocks noGrp="1"/>
          </p:cNvSpPr>
          <p:nvPr>
            <p:ph sz="half" idx="2"/>
          </p:nvPr>
        </p:nvSpPr>
        <p:spPr>
          <a:xfrm>
            <a:off x="1007746" y="3006090"/>
            <a:ext cx="6189344" cy="44215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17E59D9-0CB5-5C07-218D-4B24EB459880}"/>
              </a:ext>
            </a:extLst>
          </p:cNvPr>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4350C9-AED8-7054-3490-198D4F25831B}"/>
              </a:ext>
            </a:extLst>
          </p:cNvPr>
          <p:cNvSpPr>
            <a:spLocks noGrp="1"/>
          </p:cNvSpPr>
          <p:nvPr>
            <p:ph sz="quarter" idx="4"/>
          </p:nvPr>
        </p:nvSpPr>
        <p:spPr>
          <a:xfrm>
            <a:off x="7406640" y="3006090"/>
            <a:ext cx="6219826" cy="442150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7675AD0-B4AB-2671-5D3C-BA06ADB111C1}"/>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8" name="フッター プレースホルダー 7">
            <a:extLst>
              <a:ext uri="{FF2B5EF4-FFF2-40B4-BE49-F238E27FC236}">
                <a16:creationId xmlns:a16="http://schemas.microsoft.com/office/drawing/2014/main" id="{F06BFF1A-1CA6-5D82-9F04-E0FE50D3178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9B9E586-B3B6-16E9-C3B3-74861A12ED8B}"/>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343981635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70868C-B78F-B355-286D-95BB65C7E6A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183BC355-9156-6289-ED82-EC4D713481BF}"/>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4" name="フッター プレースホルダー 3">
            <a:extLst>
              <a:ext uri="{FF2B5EF4-FFF2-40B4-BE49-F238E27FC236}">
                <a16:creationId xmlns:a16="http://schemas.microsoft.com/office/drawing/2014/main" id="{FF52EA68-B96A-420F-6662-5A3AF6C9AF1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1C56B17-08B2-73F9-41FD-6672D6BC52CD}"/>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25939771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A019E37-5177-B993-26CD-2F3EE6467718}"/>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3" name="フッター プレースホルダー 2">
            <a:extLst>
              <a:ext uri="{FF2B5EF4-FFF2-40B4-BE49-F238E27FC236}">
                <a16:creationId xmlns:a16="http://schemas.microsoft.com/office/drawing/2014/main" id="{ADF5AB4A-6655-FDDA-2AEF-2B462CDC545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B8A48C1-6F5E-89BA-D746-E1E6265DEC0D}"/>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28496887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BC5693-2558-C58D-CC52-1927A7DFD9CB}"/>
              </a:ext>
            </a:extLst>
          </p:cNvPr>
          <p:cNvSpPr>
            <a:spLocks noGrp="1"/>
          </p:cNvSpPr>
          <p:nvPr>
            <p:ph type="title"/>
          </p:nvPr>
        </p:nvSpPr>
        <p:spPr>
          <a:xfrm>
            <a:off x="1007746" y="548640"/>
            <a:ext cx="4718684" cy="1920240"/>
          </a:xfrm>
        </p:spPr>
        <p:txBody>
          <a:bodyPr anchor="b"/>
          <a:lstStyle>
            <a:lvl1pPr>
              <a:defRPr sz="384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54AB78-DCBB-86B7-B86E-499DABEDA9CC}"/>
              </a:ext>
            </a:extLst>
          </p:cNvPr>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EC1202B-CCEB-363A-5C2D-D6D26FD610BD}"/>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4550D1-31D4-FC1A-9A6B-048626A87216}"/>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61955526-4285-03BE-2096-1A179214BB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3893608-73B6-528E-6CF4-71E0284810AC}"/>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37721924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A25D2A-F305-745B-C65D-34E2968F555A}"/>
              </a:ext>
            </a:extLst>
          </p:cNvPr>
          <p:cNvSpPr>
            <a:spLocks noGrp="1"/>
          </p:cNvSpPr>
          <p:nvPr>
            <p:ph type="title"/>
          </p:nvPr>
        </p:nvSpPr>
        <p:spPr>
          <a:xfrm>
            <a:off x="1007746" y="548640"/>
            <a:ext cx="4718684" cy="1920240"/>
          </a:xfrm>
        </p:spPr>
        <p:txBody>
          <a:bodyPr anchor="b"/>
          <a:lstStyle>
            <a:lvl1pPr>
              <a:defRPr sz="384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FB95E20-2502-C967-9520-0ADCB2A3EF44}"/>
              </a:ext>
            </a:extLst>
          </p:cNvPr>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kumimoji="1" lang="ja-JP" altLang="en-US"/>
          </a:p>
        </p:txBody>
      </p:sp>
      <p:sp>
        <p:nvSpPr>
          <p:cNvPr id="4" name="テキスト プレースホルダー 3">
            <a:extLst>
              <a:ext uri="{FF2B5EF4-FFF2-40B4-BE49-F238E27FC236}">
                <a16:creationId xmlns:a16="http://schemas.microsoft.com/office/drawing/2014/main" id="{C7BAAF9C-7933-7728-7F7C-9298AB29D12D}"/>
              </a:ext>
            </a:extLst>
          </p:cNvPr>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60093A8-F9DB-E4CC-65D8-7D2C929C95B2}"/>
              </a:ext>
            </a:extLst>
          </p:cNvPr>
          <p:cNvSpPr>
            <a:spLocks noGrp="1"/>
          </p:cNvSpPr>
          <p:nvPr>
            <p:ph type="dt" sz="half" idx="10"/>
          </p:nvPr>
        </p:nvSpPr>
        <p:spPr/>
        <p:txBody>
          <a:bodyPr/>
          <a:lstStyle/>
          <a:p>
            <a:fld id="{18F0C740-D6B2-4041-A4FC-59CC84D789C8}" type="datetimeFigureOut">
              <a:rPr kumimoji="1" lang="ja-JP" altLang="en-US" smtClean="0"/>
              <a:t>2025/7/30</a:t>
            </a:fld>
            <a:endParaRPr kumimoji="1" lang="ja-JP" altLang="en-US"/>
          </a:p>
        </p:txBody>
      </p:sp>
      <p:sp>
        <p:nvSpPr>
          <p:cNvPr id="6" name="フッター プレースホルダー 5">
            <a:extLst>
              <a:ext uri="{FF2B5EF4-FFF2-40B4-BE49-F238E27FC236}">
                <a16:creationId xmlns:a16="http://schemas.microsoft.com/office/drawing/2014/main" id="{D2502A37-92DD-7328-ADAB-14A573750C0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14D6B4-6EE0-E3E6-A9B4-EA26767C676B}"/>
              </a:ext>
            </a:extLst>
          </p:cNvPr>
          <p:cNvSpPr>
            <a:spLocks noGrp="1"/>
          </p:cNvSpPr>
          <p:nvPr>
            <p:ph type="sldNum" sz="quarter" idx="12"/>
          </p:nvPr>
        </p:nvSpPr>
        <p:spPr/>
        <p:txBody>
          <a:body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212900498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090539C-64FD-53EB-9B2B-3164E40CD21C}"/>
              </a:ext>
            </a:extLst>
          </p:cNvPr>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FC2FB0C-1D70-EEF0-B6E9-6D6136113476}"/>
              </a:ext>
            </a:extLst>
          </p:cNvPr>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354159-FE31-E666-D7EF-BF0FDD5DA30A}"/>
              </a:ext>
            </a:extLst>
          </p:cNvPr>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82000"/>
                  </a:schemeClr>
                </a:solidFill>
              </a:defRPr>
            </a:lvl1pPr>
          </a:lstStyle>
          <a:p>
            <a:fld id="{18F0C740-D6B2-4041-A4FC-59CC84D789C8}" type="datetimeFigureOut">
              <a:rPr kumimoji="1" lang="ja-JP" altLang="en-US" smtClean="0"/>
              <a:t>2025/7/30</a:t>
            </a:fld>
            <a:endParaRPr kumimoji="1" lang="ja-JP" altLang="en-US"/>
          </a:p>
        </p:txBody>
      </p:sp>
      <p:sp>
        <p:nvSpPr>
          <p:cNvPr id="5" name="フッター プレースホルダー 4">
            <a:extLst>
              <a:ext uri="{FF2B5EF4-FFF2-40B4-BE49-F238E27FC236}">
                <a16:creationId xmlns:a16="http://schemas.microsoft.com/office/drawing/2014/main" id="{DA756A9A-2199-7E8A-91C4-547919B950C7}"/>
              </a:ext>
            </a:extLst>
          </p:cNvPr>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E5CA88C4-8018-D219-2451-DB8E98BABB16}"/>
              </a:ext>
            </a:extLst>
          </p:cNvPr>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82000"/>
                  </a:schemeClr>
                </a:solidFill>
              </a:defRPr>
            </a:lvl1pPr>
          </a:lstStyle>
          <a:p>
            <a:fld id="{FB41EC8F-3FFF-4012-8E62-16187907E0BC}" type="slidenum">
              <a:rPr kumimoji="1" lang="ja-JP" altLang="en-US" smtClean="0"/>
              <a:t>‹#›</a:t>
            </a:fld>
            <a:endParaRPr kumimoji="1" lang="ja-JP" altLang="en-US"/>
          </a:p>
        </p:txBody>
      </p:sp>
    </p:spTree>
    <p:extLst>
      <p:ext uri="{BB962C8B-B14F-4D97-AF65-F5344CB8AC3E}">
        <p14:creationId xmlns:p14="http://schemas.microsoft.com/office/powerpoint/2010/main" val="176330199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ja-JP"/>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452473" y="1021675"/>
            <a:ext cx="7211854" cy="3072884"/>
          </a:xfrm>
          <a:prstGeom prst="rect">
            <a:avLst/>
          </a:prstGeom>
          <a:noFill/>
          <a:ln/>
        </p:spPr>
        <p:txBody>
          <a:bodyPr wrap="square" lIns="0" tIns="0" rIns="0" bIns="0" rtlCol="0" anchor="t"/>
          <a:lstStyle/>
          <a:p>
            <a:pPr marL="0" indent="0" algn="l">
              <a:lnSpc>
                <a:spcPts val="8050"/>
              </a:lnSpc>
              <a:buNone/>
            </a:pPr>
            <a:r>
              <a:rPr lang="ja-JP" altLang="en-US" sz="4000" dirty="0">
                <a:solidFill>
                  <a:srgbClr val="1B1B27"/>
                </a:solidFill>
                <a:latin typeface="Inter Medium" pitchFamily="34" charset="0"/>
                <a:ea typeface="Inter Medium" pitchFamily="34" charset="-122"/>
                <a:cs typeface="Inter Medium" pitchFamily="34" charset="-120"/>
              </a:rPr>
              <a:t>老年看護学　</a:t>
            </a:r>
            <a:r>
              <a:rPr lang="en-US" sz="4000" dirty="0">
                <a:solidFill>
                  <a:srgbClr val="1B1B27"/>
                </a:solidFill>
                <a:latin typeface="Inter Medium" pitchFamily="34" charset="0"/>
                <a:ea typeface="Inter Medium" pitchFamily="34" charset="-122"/>
                <a:cs typeface="Inter Medium" pitchFamily="34" charset="-120"/>
              </a:rPr>
              <a:t>第3回</a:t>
            </a:r>
          </a:p>
          <a:p>
            <a:pPr marL="0" indent="0" algn="l">
              <a:lnSpc>
                <a:spcPts val="8050"/>
              </a:lnSpc>
              <a:buNone/>
            </a:pPr>
            <a:r>
              <a:rPr lang="en-US" sz="4000" dirty="0" err="1">
                <a:solidFill>
                  <a:srgbClr val="1B1B27"/>
                </a:solidFill>
                <a:latin typeface="Inter Medium" pitchFamily="34" charset="0"/>
                <a:ea typeface="Inter Medium" pitchFamily="34" charset="-122"/>
                <a:cs typeface="Inter Medium" pitchFamily="34" charset="-120"/>
              </a:rPr>
              <a:t>超高齢社会の統計的輪郭と</a:t>
            </a:r>
            <a:endParaRPr lang="en-US" sz="4000" dirty="0">
              <a:solidFill>
                <a:srgbClr val="1B1B27"/>
              </a:solidFill>
              <a:latin typeface="Inter Medium" pitchFamily="34" charset="0"/>
              <a:ea typeface="Inter Medium" pitchFamily="34" charset="-122"/>
              <a:cs typeface="Inter Medium" pitchFamily="34" charset="-120"/>
            </a:endParaRPr>
          </a:p>
          <a:p>
            <a:pPr marL="0" indent="0" algn="l">
              <a:lnSpc>
                <a:spcPts val="8050"/>
              </a:lnSpc>
              <a:buNone/>
            </a:pPr>
            <a:r>
              <a:rPr lang="en-US" sz="4000" dirty="0" err="1">
                <a:solidFill>
                  <a:srgbClr val="1B1B27"/>
                </a:solidFill>
                <a:latin typeface="Inter Medium" pitchFamily="34" charset="0"/>
                <a:ea typeface="Inter Medium" pitchFamily="34" charset="-122"/>
                <a:cs typeface="Inter Medium" pitchFamily="34" charset="-120"/>
              </a:rPr>
              <a:t>高齢者の生活</a:t>
            </a:r>
            <a:endParaRPr lang="en-US" sz="4000" dirty="0"/>
          </a:p>
        </p:txBody>
      </p:sp>
      <p:sp>
        <p:nvSpPr>
          <p:cNvPr id="4" name="Text 1"/>
          <p:cNvSpPr/>
          <p:nvPr/>
        </p:nvSpPr>
        <p:spPr>
          <a:xfrm>
            <a:off x="6452473" y="4586168"/>
            <a:ext cx="7211854" cy="2621756"/>
          </a:xfrm>
          <a:prstGeom prst="rect">
            <a:avLst/>
          </a:prstGeom>
          <a:noFill/>
          <a:ln/>
        </p:spPr>
        <p:txBody>
          <a:bodyPr wrap="square" lIns="0" tIns="0" rIns="0" bIns="0" rtlCol="0" anchor="t"/>
          <a:lstStyle/>
          <a:p>
            <a:pPr marL="0" indent="0" algn="l">
              <a:lnSpc>
                <a:spcPts val="4100"/>
              </a:lnSpc>
              <a:buNone/>
            </a:pPr>
            <a:r>
              <a:rPr lang="en-US" sz="2550" dirty="0">
                <a:solidFill>
                  <a:srgbClr val="030303"/>
                </a:solidFill>
                <a:latin typeface="IBM Plex Sans Medium" pitchFamily="34" charset="0"/>
                <a:ea typeface="IBM Plex Sans Medium" pitchFamily="34" charset="-122"/>
                <a:cs typeface="IBM Plex Sans Medium" pitchFamily="34" charset="-120"/>
              </a:rPr>
              <a:t>看護職の視点から見る超高齢社会の現状と課題について学びます。日本の高齢化率は約29%に達し、世界最高水準となっています。本日は統計データを基に、高齢者の生活実態と看護職の役割について理解を深めていきます。</a:t>
            </a:r>
            <a:endParaRPr lang="en-US" sz="2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963454" y="946666"/>
            <a:ext cx="10040660" cy="967740"/>
          </a:xfrm>
          <a:prstGeom prst="rect">
            <a:avLst/>
          </a:prstGeom>
          <a:noFill/>
          <a:ln/>
        </p:spPr>
        <p:txBody>
          <a:bodyPr wrap="none" lIns="0" tIns="0" rIns="0" bIns="0" rtlCol="0" anchor="t"/>
          <a:lstStyle/>
          <a:p>
            <a:pPr marL="0" indent="0" algn="l">
              <a:lnSpc>
                <a:spcPts val="7600"/>
              </a:lnSpc>
              <a:buNone/>
            </a:pPr>
            <a:r>
              <a:rPr lang="en-US" sz="6050" dirty="0">
                <a:solidFill>
                  <a:srgbClr val="1B1B27"/>
                </a:solidFill>
                <a:latin typeface="Inter Medium" pitchFamily="34" charset="0"/>
                <a:ea typeface="Inter Medium" pitchFamily="34" charset="-122"/>
                <a:cs typeface="Inter Medium" pitchFamily="34" charset="-120"/>
              </a:rPr>
              <a:t>看護職による予防と緩和ケア</a:t>
            </a:r>
            <a:endParaRPr lang="en-US" sz="6050" dirty="0"/>
          </a:p>
        </p:txBody>
      </p:sp>
      <p:sp>
        <p:nvSpPr>
          <p:cNvPr id="3" name="Text 1"/>
          <p:cNvSpPr/>
          <p:nvPr/>
        </p:nvSpPr>
        <p:spPr>
          <a:xfrm>
            <a:off x="963454" y="2533769"/>
            <a:ext cx="12703493" cy="1486257"/>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がんや心疾患の予防に向けた健康教育を行い、生活習慣の改善を支援します。また、高齢者の末期医療や緩和ケアにも関与し、患者の尊厳を保ちながら、痛みの緩和や精神的な支援を提供します。</a:t>
            </a:r>
            <a:endParaRPr lang="en-US" sz="2400" dirty="0"/>
          </a:p>
        </p:txBody>
      </p:sp>
      <p:sp>
        <p:nvSpPr>
          <p:cNvPr id="4" name="Text 2"/>
          <p:cNvSpPr/>
          <p:nvPr/>
        </p:nvSpPr>
        <p:spPr>
          <a:xfrm>
            <a:off x="963454" y="4678085"/>
            <a:ext cx="3871079" cy="483751"/>
          </a:xfrm>
          <a:prstGeom prst="rect">
            <a:avLst/>
          </a:prstGeom>
          <a:noFill/>
          <a:ln/>
        </p:spPr>
        <p:txBody>
          <a:bodyPr wrap="none" lIns="0" tIns="0" rIns="0" bIns="0" rtlCol="0" anchor="t"/>
          <a:lstStyle/>
          <a:p>
            <a:pPr marL="0" indent="0" algn="l">
              <a:lnSpc>
                <a:spcPts val="3800"/>
              </a:lnSpc>
              <a:buNone/>
            </a:pPr>
            <a:r>
              <a:rPr lang="en-US" sz="4000" dirty="0">
                <a:solidFill>
                  <a:srgbClr val="1B1B27"/>
                </a:solidFill>
                <a:latin typeface="Inter Medium" pitchFamily="34" charset="0"/>
                <a:ea typeface="Inter Medium" pitchFamily="34" charset="-122"/>
                <a:cs typeface="Inter Medium" pitchFamily="34" charset="-120"/>
              </a:rPr>
              <a:t>予防的介入</a:t>
            </a:r>
            <a:endParaRPr lang="en-US" sz="4000" dirty="0"/>
          </a:p>
        </p:txBody>
      </p:sp>
      <p:sp>
        <p:nvSpPr>
          <p:cNvPr id="5" name="Text 3"/>
          <p:cNvSpPr/>
          <p:nvPr/>
        </p:nvSpPr>
        <p:spPr>
          <a:xfrm>
            <a:off x="963454" y="5471517"/>
            <a:ext cx="5973961" cy="495419"/>
          </a:xfrm>
          <a:prstGeom prst="rect">
            <a:avLst/>
          </a:prstGeom>
          <a:noFill/>
          <a:ln/>
        </p:spPr>
        <p:txBody>
          <a:bodyPr wrap="non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健康教育の実施</a:t>
            </a:r>
            <a:endParaRPr lang="en-US" sz="2400" dirty="0"/>
          </a:p>
        </p:txBody>
      </p:sp>
      <p:sp>
        <p:nvSpPr>
          <p:cNvPr id="6" name="Text 4"/>
          <p:cNvSpPr/>
          <p:nvPr/>
        </p:nvSpPr>
        <p:spPr>
          <a:xfrm>
            <a:off x="963454" y="6075283"/>
            <a:ext cx="5973961" cy="495419"/>
          </a:xfrm>
          <a:prstGeom prst="rect">
            <a:avLst/>
          </a:prstGeom>
          <a:noFill/>
          <a:ln/>
        </p:spPr>
        <p:txBody>
          <a:bodyPr wrap="non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生活習慣改善支援</a:t>
            </a:r>
            <a:endParaRPr lang="en-US" sz="2400" dirty="0"/>
          </a:p>
        </p:txBody>
      </p:sp>
      <p:sp>
        <p:nvSpPr>
          <p:cNvPr id="7" name="Text 5"/>
          <p:cNvSpPr/>
          <p:nvPr/>
        </p:nvSpPr>
        <p:spPr>
          <a:xfrm>
            <a:off x="963454" y="6679049"/>
            <a:ext cx="5973961" cy="495419"/>
          </a:xfrm>
          <a:prstGeom prst="rect">
            <a:avLst/>
          </a:prstGeom>
          <a:noFill/>
          <a:ln/>
        </p:spPr>
        <p:txBody>
          <a:bodyPr wrap="non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定期的な健康チェック</a:t>
            </a:r>
            <a:endParaRPr lang="en-US" sz="2400" dirty="0"/>
          </a:p>
        </p:txBody>
      </p:sp>
      <p:sp>
        <p:nvSpPr>
          <p:cNvPr id="8" name="Text 6"/>
          <p:cNvSpPr/>
          <p:nvPr/>
        </p:nvSpPr>
        <p:spPr>
          <a:xfrm>
            <a:off x="7700605" y="4678085"/>
            <a:ext cx="3871079" cy="483751"/>
          </a:xfrm>
          <a:prstGeom prst="rect">
            <a:avLst/>
          </a:prstGeom>
          <a:noFill/>
          <a:ln/>
        </p:spPr>
        <p:txBody>
          <a:bodyPr wrap="none" lIns="0" tIns="0" rIns="0" bIns="0" rtlCol="0" anchor="t"/>
          <a:lstStyle/>
          <a:p>
            <a:pPr marL="0" indent="0" algn="l">
              <a:lnSpc>
                <a:spcPts val="3800"/>
              </a:lnSpc>
              <a:buNone/>
            </a:pPr>
            <a:r>
              <a:rPr lang="en-US" sz="4000" dirty="0">
                <a:solidFill>
                  <a:srgbClr val="1B1B27"/>
                </a:solidFill>
                <a:latin typeface="Inter Medium" pitchFamily="34" charset="0"/>
                <a:ea typeface="Inter Medium" pitchFamily="34" charset="-122"/>
                <a:cs typeface="Inter Medium" pitchFamily="34" charset="-120"/>
              </a:rPr>
              <a:t>緩和ケア</a:t>
            </a:r>
            <a:endParaRPr lang="en-US" sz="4000" dirty="0"/>
          </a:p>
        </p:txBody>
      </p:sp>
      <p:sp>
        <p:nvSpPr>
          <p:cNvPr id="9" name="Text 7"/>
          <p:cNvSpPr/>
          <p:nvPr/>
        </p:nvSpPr>
        <p:spPr>
          <a:xfrm>
            <a:off x="7700605" y="5471517"/>
            <a:ext cx="5973961" cy="495419"/>
          </a:xfrm>
          <a:prstGeom prst="rect">
            <a:avLst/>
          </a:prstGeom>
          <a:noFill/>
          <a:ln/>
        </p:spPr>
        <p:txBody>
          <a:bodyPr wrap="non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痛みの緩和</a:t>
            </a:r>
            <a:endParaRPr lang="en-US" sz="2400" dirty="0"/>
          </a:p>
        </p:txBody>
      </p:sp>
      <p:sp>
        <p:nvSpPr>
          <p:cNvPr id="10" name="Text 8"/>
          <p:cNvSpPr/>
          <p:nvPr/>
        </p:nvSpPr>
        <p:spPr>
          <a:xfrm>
            <a:off x="7700605" y="6075283"/>
            <a:ext cx="5973961" cy="495419"/>
          </a:xfrm>
          <a:prstGeom prst="rect">
            <a:avLst/>
          </a:prstGeom>
          <a:noFill/>
          <a:ln/>
        </p:spPr>
        <p:txBody>
          <a:bodyPr wrap="non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精神的支援</a:t>
            </a:r>
            <a:endParaRPr lang="en-US" sz="2400" dirty="0"/>
          </a:p>
        </p:txBody>
      </p:sp>
      <p:sp>
        <p:nvSpPr>
          <p:cNvPr id="11" name="Text 9"/>
          <p:cNvSpPr/>
          <p:nvPr/>
        </p:nvSpPr>
        <p:spPr>
          <a:xfrm>
            <a:off x="7700605" y="6679049"/>
            <a:ext cx="5973961" cy="495419"/>
          </a:xfrm>
          <a:prstGeom prst="rect">
            <a:avLst/>
          </a:prstGeom>
          <a:noFill/>
          <a:ln/>
        </p:spPr>
        <p:txBody>
          <a:bodyPr wrap="none" lIns="0" tIns="0" rIns="0" bIns="0" rtlCol="0" anchor="t"/>
          <a:lstStyle/>
          <a:p>
            <a:pPr marL="342900" indent="-342900" algn="l">
              <a:lnSpc>
                <a:spcPts val="39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尊厳の保持</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966073" y="1032986"/>
            <a:ext cx="8969573" cy="862608"/>
          </a:xfrm>
          <a:prstGeom prst="rect">
            <a:avLst/>
          </a:prstGeom>
          <a:noFill/>
          <a:ln/>
        </p:spPr>
        <p:txBody>
          <a:bodyPr wrap="none" lIns="0" tIns="0" rIns="0" bIns="0" rtlCol="0" anchor="t"/>
          <a:lstStyle/>
          <a:p>
            <a:pPr marL="0" indent="0" algn="l">
              <a:lnSpc>
                <a:spcPts val="6750"/>
              </a:lnSpc>
              <a:buNone/>
            </a:pPr>
            <a:r>
              <a:rPr lang="en-US" sz="5400" dirty="0">
                <a:solidFill>
                  <a:srgbClr val="1B1B27"/>
                </a:solidFill>
                <a:latin typeface="Inter Medium" pitchFamily="34" charset="0"/>
                <a:ea typeface="Inter Medium" pitchFamily="34" charset="-122"/>
                <a:cs typeface="Inter Medium" pitchFamily="34" charset="-120"/>
              </a:rPr>
              <a:t>高齢者の余暇活動と生きがい</a:t>
            </a:r>
            <a:endParaRPr lang="en-US" sz="5400" dirty="0"/>
          </a:p>
        </p:txBody>
      </p:sp>
      <p:sp>
        <p:nvSpPr>
          <p:cNvPr id="3" name="Text 1"/>
          <p:cNvSpPr/>
          <p:nvPr/>
        </p:nvSpPr>
        <p:spPr>
          <a:xfrm>
            <a:off x="966073" y="2447568"/>
            <a:ext cx="12698254" cy="882968"/>
          </a:xfrm>
          <a:prstGeom prst="rect">
            <a:avLst/>
          </a:prstGeom>
          <a:noFill/>
          <a:ln/>
        </p:spPr>
        <p:txBody>
          <a:bodyPr wrap="square" lIns="0" tIns="0" rIns="0" bIns="0" rtlCol="0" anchor="t"/>
          <a:lstStyle/>
          <a:p>
            <a:pPr marL="0" indent="0" algn="l">
              <a:lnSpc>
                <a:spcPts val="3450"/>
              </a:lnSpc>
              <a:buNone/>
            </a:pPr>
            <a:r>
              <a:rPr lang="en-US" sz="2150" dirty="0">
                <a:solidFill>
                  <a:srgbClr val="030303"/>
                </a:solidFill>
                <a:latin typeface="IBM Plex Sans Medium" pitchFamily="34" charset="0"/>
                <a:ea typeface="IBM Plex Sans Medium" pitchFamily="34" charset="-122"/>
                <a:cs typeface="IBM Plex Sans Medium" pitchFamily="34" charset="-120"/>
              </a:rPr>
              <a:t>高齢者が趣味やボランティア活動、地域活動に参加することは、身体的・精神的健康維持に寄与します。社会参加は「介護予防」や「認知症予防」にもつながり、生活の質を高めます。</a:t>
            </a:r>
            <a:endParaRPr lang="en-US" sz="2150" dirty="0"/>
          </a:p>
        </p:txBody>
      </p:sp>
      <p:sp>
        <p:nvSpPr>
          <p:cNvPr id="4" name="Text 2"/>
          <p:cNvSpPr/>
          <p:nvPr/>
        </p:nvSpPr>
        <p:spPr>
          <a:xfrm>
            <a:off x="1672947" y="3907155"/>
            <a:ext cx="3450550" cy="431244"/>
          </a:xfrm>
          <a:prstGeom prst="rect">
            <a:avLst/>
          </a:prstGeom>
          <a:noFill/>
          <a:ln/>
        </p:spPr>
        <p:txBody>
          <a:bodyPr wrap="none" lIns="0" tIns="0" rIns="0" bIns="0" rtlCol="0" anchor="t"/>
          <a:lstStyle/>
          <a:p>
            <a:pPr marL="0" indent="0" algn="r">
              <a:lnSpc>
                <a:spcPts val="3350"/>
              </a:lnSpc>
              <a:buNone/>
            </a:pPr>
            <a:r>
              <a:rPr lang="en-US" sz="3600" dirty="0">
                <a:solidFill>
                  <a:srgbClr val="030303"/>
                </a:solidFill>
                <a:latin typeface="Inter Medium" pitchFamily="34" charset="0"/>
                <a:ea typeface="Inter Medium" pitchFamily="34" charset="-122"/>
                <a:cs typeface="Inter Medium" pitchFamily="34" charset="-120"/>
              </a:rPr>
              <a:t>趣味活動</a:t>
            </a:r>
            <a:endParaRPr lang="en-US" sz="3600" dirty="0"/>
          </a:p>
        </p:txBody>
      </p:sp>
      <p:sp>
        <p:nvSpPr>
          <p:cNvPr id="5" name="Text 3"/>
          <p:cNvSpPr/>
          <p:nvPr/>
        </p:nvSpPr>
        <p:spPr>
          <a:xfrm>
            <a:off x="966073" y="4504015"/>
            <a:ext cx="4157424" cy="441484"/>
          </a:xfrm>
          <a:prstGeom prst="rect">
            <a:avLst/>
          </a:prstGeom>
          <a:noFill/>
          <a:ln/>
        </p:spPr>
        <p:txBody>
          <a:bodyPr wrap="none" lIns="0" tIns="0" rIns="0" bIns="0" rtlCol="0" anchor="t"/>
          <a:lstStyle/>
          <a:p>
            <a:pPr marL="0" indent="0" algn="r">
              <a:lnSpc>
                <a:spcPts val="3450"/>
              </a:lnSpc>
              <a:buNone/>
            </a:pPr>
            <a:r>
              <a:rPr lang="en-US" sz="3200" dirty="0">
                <a:solidFill>
                  <a:srgbClr val="030303"/>
                </a:solidFill>
                <a:latin typeface="IBM Plex Sans Medium" pitchFamily="34" charset="0"/>
                <a:ea typeface="IBM Plex Sans Medium" pitchFamily="34" charset="-122"/>
                <a:cs typeface="IBM Plex Sans Medium" pitchFamily="34" charset="-120"/>
              </a:rPr>
              <a:t>個人の興味に基づく活動</a:t>
            </a:r>
            <a:endParaRPr lang="en-US" sz="3200" dirty="0"/>
          </a:p>
        </p:txBody>
      </p:sp>
      <p:pic>
        <p:nvPicPr>
          <p:cNvPr id="6" name="Image 0" descr="preencoded.png"/>
          <p:cNvPicPr>
            <a:picLocks noChangeAspect="1"/>
          </p:cNvPicPr>
          <p:nvPr/>
        </p:nvPicPr>
        <p:blipFill>
          <a:blip r:embed="rId3"/>
          <a:stretch>
            <a:fillRect/>
          </a:stretch>
        </p:blipFill>
        <p:spPr>
          <a:xfrm>
            <a:off x="5537478" y="3641050"/>
            <a:ext cx="3555444" cy="3555444"/>
          </a:xfrm>
          <a:prstGeom prst="rect">
            <a:avLst/>
          </a:prstGeom>
        </p:spPr>
      </p:pic>
      <p:pic>
        <p:nvPicPr>
          <p:cNvPr id="7" name="Image 1" descr="preencoded.png"/>
          <p:cNvPicPr>
            <a:picLocks noChangeAspect="1"/>
          </p:cNvPicPr>
          <p:nvPr/>
        </p:nvPicPr>
        <p:blipFill>
          <a:blip r:embed="rId4"/>
          <a:stretch>
            <a:fillRect/>
          </a:stretch>
        </p:blipFill>
        <p:spPr>
          <a:xfrm>
            <a:off x="6393061" y="4142423"/>
            <a:ext cx="413028" cy="516255"/>
          </a:xfrm>
          <a:prstGeom prst="rect">
            <a:avLst/>
          </a:prstGeom>
        </p:spPr>
      </p:pic>
      <p:sp>
        <p:nvSpPr>
          <p:cNvPr id="8" name="Text 4"/>
          <p:cNvSpPr/>
          <p:nvPr/>
        </p:nvSpPr>
        <p:spPr>
          <a:xfrm>
            <a:off x="9506903" y="3907155"/>
            <a:ext cx="3450550" cy="431244"/>
          </a:xfrm>
          <a:prstGeom prst="rect">
            <a:avLst/>
          </a:prstGeom>
          <a:noFill/>
          <a:ln/>
        </p:spPr>
        <p:txBody>
          <a:bodyPr wrap="none" lIns="0" tIns="0" rIns="0" bIns="0" rtlCol="0" anchor="t"/>
          <a:lstStyle/>
          <a:p>
            <a:pPr marL="0" indent="0" algn="l">
              <a:lnSpc>
                <a:spcPts val="3350"/>
              </a:lnSpc>
              <a:buNone/>
            </a:pPr>
            <a:r>
              <a:rPr lang="en-US" sz="3600" dirty="0">
                <a:solidFill>
                  <a:srgbClr val="030303"/>
                </a:solidFill>
                <a:latin typeface="Inter Medium" pitchFamily="34" charset="0"/>
                <a:ea typeface="Inter Medium" pitchFamily="34" charset="-122"/>
                <a:cs typeface="Inter Medium" pitchFamily="34" charset="-120"/>
              </a:rPr>
              <a:t>ボランティア活動</a:t>
            </a:r>
            <a:endParaRPr lang="en-US" sz="3600" dirty="0"/>
          </a:p>
        </p:txBody>
      </p:sp>
      <p:sp>
        <p:nvSpPr>
          <p:cNvPr id="9" name="Text 5"/>
          <p:cNvSpPr/>
          <p:nvPr/>
        </p:nvSpPr>
        <p:spPr>
          <a:xfrm>
            <a:off x="9506903" y="4504015"/>
            <a:ext cx="4157424" cy="441484"/>
          </a:xfrm>
          <a:prstGeom prst="rect">
            <a:avLst/>
          </a:prstGeom>
          <a:noFill/>
          <a:ln/>
        </p:spPr>
        <p:txBody>
          <a:bodyPr wrap="none" lIns="0" tIns="0" rIns="0" bIns="0" rtlCol="0" anchor="t"/>
          <a:lstStyle/>
          <a:p>
            <a:pPr marL="0" indent="0" algn="l">
              <a:lnSpc>
                <a:spcPts val="3450"/>
              </a:lnSpc>
              <a:buNone/>
            </a:pPr>
            <a:r>
              <a:rPr lang="en-US" sz="3200" dirty="0">
                <a:solidFill>
                  <a:srgbClr val="030303"/>
                </a:solidFill>
                <a:latin typeface="IBM Plex Sans Medium" pitchFamily="34" charset="0"/>
                <a:ea typeface="IBM Plex Sans Medium" pitchFamily="34" charset="-122"/>
                <a:cs typeface="IBM Plex Sans Medium" pitchFamily="34" charset="-120"/>
              </a:rPr>
              <a:t>社会貢献と自己実現</a:t>
            </a:r>
            <a:endParaRPr lang="en-US" sz="3200" dirty="0"/>
          </a:p>
        </p:txBody>
      </p:sp>
      <p:pic>
        <p:nvPicPr>
          <p:cNvPr id="10" name="Image 2" descr="preencoded.png"/>
          <p:cNvPicPr>
            <a:picLocks noChangeAspect="1"/>
          </p:cNvPicPr>
          <p:nvPr/>
        </p:nvPicPr>
        <p:blipFill>
          <a:blip r:embed="rId5"/>
          <a:stretch>
            <a:fillRect/>
          </a:stretch>
        </p:blipFill>
        <p:spPr>
          <a:xfrm>
            <a:off x="5537478" y="3641050"/>
            <a:ext cx="3555444" cy="3555444"/>
          </a:xfrm>
          <a:prstGeom prst="rect">
            <a:avLst/>
          </a:prstGeom>
        </p:spPr>
      </p:pic>
      <p:pic>
        <p:nvPicPr>
          <p:cNvPr id="11" name="Image 3" descr="preencoded.png"/>
          <p:cNvPicPr>
            <a:picLocks noChangeAspect="1"/>
          </p:cNvPicPr>
          <p:nvPr/>
        </p:nvPicPr>
        <p:blipFill>
          <a:blip r:embed="rId6"/>
          <a:stretch>
            <a:fillRect/>
          </a:stretch>
        </p:blipFill>
        <p:spPr>
          <a:xfrm>
            <a:off x="8126730" y="4445079"/>
            <a:ext cx="413028" cy="516255"/>
          </a:xfrm>
          <a:prstGeom prst="rect">
            <a:avLst/>
          </a:prstGeom>
        </p:spPr>
      </p:pic>
      <p:sp>
        <p:nvSpPr>
          <p:cNvPr id="12" name="Text 6"/>
          <p:cNvSpPr/>
          <p:nvPr/>
        </p:nvSpPr>
        <p:spPr>
          <a:xfrm>
            <a:off x="9506903" y="5891927"/>
            <a:ext cx="3450550" cy="431244"/>
          </a:xfrm>
          <a:prstGeom prst="rect">
            <a:avLst/>
          </a:prstGeom>
          <a:noFill/>
          <a:ln/>
        </p:spPr>
        <p:txBody>
          <a:bodyPr wrap="none" lIns="0" tIns="0" rIns="0" bIns="0" rtlCol="0" anchor="t"/>
          <a:lstStyle/>
          <a:p>
            <a:pPr marL="0" indent="0" algn="l">
              <a:lnSpc>
                <a:spcPts val="3350"/>
              </a:lnSpc>
              <a:buNone/>
            </a:pPr>
            <a:r>
              <a:rPr lang="en-US" sz="3600" dirty="0">
                <a:solidFill>
                  <a:srgbClr val="030303"/>
                </a:solidFill>
                <a:latin typeface="Inter Medium" pitchFamily="34" charset="0"/>
                <a:ea typeface="Inter Medium" pitchFamily="34" charset="-122"/>
                <a:cs typeface="Inter Medium" pitchFamily="34" charset="-120"/>
              </a:rPr>
              <a:t>地域活動</a:t>
            </a:r>
            <a:endParaRPr lang="en-US" sz="3600" dirty="0"/>
          </a:p>
        </p:txBody>
      </p:sp>
      <p:sp>
        <p:nvSpPr>
          <p:cNvPr id="13" name="Text 7"/>
          <p:cNvSpPr/>
          <p:nvPr/>
        </p:nvSpPr>
        <p:spPr>
          <a:xfrm>
            <a:off x="9506903" y="6488787"/>
            <a:ext cx="4157424" cy="441484"/>
          </a:xfrm>
          <a:prstGeom prst="rect">
            <a:avLst/>
          </a:prstGeom>
          <a:noFill/>
          <a:ln/>
        </p:spPr>
        <p:txBody>
          <a:bodyPr wrap="none" lIns="0" tIns="0" rIns="0" bIns="0" rtlCol="0" anchor="t"/>
          <a:lstStyle/>
          <a:p>
            <a:pPr marL="0" indent="0" algn="l">
              <a:lnSpc>
                <a:spcPts val="3450"/>
              </a:lnSpc>
              <a:buNone/>
            </a:pPr>
            <a:r>
              <a:rPr lang="en-US" sz="3200" dirty="0">
                <a:solidFill>
                  <a:srgbClr val="030303"/>
                </a:solidFill>
                <a:latin typeface="IBM Plex Sans Medium" pitchFamily="34" charset="0"/>
                <a:ea typeface="IBM Plex Sans Medium" pitchFamily="34" charset="-122"/>
                <a:cs typeface="IBM Plex Sans Medium" pitchFamily="34" charset="-120"/>
              </a:rPr>
              <a:t>地域社会との繋がり</a:t>
            </a:r>
            <a:endParaRPr lang="en-US" sz="3200" dirty="0"/>
          </a:p>
        </p:txBody>
      </p:sp>
      <p:pic>
        <p:nvPicPr>
          <p:cNvPr id="14" name="Image 4" descr="preencoded.png"/>
          <p:cNvPicPr>
            <a:picLocks noChangeAspect="1"/>
          </p:cNvPicPr>
          <p:nvPr/>
        </p:nvPicPr>
        <p:blipFill>
          <a:blip r:embed="rId7"/>
          <a:stretch>
            <a:fillRect/>
          </a:stretch>
        </p:blipFill>
        <p:spPr>
          <a:xfrm>
            <a:off x="5537478" y="3641050"/>
            <a:ext cx="3555444" cy="3555444"/>
          </a:xfrm>
          <a:prstGeom prst="rect">
            <a:avLst/>
          </a:prstGeom>
        </p:spPr>
      </p:pic>
      <p:pic>
        <p:nvPicPr>
          <p:cNvPr id="15" name="Image 5" descr="preencoded.png"/>
          <p:cNvPicPr>
            <a:picLocks noChangeAspect="1"/>
          </p:cNvPicPr>
          <p:nvPr/>
        </p:nvPicPr>
        <p:blipFill>
          <a:blip r:embed="rId8"/>
          <a:stretch>
            <a:fillRect/>
          </a:stretch>
        </p:blipFill>
        <p:spPr>
          <a:xfrm>
            <a:off x="7824073" y="6178748"/>
            <a:ext cx="413028" cy="516255"/>
          </a:xfrm>
          <a:prstGeom prst="rect">
            <a:avLst/>
          </a:prstGeom>
        </p:spPr>
      </p:pic>
      <p:sp>
        <p:nvSpPr>
          <p:cNvPr id="16" name="Text 8"/>
          <p:cNvSpPr/>
          <p:nvPr/>
        </p:nvSpPr>
        <p:spPr>
          <a:xfrm>
            <a:off x="1672947" y="5891927"/>
            <a:ext cx="3450550" cy="431244"/>
          </a:xfrm>
          <a:prstGeom prst="rect">
            <a:avLst/>
          </a:prstGeom>
          <a:noFill/>
          <a:ln/>
        </p:spPr>
        <p:txBody>
          <a:bodyPr wrap="none" lIns="0" tIns="0" rIns="0" bIns="0" rtlCol="0" anchor="t"/>
          <a:lstStyle/>
          <a:p>
            <a:pPr marL="0" indent="0" algn="r">
              <a:lnSpc>
                <a:spcPts val="3350"/>
              </a:lnSpc>
              <a:buNone/>
            </a:pPr>
            <a:r>
              <a:rPr lang="en-US" sz="3600" dirty="0">
                <a:solidFill>
                  <a:srgbClr val="030303"/>
                </a:solidFill>
                <a:latin typeface="Inter Medium" pitchFamily="34" charset="0"/>
                <a:ea typeface="Inter Medium" pitchFamily="34" charset="-122"/>
                <a:cs typeface="Inter Medium" pitchFamily="34" charset="-120"/>
              </a:rPr>
              <a:t>健康維持</a:t>
            </a:r>
            <a:endParaRPr lang="en-US" sz="3600" dirty="0"/>
          </a:p>
        </p:txBody>
      </p:sp>
      <p:sp>
        <p:nvSpPr>
          <p:cNvPr id="17" name="Text 9"/>
          <p:cNvSpPr/>
          <p:nvPr/>
        </p:nvSpPr>
        <p:spPr>
          <a:xfrm>
            <a:off x="966073" y="6488787"/>
            <a:ext cx="4157424" cy="441484"/>
          </a:xfrm>
          <a:prstGeom prst="rect">
            <a:avLst/>
          </a:prstGeom>
          <a:noFill/>
          <a:ln/>
        </p:spPr>
        <p:txBody>
          <a:bodyPr wrap="none" lIns="0" tIns="0" rIns="0" bIns="0" rtlCol="0" anchor="t"/>
          <a:lstStyle/>
          <a:p>
            <a:pPr marL="0" indent="0" algn="r">
              <a:lnSpc>
                <a:spcPts val="3450"/>
              </a:lnSpc>
              <a:buNone/>
            </a:pPr>
            <a:r>
              <a:rPr lang="en-US" sz="3200" dirty="0">
                <a:solidFill>
                  <a:srgbClr val="030303"/>
                </a:solidFill>
                <a:latin typeface="IBM Plex Sans Medium" pitchFamily="34" charset="0"/>
                <a:ea typeface="IBM Plex Sans Medium" pitchFamily="34" charset="-122"/>
                <a:cs typeface="IBM Plex Sans Medium" pitchFamily="34" charset="-120"/>
              </a:rPr>
              <a:t>身体的・精神的健康の向上</a:t>
            </a:r>
            <a:endParaRPr lang="en-US" sz="3200" dirty="0"/>
          </a:p>
        </p:txBody>
      </p:sp>
      <p:pic>
        <p:nvPicPr>
          <p:cNvPr id="18" name="Image 6" descr="preencoded.png"/>
          <p:cNvPicPr>
            <a:picLocks noChangeAspect="1"/>
          </p:cNvPicPr>
          <p:nvPr/>
        </p:nvPicPr>
        <p:blipFill>
          <a:blip r:embed="rId9"/>
          <a:stretch>
            <a:fillRect/>
          </a:stretch>
        </p:blipFill>
        <p:spPr>
          <a:xfrm>
            <a:off x="5537478" y="3641050"/>
            <a:ext cx="3555444" cy="3555444"/>
          </a:xfrm>
          <a:prstGeom prst="rect">
            <a:avLst/>
          </a:prstGeom>
        </p:spPr>
      </p:pic>
      <p:pic>
        <p:nvPicPr>
          <p:cNvPr id="19" name="Image 7" descr="preencoded.png"/>
          <p:cNvPicPr>
            <a:picLocks noChangeAspect="1"/>
          </p:cNvPicPr>
          <p:nvPr/>
        </p:nvPicPr>
        <p:blipFill>
          <a:blip r:embed="rId10"/>
          <a:stretch>
            <a:fillRect/>
          </a:stretch>
        </p:blipFill>
        <p:spPr>
          <a:xfrm>
            <a:off x="6090404" y="5876092"/>
            <a:ext cx="413028" cy="51625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966073" y="1199436"/>
            <a:ext cx="10324028"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看護職による社会参加支援</a:t>
            </a:r>
            <a:endParaRPr lang="en-US" sz="6750" dirty="0"/>
          </a:p>
        </p:txBody>
      </p:sp>
      <p:sp>
        <p:nvSpPr>
          <p:cNvPr id="3" name="Text 1"/>
          <p:cNvSpPr/>
          <p:nvPr/>
        </p:nvSpPr>
        <p:spPr>
          <a:xfrm>
            <a:off x="966073" y="2967752"/>
            <a:ext cx="12698254"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看護職は余暇活動やボランティア活動の重要性を高齢者に伝え、地域のイベントへの参加を促します。また、認知症予防や介護予防として、体操や集まりへの参加を支援します。</a:t>
            </a:r>
            <a:endParaRPr lang="en-US" sz="2700" dirty="0"/>
          </a:p>
        </p:txBody>
      </p:sp>
      <p:sp>
        <p:nvSpPr>
          <p:cNvPr id="4" name="Shape 2"/>
          <p:cNvSpPr/>
          <p:nvPr/>
        </p:nvSpPr>
        <p:spPr>
          <a:xfrm>
            <a:off x="966073" y="5011817"/>
            <a:ext cx="12698254" cy="2018228"/>
          </a:xfrm>
          <a:prstGeom prst="roundRect">
            <a:avLst>
              <a:gd name="adj" fmla="val 7181"/>
            </a:avLst>
          </a:prstGeom>
          <a:solidFill>
            <a:srgbClr val="B6D6FC"/>
          </a:solidFill>
          <a:ln/>
        </p:spPr>
        <p:txBody>
          <a:bodyPr/>
          <a:lstStyle/>
          <a:p>
            <a:endParaRPr lang="ja-JP" altLang="en-US"/>
          </a:p>
        </p:txBody>
      </p:sp>
      <p:pic>
        <p:nvPicPr>
          <p:cNvPr id="5" name="Image 0" descr="preencoded.png"/>
          <p:cNvPicPr>
            <a:picLocks noChangeAspect="1"/>
          </p:cNvPicPr>
          <p:nvPr/>
        </p:nvPicPr>
        <p:blipFill>
          <a:blip r:embed="rId3"/>
          <a:stretch>
            <a:fillRect/>
          </a:stretch>
        </p:blipFill>
        <p:spPr>
          <a:xfrm>
            <a:off x="1311116" y="5544979"/>
            <a:ext cx="431244" cy="345043"/>
          </a:xfrm>
          <a:prstGeom prst="rect">
            <a:avLst/>
          </a:prstGeom>
        </p:spPr>
      </p:pic>
      <p:sp>
        <p:nvSpPr>
          <p:cNvPr id="6" name="Text 3"/>
          <p:cNvSpPr/>
          <p:nvPr/>
        </p:nvSpPr>
        <p:spPr>
          <a:xfrm>
            <a:off x="2087404" y="5443061"/>
            <a:ext cx="11231880" cy="1103948"/>
          </a:xfrm>
          <a:prstGeom prst="rect">
            <a:avLst/>
          </a:prstGeom>
          <a:noFill/>
          <a:ln/>
        </p:spPr>
        <p:txBody>
          <a:bodyPr wrap="square" lIns="0" tIns="0" rIns="0" bIns="0" rtlCol="0" anchor="t"/>
          <a:lstStyle/>
          <a:p>
            <a:pPr marL="0" indent="0" algn="l">
              <a:lnSpc>
                <a:spcPts val="4300"/>
              </a:lnSpc>
              <a:buNone/>
            </a:pPr>
            <a:r>
              <a:rPr lang="en-US" sz="2700" dirty="0">
                <a:solidFill>
                  <a:srgbClr val="000000"/>
                </a:solidFill>
                <a:latin typeface="IBM Plex Sans Medium" pitchFamily="34" charset="0"/>
                <a:ea typeface="IBM Plex Sans Medium" pitchFamily="34" charset="-122"/>
                <a:cs typeface="IBM Plex Sans Medium" pitchFamily="34" charset="-120"/>
              </a:rPr>
              <a:t>社会参加は単なる娯楽ではなく、高齢者の健康維持と生活の質向上のための重要な医療的介入の一つです。</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966073" y="969883"/>
            <a:ext cx="7763708"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高齢者の住宅環境</a:t>
            </a:r>
            <a:endParaRPr lang="en-US" sz="6100" dirty="0"/>
          </a:p>
        </p:txBody>
      </p:sp>
      <p:sp>
        <p:nvSpPr>
          <p:cNvPr id="3" name="Text 1"/>
          <p:cNvSpPr/>
          <p:nvPr/>
        </p:nvSpPr>
        <p:spPr>
          <a:xfrm>
            <a:off x="966073" y="2561392"/>
            <a:ext cx="12698254" cy="1490186"/>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高齢者にとってバリアフリー住宅は必要不可欠で、段差解消や手すり設置などが重要です。施設入居の増加（特別養護老人ホーム、有料老人ホームなど）が見られ、高齢者が快適に過ごせる環境作りが求められています。</a:t>
            </a:r>
            <a:endParaRPr lang="en-US" sz="2400" dirty="0"/>
          </a:p>
        </p:txBody>
      </p:sp>
      <p:sp>
        <p:nvSpPr>
          <p:cNvPr id="4" name="Shape 2"/>
          <p:cNvSpPr/>
          <p:nvPr/>
        </p:nvSpPr>
        <p:spPr>
          <a:xfrm>
            <a:off x="966073" y="4400907"/>
            <a:ext cx="6193869" cy="2858810"/>
          </a:xfrm>
          <a:prstGeom prst="roundRect">
            <a:avLst>
              <a:gd name="adj" fmla="val 6397"/>
            </a:avLst>
          </a:prstGeom>
          <a:solidFill>
            <a:srgbClr val="FFFFFF">
              <a:alpha val="95000"/>
            </a:srgbClr>
          </a:solidFill>
          <a:ln w="38100">
            <a:solidFill>
              <a:srgbClr val="CCCCCC"/>
            </a:solidFill>
            <a:prstDash val="solid"/>
          </a:ln>
        </p:spPr>
        <p:txBody>
          <a:bodyPr/>
          <a:lstStyle/>
          <a:p>
            <a:endParaRPr lang="ja-JP" altLang="en-US"/>
          </a:p>
        </p:txBody>
      </p:sp>
      <p:sp>
        <p:nvSpPr>
          <p:cNvPr id="5" name="Shape 3"/>
          <p:cNvSpPr/>
          <p:nvPr/>
        </p:nvSpPr>
        <p:spPr>
          <a:xfrm>
            <a:off x="927973" y="4400907"/>
            <a:ext cx="152400" cy="2858810"/>
          </a:xfrm>
          <a:prstGeom prst="roundRect">
            <a:avLst>
              <a:gd name="adj" fmla="val 85585"/>
            </a:avLst>
          </a:prstGeom>
          <a:solidFill>
            <a:srgbClr val="030303"/>
          </a:solidFill>
          <a:ln/>
        </p:spPr>
        <p:txBody>
          <a:bodyPr/>
          <a:lstStyle/>
          <a:p>
            <a:endParaRPr lang="ja-JP" altLang="en-US"/>
          </a:p>
        </p:txBody>
      </p:sp>
      <p:sp>
        <p:nvSpPr>
          <p:cNvPr id="6" name="Text 4"/>
          <p:cNvSpPr/>
          <p:nvPr/>
        </p:nvSpPr>
        <p:spPr>
          <a:xfrm>
            <a:off x="1428988" y="4749522"/>
            <a:ext cx="3881795" cy="485180"/>
          </a:xfrm>
          <a:prstGeom prst="rect">
            <a:avLst/>
          </a:prstGeom>
          <a:noFill/>
          <a:ln/>
        </p:spPr>
        <p:txBody>
          <a:bodyPr wrap="none" lIns="0" tIns="0" rIns="0" bIns="0" rtlCol="0" anchor="t"/>
          <a:lstStyle/>
          <a:p>
            <a:pPr marL="0" indent="0" algn="l">
              <a:lnSpc>
                <a:spcPts val="3800"/>
              </a:lnSpc>
              <a:buNone/>
            </a:pPr>
            <a:r>
              <a:rPr lang="en-US" sz="4000" dirty="0">
                <a:solidFill>
                  <a:srgbClr val="030303"/>
                </a:solidFill>
                <a:latin typeface="Inter Medium" pitchFamily="34" charset="0"/>
                <a:ea typeface="Inter Medium" pitchFamily="34" charset="-122"/>
                <a:cs typeface="Inter Medium" pitchFamily="34" charset="-120"/>
              </a:rPr>
              <a:t>バリアフリー住宅</a:t>
            </a:r>
            <a:endParaRPr lang="en-US" sz="4000" dirty="0"/>
          </a:p>
        </p:txBody>
      </p:sp>
      <p:sp>
        <p:nvSpPr>
          <p:cNvPr id="7" name="Text 5"/>
          <p:cNvSpPr/>
          <p:nvPr/>
        </p:nvSpPr>
        <p:spPr>
          <a:xfrm>
            <a:off x="1428988" y="5420916"/>
            <a:ext cx="5382339" cy="1490186"/>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段差解消、手すり設置、滑り止め対策など、安全で快適な住環境の整備が必要です。</a:t>
            </a:r>
            <a:endParaRPr lang="en-US" sz="2400" dirty="0"/>
          </a:p>
        </p:txBody>
      </p:sp>
      <p:sp>
        <p:nvSpPr>
          <p:cNvPr id="8" name="Shape 6"/>
          <p:cNvSpPr/>
          <p:nvPr/>
        </p:nvSpPr>
        <p:spPr>
          <a:xfrm>
            <a:off x="7470458" y="4400907"/>
            <a:ext cx="6193869" cy="2858810"/>
          </a:xfrm>
          <a:prstGeom prst="roundRect">
            <a:avLst>
              <a:gd name="adj" fmla="val 6397"/>
            </a:avLst>
          </a:prstGeom>
          <a:solidFill>
            <a:srgbClr val="FFFFFF">
              <a:alpha val="95000"/>
            </a:srgbClr>
          </a:solidFill>
          <a:ln w="38100">
            <a:solidFill>
              <a:srgbClr val="CCCCCC"/>
            </a:solidFill>
            <a:prstDash val="solid"/>
          </a:ln>
        </p:spPr>
        <p:txBody>
          <a:bodyPr/>
          <a:lstStyle/>
          <a:p>
            <a:endParaRPr lang="ja-JP" altLang="en-US"/>
          </a:p>
        </p:txBody>
      </p:sp>
      <p:sp>
        <p:nvSpPr>
          <p:cNvPr id="9" name="Shape 7"/>
          <p:cNvSpPr/>
          <p:nvPr/>
        </p:nvSpPr>
        <p:spPr>
          <a:xfrm>
            <a:off x="7432358" y="4400907"/>
            <a:ext cx="152400" cy="2858810"/>
          </a:xfrm>
          <a:prstGeom prst="roundRect">
            <a:avLst>
              <a:gd name="adj" fmla="val 85585"/>
            </a:avLst>
          </a:prstGeom>
          <a:solidFill>
            <a:srgbClr val="030303"/>
          </a:solidFill>
          <a:ln/>
        </p:spPr>
        <p:txBody>
          <a:bodyPr/>
          <a:lstStyle/>
          <a:p>
            <a:endParaRPr lang="ja-JP" altLang="en-US"/>
          </a:p>
        </p:txBody>
      </p:sp>
      <p:sp>
        <p:nvSpPr>
          <p:cNvPr id="10" name="Text 8"/>
          <p:cNvSpPr/>
          <p:nvPr/>
        </p:nvSpPr>
        <p:spPr>
          <a:xfrm>
            <a:off x="7933373" y="4749522"/>
            <a:ext cx="3881795" cy="485180"/>
          </a:xfrm>
          <a:prstGeom prst="rect">
            <a:avLst/>
          </a:prstGeom>
          <a:noFill/>
          <a:ln/>
        </p:spPr>
        <p:txBody>
          <a:bodyPr wrap="none" lIns="0" tIns="0" rIns="0" bIns="0" rtlCol="0" anchor="t"/>
          <a:lstStyle/>
          <a:p>
            <a:pPr marL="0" indent="0" algn="l">
              <a:lnSpc>
                <a:spcPts val="3800"/>
              </a:lnSpc>
              <a:buNone/>
            </a:pPr>
            <a:r>
              <a:rPr lang="en-US" sz="4000" dirty="0">
                <a:solidFill>
                  <a:srgbClr val="030303"/>
                </a:solidFill>
                <a:latin typeface="Inter Medium" pitchFamily="34" charset="0"/>
                <a:ea typeface="Inter Medium" pitchFamily="34" charset="-122"/>
                <a:cs typeface="Inter Medium" pitchFamily="34" charset="-120"/>
              </a:rPr>
              <a:t>施設入居の増加</a:t>
            </a:r>
            <a:endParaRPr lang="en-US" sz="4000" dirty="0"/>
          </a:p>
        </p:txBody>
      </p:sp>
      <p:sp>
        <p:nvSpPr>
          <p:cNvPr id="11" name="Text 9"/>
          <p:cNvSpPr/>
          <p:nvPr/>
        </p:nvSpPr>
        <p:spPr>
          <a:xfrm>
            <a:off x="7933373" y="5420916"/>
            <a:ext cx="5382339" cy="1490186"/>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特別養護老人ホーム、有料老人ホームなどの利用が増加しており、質の高いケア環境が求められています。</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966073" y="1007626"/>
            <a:ext cx="9461540"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看護職による住環境支援</a:t>
            </a:r>
            <a:endParaRPr lang="en-US" sz="6750" dirty="0"/>
          </a:p>
        </p:txBody>
      </p:sp>
      <p:sp>
        <p:nvSpPr>
          <p:cNvPr id="3" name="Text 1"/>
          <p:cNvSpPr/>
          <p:nvPr/>
        </p:nvSpPr>
        <p:spPr>
          <a:xfrm>
            <a:off x="966073" y="2775942"/>
            <a:ext cx="12698254"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バリアフリー住宅の導入や改修に関して、看護職は高齢者や家族への助言を行い、生活環境の改善を促進します。また、高齢者施設の選び方や施設内での生活支援を行います。</a:t>
            </a:r>
            <a:endParaRPr lang="en-US" sz="2700" dirty="0"/>
          </a:p>
        </p:txBody>
      </p:sp>
      <p:sp>
        <p:nvSpPr>
          <p:cNvPr id="4" name="Shape 2"/>
          <p:cNvSpPr/>
          <p:nvPr/>
        </p:nvSpPr>
        <p:spPr>
          <a:xfrm>
            <a:off x="966073" y="5003304"/>
            <a:ext cx="172522" cy="172522"/>
          </a:xfrm>
          <a:prstGeom prst="roundRect">
            <a:avLst>
              <a:gd name="adj" fmla="val 265010"/>
            </a:avLst>
          </a:prstGeom>
          <a:solidFill>
            <a:srgbClr val="030303"/>
          </a:solidFill>
          <a:ln/>
        </p:spPr>
        <p:txBody>
          <a:bodyPr/>
          <a:lstStyle/>
          <a:p>
            <a:endParaRPr lang="ja-JP" altLang="en-US"/>
          </a:p>
        </p:txBody>
      </p:sp>
      <p:sp>
        <p:nvSpPr>
          <p:cNvPr id="5" name="Text 3"/>
          <p:cNvSpPr/>
          <p:nvPr/>
        </p:nvSpPr>
        <p:spPr>
          <a:xfrm>
            <a:off x="1483638" y="4820007"/>
            <a:ext cx="3427690" cy="539115"/>
          </a:xfrm>
          <a:prstGeom prst="rect">
            <a:avLst/>
          </a:prstGeom>
          <a:noFill/>
          <a:ln/>
        </p:spPr>
        <p:txBody>
          <a:bodyPr wrap="none" lIns="0" tIns="0" rIns="0" bIns="0" rtlCol="0" anchor="t"/>
          <a:lstStyle/>
          <a:p>
            <a:pPr marL="0" indent="0" algn="l">
              <a:lnSpc>
                <a:spcPts val="4200"/>
              </a:lnSpc>
              <a:buNone/>
            </a:pPr>
            <a:r>
              <a:rPr lang="en-US" sz="3350" b="1" dirty="0">
                <a:solidFill>
                  <a:srgbClr val="FF0000"/>
                </a:solidFill>
                <a:latin typeface="Inter Medium" pitchFamily="34" charset="0"/>
                <a:ea typeface="Inter Medium" pitchFamily="34" charset="-122"/>
                <a:cs typeface="Inter Medium" pitchFamily="34" charset="-120"/>
              </a:rPr>
              <a:t>住宅改修の助言</a:t>
            </a:r>
            <a:endParaRPr lang="en-US" sz="3350" b="1" dirty="0">
              <a:solidFill>
                <a:srgbClr val="FF0000"/>
              </a:solidFill>
            </a:endParaRPr>
          </a:p>
        </p:txBody>
      </p:sp>
      <p:sp>
        <p:nvSpPr>
          <p:cNvPr id="6" name="Text 4"/>
          <p:cNvSpPr/>
          <p:nvPr/>
        </p:nvSpPr>
        <p:spPr>
          <a:xfrm>
            <a:off x="1483638" y="5566053"/>
            <a:ext cx="3427690"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個々の身体機能に応じた住環境の改善提案を行います</a:t>
            </a:r>
            <a:endParaRPr lang="en-US" sz="2700" dirty="0"/>
          </a:p>
        </p:txBody>
      </p:sp>
      <p:sp>
        <p:nvSpPr>
          <p:cNvPr id="7" name="Shape 5"/>
          <p:cNvSpPr/>
          <p:nvPr/>
        </p:nvSpPr>
        <p:spPr>
          <a:xfrm>
            <a:off x="5342573" y="5003304"/>
            <a:ext cx="172522" cy="172522"/>
          </a:xfrm>
          <a:prstGeom prst="roundRect">
            <a:avLst>
              <a:gd name="adj" fmla="val 265010"/>
            </a:avLst>
          </a:prstGeom>
          <a:solidFill>
            <a:srgbClr val="030303"/>
          </a:solidFill>
          <a:ln/>
        </p:spPr>
        <p:txBody>
          <a:bodyPr/>
          <a:lstStyle/>
          <a:p>
            <a:endParaRPr lang="ja-JP" altLang="en-US"/>
          </a:p>
        </p:txBody>
      </p:sp>
      <p:sp>
        <p:nvSpPr>
          <p:cNvPr id="8" name="Text 6"/>
          <p:cNvSpPr/>
          <p:nvPr/>
        </p:nvSpPr>
        <p:spPr>
          <a:xfrm>
            <a:off x="5860137" y="4820007"/>
            <a:ext cx="3427690" cy="539115"/>
          </a:xfrm>
          <a:prstGeom prst="rect">
            <a:avLst/>
          </a:prstGeom>
          <a:noFill/>
          <a:ln/>
        </p:spPr>
        <p:txBody>
          <a:bodyPr wrap="none" lIns="0" tIns="0" rIns="0" bIns="0" rtlCol="0" anchor="t"/>
          <a:lstStyle/>
          <a:p>
            <a:pPr marL="0" indent="0" algn="l">
              <a:lnSpc>
                <a:spcPts val="4200"/>
              </a:lnSpc>
              <a:buNone/>
            </a:pPr>
            <a:r>
              <a:rPr lang="en-US" sz="3350" b="1" dirty="0">
                <a:solidFill>
                  <a:srgbClr val="FF0000"/>
                </a:solidFill>
                <a:latin typeface="Inter Medium" pitchFamily="34" charset="0"/>
                <a:ea typeface="Inter Medium" pitchFamily="34" charset="-122"/>
                <a:cs typeface="Inter Medium" pitchFamily="34" charset="-120"/>
              </a:rPr>
              <a:t>施設選択の支援</a:t>
            </a:r>
            <a:endParaRPr lang="en-US" sz="3350" b="1" dirty="0">
              <a:solidFill>
                <a:srgbClr val="FF0000"/>
              </a:solidFill>
            </a:endParaRPr>
          </a:p>
        </p:txBody>
      </p:sp>
      <p:sp>
        <p:nvSpPr>
          <p:cNvPr id="9" name="Text 7"/>
          <p:cNvSpPr/>
          <p:nvPr/>
        </p:nvSpPr>
        <p:spPr>
          <a:xfrm>
            <a:off x="5860137" y="5566053"/>
            <a:ext cx="3427690"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高齢者のニーズに適した施設選びをサポートします</a:t>
            </a:r>
            <a:endParaRPr lang="en-US" sz="2700" dirty="0"/>
          </a:p>
        </p:txBody>
      </p:sp>
      <p:sp>
        <p:nvSpPr>
          <p:cNvPr id="10" name="Shape 8"/>
          <p:cNvSpPr/>
          <p:nvPr/>
        </p:nvSpPr>
        <p:spPr>
          <a:xfrm>
            <a:off x="9719072" y="5003304"/>
            <a:ext cx="172522" cy="172522"/>
          </a:xfrm>
          <a:prstGeom prst="roundRect">
            <a:avLst>
              <a:gd name="adj" fmla="val 265010"/>
            </a:avLst>
          </a:prstGeom>
          <a:solidFill>
            <a:srgbClr val="030303"/>
          </a:solidFill>
          <a:ln/>
        </p:spPr>
        <p:txBody>
          <a:bodyPr/>
          <a:lstStyle/>
          <a:p>
            <a:endParaRPr lang="ja-JP" altLang="en-US"/>
          </a:p>
        </p:txBody>
      </p:sp>
      <p:sp>
        <p:nvSpPr>
          <p:cNvPr id="11" name="Text 9"/>
          <p:cNvSpPr/>
          <p:nvPr/>
        </p:nvSpPr>
        <p:spPr>
          <a:xfrm>
            <a:off x="10236637" y="4820007"/>
            <a:ext cx="3427690" cy="539115"/>
          </a:xfrm>
          <a:prstGeom prst="rect">
            <a:avLst/>
          </a:prstGeom>
          <a:noFill/>
          <a:ln/>
        </p:spPr>
        <p:txBody>
          <a:bodyPr wrap="none" lIns="0" tIns="0" rIns="0" bIns="0" rtlCol="0" anchor="t"/>
          <a:lstStyle/>
          <a:p>
            <a:pPr marL="0" indent="0" algn="l">
              <a:lnSpc>
                <a:spcPts val="4200"/>
              </a:lnSpc>
              <a:buNone/>
            </a:pPr>
            <a:r>
              <a:rPr lang="en-US" sz="3350" b="1" dirty="0">
                <a:solidFill>
                  <a:srgbClr val="FF0000"/>
                </a:solidFill>
                <a:latin typeface="Inter Medium" pitchFamily="34" charset="0"/>
                <a:ea typeface="Inter Medium" pitchFamily="34" charset="-122"/>
                <a:cs typeface="Inter Medium" pitchFamily="34" charset="-120"/>
              </a:rPr>
              <a:t>生活支援の提供</a:t>
            </a:r>
            <a:endParaRPr lang="en-US" sz="3350" b="1" dirty="0">
              <a:solidFill>
                <a:srgbClr val="FF0000"/>
              </a:solidFill>
            </a:endParaRPr>
          </a:p>
        </p:txBody>
      </p:sp>
      <p:sp>
        <p:nvSpPr>
          <p:cNvPr id="12" name="Text 10"/>
          <p:cNvSpPr/>
          <p:nvPr/>
        </p:nvSpPr>
        <p:spPr>
          <a:xfrm>
            <a:off x="10236637" y="5566053"/>
            <a:ext cx="3427690"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施設内での日常生活動作の支援と指導を実施します</a:t>
            </a:r>
            <a:endParaRPr lang="en-US" sz="2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966073" y="1070015"/>
            <a:ext cx="9315569"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高齢者の就労と収入の現状</a:t>
            </a:r>
            <a:endParaRPr lang="en-US" sz="6100" dirty="0"/>
          </a:p>
        </p:txBody>
      </p:sp>
      <p:sp>
        <p:nvSpPr>
          <p:cNvPr id="3" name="Text 1"/>
          <p:cNvSpPr/>
          <p:nvPr/>
        </p:nvSpPr>
        <p:spPr>
          <a:xfrm>
            <a:off x="966073" y="2661523"/>
            <a:ext cx="12698254" cy="993458"/>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高齢者の社会参加と経済的自立は重要な課題です。65～69歳の約50%が就労しており、主な収入源は年金、貯金、就労収入となっています。</a:t>
            </a:r>
            <a:endParaRPr lang="en-US" sz="2400" dirty="0"/>
          </a:p>
        </p:txBody>
      </p:sp>
      <p:sp>
        <p:nvSpPr>
          <p:cNvPr id="4" name="Text 2"/>
          <p:cNvSpPr/>
          <p:nvPr/>
        </p:nvSpPr>
        <p:spPr>
          <a:xfrm>
            <a:off x="966073" y="4314825"/>
            <a:ext cx="3881795" cy="485180"/>
          </a:xfrm>
          <a:prstGeom prst="rect">
            <a:avLst/>
          </a:prstGeom>
          <a:noFill/>
          <a:ln/>
        </p:spPr>
        <p:txBody>
          <a:bodyPr wrap="none" lIns="0" tIns="0" rIns="0" bIns="0" rtlCol="0" anchor="t"/>
          <a:lstStyle/>
          <a:p>
            <a:pPr marL="0" indent="0" algn="l">
              <a:lnSpc>
                <a:spcPts val="3800"/>
              </a:lnSpc>
              <a:buNone/>
            </a:pPr>
            <a:r>
              <a:rPr lang="en-US" sz="4000" b="1" dirty="0">
                <a:solidFill>
                  <a:srgbClr val="FF0000"/>
                </a:solidFill>
                <a:latin typeface="Inter Medium" pitchFamily="34" charset="0"/>
                <a:ea typeface="Inter Medium" pitchFamily="34" charset="-122"/>
                <a:cs typeface="Inter Medium" pitchFamily="34" charset="-120"/>
              </a:rPr>
              <a:t>就労状況</a:t>
            </a:r>
            <a:endParaRPr lang="en-US" sz="4000" b="1" dirty="0">
              <a:solidFill>
                <a:srgbClr val="FF0000"/>
              </a:solidFill>
            </a:endParaRPr>
          </a:p>
        </p:txBody>
      </p:sp>
      <p:sp>
        <p:nvSpPr>
          <p:cNvPr id="5" name="Text 3"/>
          <p:cNvSpPr/>
          <p:nvPr/>
        </p:nvSpPr>
        <p:spPr>
          <a:xfrm>
            <a:off x="966073" y="5110520"/>
            <a:ext cx="5970270" cy="496729"/>
          </a:xfrm>
          <a:prstGeom prst="rect">
            <a:avLst/>
          </a:prstGeom>
          <a:noFill/>
          <a:ln/>
        </p:spPr>
        <p:txBody>
          <a:bodyPr wrap="none" lIns="0" tIns="0" rIns="0" bIns="0" rtlCol="0" anchor="t"/>
          <a:lstStyle/>
          <a:p>
            <a:pPr marL="0" indent="0" algn="l">
              <a:lnSpc>
                <a:spcPts val="39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65～69歳の就労率：約50%</a:t>
            </a:r>
            <a:endParaRPr lang="en-US" sz="2400" dirty="0"/>
          </a:p>
        </p:txBody>
      </p:sp>
      <p:sp>
        <p:nvSpPr>
          <p:cNvPr id="6" name="Text 4"/>
          <p:cNvSpPr/>
          <p:nvPr/>
        </p:nvSpPr>
        <p:spPr>
          <a:xfrm>
            <a:off x="966073" y="5886688"/>
            <a:ext cx="5970270" cy="993458"/>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多くの高齢者が健康維持と経済的理由から働き続けています。</a:t>
            </a:r>
            <a:endParaRPr lang="en-US" sz="2400" dirty="0"/>
          </a:p>
        </p:txBody>
      </p:sp>
      <p:sp>
        <p:nvSpPr>
          <p:cNvPr id="7" name="Text 5"/>
          <p:cNvSpPr/>
          <p:nvPr/>
        </p:nvSpPr>
        <p:spPr>
          <a:xfrm>
            <a:off x="7701677" y="4314825"/>
            <a:ext cx="3881795" cy="485180"/>
          </a:xfrm>
          <a:prstGeom prst="rect">
            <a:avLst/>
          </a:prstGeom>
          <a:noFill/>
          <a:ln/>
        </p:spPr>
        <p:txBody>
          <a:bodyPr wrap="none" lIns="0" tIns="0" rIns="0" bIns="0" rtlCol="0" anchor="t"/>
          <a:lstStyle/>
          <a:p>
            <a:pPr marL="0" indent="0" algn="l">
              <a:lnSpc>
                <a:spcPts val="3800"/>
              </a:lnSpc>
              <a:buNone/>
            </a:pPr>
            <a:r>
              <a:rPr lang="en-US" sz="4000" b="1" dirty="0">
                <a:solidFill>
                  <a:srgbClr val="FF0000"/>
                </a:solidFill>
                <a:latin typeface="Inter Medium" pitchFamily="34" charset="0"/>
                <a:ea typeface="Inter Medium" pitchFamily="34" charset="-122"/>
                <a:cs typeface="Inter Medium" pitchFamily="34" charset="-120"/>
              </a:rPr>
              <a:t>収入構造</a:t>
            </a:r>
            <a:endParaRPr lang="en-US" sz="4000" b="1" dirty="0">
              <a:solidFill>
                <a:srgbClr val="FF0000"/>
              </a:solidFill>
            </a:endParaRPr>
          </a:p>
        </p:txBody>
      </p:sp>
      <p:sp>
        <p:nvSpPr>
          <p:cNvPr id="8" name="Text 6"/>
          <p:cNvSpPr/>
          <p:nvPr/>
        </p:nvSpPr>
        <p:spPr>
          <a:xfrm>
            <a:off x="7701677" y="5110520"/>
            <a:ext cx="5970270" cy="496729"/>
          </a:xfrm>
          <a:prstGeom prst="rect">
            <a:avLst/>
          </a:prstGeom>
          <a:noFill/>
          <a:ln/>
        </p:spPr>
        <p:txBody>
          <a:bodyPr wrap="none" lIns="0" tIns="0" rIns="0" bIns="0" rtlCol="0" anchor="t"/>
          <a:lstStyle/>
          <a:p>
            <a:pPr marL="0" indent="0" algn="l">
              <a:lnSpc>
                <a:spcPts val="39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年金の平均受給額：約15万円/月</a:t>
            </a:r>
            <a:endParaRPr lang="en-US" sz="2400" dirty="0"/>
          </a:p>
        </p:txBody>
      </p:sp>
      <p:sp>
        <p:nvSpPr>
          <p:cNvPr id="9" name="Text 7"/>
          <p:cNvSpPr/>
          <p:nvPr/>
        </p:nvSpPr>
        <p:spPr>
          <a:xfrm>
            <a:off x="7701677" y="5886688"/>
            <a:ext cx="5970270" cy="496729"/>
          </a:xfrm>
          <a:prstGeom prst="rect">
            <a:avLst/>
          </a:prstGeom>
          <a:noFill/>
          <a:ln/>
        </p:spPr>
        <p:txBody>
          <a:bodyPr wrap="non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国民年金と厚生年金を合わせた金額です。</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966073" y="1038939"/>
            <a:ext cx="10068520"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看護職による就労・経済支援</a:t>
            </a:r>
            <a:endParaRPr lang="en-US" sz="6100" dirty="0"/>
          </a:p>
        </p:txBody>
      </p:sp>
      <p:sp>
        <p:nvSpPr>
          <p:cNvPr id="3" name="Text 1"/>
          <p:cNvSpPr/>
          <p:nvPr/>
        </p:nvSpPr>
        <p:spPr>
          <a:xfrm>
            <a:off x="966073" y="2630448"/>
            <a:ext cx="12698254" cy="993458"/>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高齢者が健康的に働き続けられるように、就労支援や作業環境の調整を行います。また、年金制度や経済的な問題についての情報提供を行い、生活の安定を支援します。</a:t>
            </a:r>
            <a:endParaRPr lang="en-US" sz="2400" dirty="0"/>
          </a:p>
        </p:txBody>
      </p:sp>
      <p:sp>
        <p:nvSpPr>
          <p:cNvPr id="4" name="Shape 2"/>
          <p:cNvSpPr/>
          <p:nvPr/>
        </p:nvSpPr>
        <p:spPr>
          <a:xfrm>
            <a:off x="966073" y="3973235"/>
            <a:ext cx="4077414" cy="931545"/>
          </a:xfrm>
          <a:prstGeom prst="roundRect">
            <a:avLst>
              <a:gd name="adj" fmla="val 480056"/>
            </a:avLst>
          </a:prstGeom>
          <a:solidFill>
            <a:srgbClr val="E6E6E6"/>
          </a:solidFill>
          <a:ln w="15240">
            <a:solidFill>
              <a:srgbClr val="CCCCCC"/>
            </a:solidFill>
            <a:prstDash val="solid"/>
          </a:ln>
        </p:spPr>
        <p:txBody>
          <a:bodyPr/>
          <a:lstStyle/>
          <a:p>
            <a:endParaRPr lang="ja-JP" altLang="en-US"/>
          </a:p>
        </p:txBody>
      </p:sp>
      <p:pic>
        <p:nvPicPr>
          <p:cNvPr id="5" name="Image 0" descr="preencoded.png"/>
          <p:cNvPicPr>
            <a:picLocks noChangeAspect="1"/>
          </p:cNvPicPr>
          <p:nvPr/>
        </p:nvPicPr>
        <p:blipFill>
          <a:blip r:embed="rId3"/>
          <a:stretch>
            <a:fillRect/>
          </a:stretch>
        </p:blipFill>
        <p:spPr>
          <a:xfrm>
            <a:off x="2771894" y="4147899"/>
            <a:ext cx="465773" cy="582216"/>
          </a:xfrm>
          <a:prstGeom prst="rect">
            <a:avLst/>
          </a:prstGeom>
        </p:spPr>
      </p:pic>
      <p:sp>
        <p:nvSpPr>
          <p:cNvPr id="6" name="Text 3"/>
          <p:cNvSpPr/>
          <p:nvPr/>
        </p:nvSpPr>
        <p:spPr>
          <a:xfrm>
            <a:off x="1276588" y="5215295"/>
            <a:ext cx="3456384" cy="485180"/>
          </a:xfrm>
          <a:prstGeom prst="rect">
            <a:avLst/>
          </a:prstGeom>
          <a:noFill/>
          <a:ln/>
        </p:spPr>
        <p:txBody>
          <a:bodyPr wrap="none" lIns="0" tIns="0" rIns="0" bIns="0" rtlCol="0" anchor="t"/>
          <a:lstStyle/>
          <a:p>
            <a:pPr marL="0" indent="0" algn="l">
              <a:lnSpc>
                <a:spcPts val="3800"/>
              </a:lnSpc>
              <a:buNone/>
            </a:pPr>
            <a:r>
              <a:rPr lang="en-US" sz="3200" b="1" dirty="0">
                <a:solidFill>
                  <a:srgbClr val="FF0000"/>
                </a:solidFill>
                <a:latin typeface="Inter Medium" pitchFamily="34" charset="0"/>
                <a:ea typeface="Inter Medium" pitchFamily="34" charset="-122"/>
                <a:cs typeface="Inter Medium" pitchFamily="34" charset="-120"/>
              </a:rPr>
              <a:t>就労支援</a:t>
            </a:r>
            <a:endParaRPr lang="en-US" sz="3200" b="1" dirty="0">
              <a:solidFill>
                <a:srgbClr val="FF0000"/>
              </a:solidFill>
            </a:endParaRPr>
          </a:p>
        </p:txBody>
      </p:sp>
      <p:sp>
        <p:nvSpPr>
          <p:cNvPr id="7" name="Text 4"/>
          <p:cNvSpPr/>
          <p:nvPr/>
        </p:nvSpPr>
        <p:spPr>
          <a:xfrm>
            <a:off x="1276588" y="5886688"/>
            <a:ext cx="3456384" cy="993458"/>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健康状態に応じた働き方の提案</a:t>
            </a:r>
            <a:endParaRPr lang="en-US" sz="2400" dirty="0"/>
          </a:p>
        </p:txBody>
      </p:sp>
      <p:sp>
        <p:nvSpPr>
          <p:cNvPr id="8" name="Shape 5"/>
          <p:cNvSpPr/>
          <p:nvPr/>
        </p:nvSpPr>
        <p:spPr>
          <a:xfrm>
            <a:off x="5276374" y="3973235"/>
            <a:ext cx="4077533" cy="931545"/>
          </a:xfrm>
          <a:prstGeom prst="roundRect">
            <a:avLst>
              <a:gd name="adj" fmla="val 480056"/>
            </a:avLst>
          </a:prstGeom>
          <a:solidFill>
            <a:srgbClr val="E6E6E6"/>
          </a:solidFill>
          <a:ln w="15240">
            <a:solidFill>
              <a:srgbClr val="CCCCCC"/>
            </a:solidFill>
            <a:prstDash val="solid"/>
          </a:ln>
        </p:spPr>
        <p:txBody>
          <a:bodyPr/>
          <a:lstStyle/>
          <a:p>
            <a:endParaRPr lang="ja-JP" altLang="en-US"/>
          </a:p>
        </p:txBody>
      </p:sp>
      <p:pic>
        <p:nvPicPr>
          <p:cNvPr id="9" name="Image 1" descr="preencoded.png"/>
          <p:cNvPicPr>
            <a:picLocks noChangeAspect="1"/>
          </p:cNvPicPr>
          <p:nvPr/>
        </p:nvPicPr>
        <p:blipFill>
          <a:blip r:embed="rId4"/>
          <a:stretch>
            <a:fillRect/>
          </a:stretch>
        </p:blipFill>
        <p:spPr>
          <a:xfrm>
            <a:off x="7082195" y="4147899"/>
            <a:ext cx="465773" cy="582216"/>
          </a:xfrm>
          <a:prstGeom prst="rect">
            <a:avLst/>
          </a:prstGeom>
        </p:spPr>
      </p:pic>
      <p:sp>
        <p:nvSpPr>
          <p:cNvPr id="10" name="Text 6"/>
          <p:cNvSpPr/>
          <p:nvPr/>
        </p:nvSpPr>
        <p:spPr>
          <a:xfrm>
            <a:off x="5586889" y="5215295"/>
            <a:ext cx="3456503" cy="485180"/>
          </a:xfrm>
          <a:prstGeom prst="rect">
            <a:avLst/>
          </a:prstGeom>
          <a:noFill/>
          <a:ln/>
        </p:spPr>
        <p:txBody>
          <a:bodyPr wrap="none" lIns="0" tIns="0" rIns="0" bIns="0" rtlCol="0" anchor="t"/>
          <a:lstStyle/>
          <a:p>
            <a:pPr marL="0" indent="0" algn="l">
              <a:lnSpc>
                <a:spcPts val="3800"/>
              </a:lnSpc>
              <a:buNone/>
            </a:pPr>
            <a:r>
              <a:rPr lang="en-US" sz="3200" b="1" dirty="0">
                <a:solidFill>
                  <a:srgbClr val="FF0000"/>
                </a:solidFill>
                <a:latin typeface="Inter Medium" pitchFamily="34" charset="0"/>
                <a:ea typeface="Inter Medium" pitchFamily="34" charset="-122"/>
                <a:cs typeface="Inter Medium" pitchFamily="34" charset="-120"/>
              </a:rPr>
              <a:t>環境調整</a:t>
            </a:r>
            <a:endParaRPr lang="en-US" sz="3200" b="1" dirty="0">
              <a:solidFill>
                <a:srgbClr val="FF0000"/>
              </a:solidFill>
            </a:endParaRPr>
          </a:p>
        </p:txBody>
      </p:sp>
      <p:sp>
        <p:nvSpPr>
          <p:cNvPr id="11" name="Text 7"/>
          <p:cNvSpPr/>
          <p:nvPr/>
        </p:nvSpPr>
        <p:spPr>
          <a:xfrm>
            <a:off x="5586889" y="5886688"/>
            <a:ext cx="3456503" cy="496729"/>
          </a:xfrm>
          <a:prstGeom prst="rect">
            <a:avLst/>
          </a:prstGeom>
          <a:noFill/>
          <a:ln/>
        </p:spPr>
        <p:txBody>
          <a:bodyPr wrap="non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作業環境の安全性確保</a:t>
            </a:r>
            <a:endParaRPr lang="en-US" sz="2400" dirty="0"/>
          </a:p>
        </p:txBody>
      </p:sp>
      <p:sp>
        <p:nvSpPr>
          <p:cNvPr id="12" name="Shape 8"/>
          <p:cNvSpPr/>
          <p:nvPr/>
        </p:nvSpPr>
        <p:spPr>
          <a:xfrm>
            <a:off x="9586793" y="3973235"/>
            <a:ext cx="4077533" cy="931545"/>
          </a:xfrm>
          <a:prstGeom prst="roundRect">
            <a:avLst>
              <a:gd name="adj" fmla="val 480056"/>
            </a:avLst>
          </a:prstGeom>
          <a:solidFill>
            <a:srgbClr val="E6E6E6"/>
          </a:solidFill>
          <a:ln w="15240">
            <a:solidFill>
              <a:srgbClr val="CCCCCC"/>
            </a:solidFill>
            <a:prstDash val="solid"/>
          </a:ln>
        </p:spPr>
        <p:txBody>
          <a:bodyPr/>
          <a:lstStyle/>
          <a:p>
            <a:endParaRPr lang="ja-JP" altLang="en-US"/>
          </a:p>
        </p:txBody>
      </p:sp>
      <p:pic>
        <p:nvPicPr>
          <p:cNvPr id="13" name="Image 2" descr="preencoded.png"/>
          <p:cNvPicPr>
            <a:picLocks noChangeAspect="1"/>
          </p:cNvPicPr>
          <p:nvPr/>
        </p:nvPicPr>
        <p:blipFill>
          <a:blip r:embed="rId5"/>
          <a:stretch>
            <a:fillRect/>
          </a:stretch>
        </p:blipFill>
        <p:spPr>
          <a:xfrm>
            <a:off x="11392614" y="4147899"/>
            <a:ext cx="465773" cy="582216"/>
          </a:xfrm>
          <a:prstGeom prst="rect">
            <a:avLst/>
          </a:prstGeom>
        </p:spPr>
      </p:pic>
      <p:sp>
        <p:nvSpPr>
          <p:cNvPr id="14" name="Text 9"/>
          <p:cNvSpPr/>
          <p:nvPr/>
        </p:nvSpPr>
        <p:spPr>
          <a:xfrm>
            <a:off x="9897308" y="5215295"/>
            <a:ext cx="3456503" cy="485180"/>
          </a:xfrm>
          <a:prstGeom prst="rect">
            <a:avLst/>
          </a:prstGeom>
          <a:noFill/>
          <a:ln/>
        </p:spPr>
        <p:txBody>
          <a:bodyPr wrap="none" lIns="0" tIns="0" rIns="0" bIns="0" rtlCol="0" anchor="t"/>
          <a:lstStyle/>
          <a:p>
            <a:pPr marL="0" indent="0" algn="l">
              <a:lnSpc>
                <a:spcPts val="3800"/>
              </a:lnSpc>
              <a:buNone/>
            </a:pPr>
            <a:r>
              <a:rPr lang="en-US" sz="3200" b="1" dirty="0">
                <a:solidFill>
                  <a:srgbClr val="FF0000"/>
                </a:solidFill>
                <a:latin typeface="Inter Medium" pitchFamily="34" charset="0"/>
                <a:ea typeface="Inter Medium" pitchFamily="34" charset="-122"/>
                <a:cs typeface="Inter Medium" pitchFamily="34" charset="-120"/>
              </a:rPr>
              <a:t>情報提供</a:t>
            </a:r>
            <a:endParaRPr lang="en-US" sz="3200" b="1" dirty="0">
              <a:solidFill>
                <a:srgbClr val="FF0000"/>
              </a:solidFill>
            </a:endParaRPr>
          </a:p>
        </p:txBody>
      </p:sp>
      <p:sp>
        <p:nvSpPr>
          <p:cNvPr id="15" name="Text 10"/>
          <p:cNvSpPr/>
          <p:nvPr/>
        </p:nvSpPr>
        <p:spPr>
          <a:xfrm>
            <a:off x="9897308" y="5886688"/>
            <a:ext cx="3456503" cy="993458"/>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年金制度や経済支援の案内</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966073" y="1027390"/>
            <a:ext cx="10745867" cy="916424"/>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本日の学び：4つの重要ポイント</a:t>
            </a:r>
            <a:endParaRPr lang="en-US" sz="5750" dirty="0"/>
          </a:p>
        </p:txBody>
      </p:sp>
      <p:sp>
        <p:nvSpPr>
          <p:cNvPr id="3" name="Shape 1"/>
          <p:cNvSpPr/>
          <p:nvPr/>
        </p:nvSpPr>
        <p:spPr>
          <a:xfrm>
            <a:off x="966073" y="2530316"/>
            <a:ext cx="6202442" cy="2189321"/>
          </a:xfrm>
          <a:prstGeom prst="roundRect">
            <a:avLst>
              <a:gd name="adj" fmla="val 5627"/>
            </a:avLst>
          </a:prstGeom>
          <a:solidFill>
            <a:srgbClr val="E6E6E6"/>
          </a:solidFill>
          <a:ln w="15240">
            <a:solidFill>
              <a:srgbClr val="CCCCCC"/>
            </a:solidFill>
            <a:prstDash val="solid"/>
          </a:ln>
        </p:spPr>
        <p:txBody>
          <a:bodyPr/>
          <a:lstStyle/>
          <a:p>
            <a:endParaRPr lang="ja-JP" altLang="en-US"/>
          </a:p>
        </p:txBody>
      </p:sp>
      <p:sp>
        <p:nvSpPr>
          <p:cNvPr id="4" name="Text 2"/>
          <p:cNvSpPr/>
          <p:nvPr/>
        </p:nvSpPr>
        <p:spPr>
          <a:xfrm>
            <a:off x="1274564" y="2838807"/>
            <a:ext cx="3666173" cy="458153"/>
          </a:xfrm>
          <a:prstGeom prst="rect">
            <a:avLst/>
          </a:prstGeom>
          <a:noFill/>
          <a:ln/>
        </p:spPr>
        <p:txBody>
          <a:bodyPr wrap="none" lIns="0" tIns="0" rIns="0" bIns="0" rtlCol="0" anchor="t"/>
          <a:lstStyle/>
          <a:p>
            <a:pPr marL="0" indent="0" algn="l">
              <a:lnSpc>
                <a:spcPts val="3600"/>
              </a:lnSpc>
              <a:buNone/>
            </a:pPr>
            <a:r>
              <a:rPr lang="en-US" sz="3600" b="1" dirty="0">
                <a:solidFill>
                  <a:srgbClr val="030303"/>
                </a:solidFill>
                <a:latin typeface="Inter Medium" pitchFamily="34" charset="0"/>
                <a:ea typeface="Inter Medium" pitchFamily="34" charset="-122"/>
                <a:cs typeface="Inter Medium" pitchFamily="34" charset="-120"/>
              </a:rPr>
              <a:t>日本の高齢化率</a:t>
            </a:r>
            <a:endParaRPr lang="en-US" sz="3600" b="1" dirty="0"/>
          </a:p>
        </p:txBody>
      </p:sp>
      <p:sp>
        <p:nvSpPr>
          <p:cNvPr id="5" name="Text 3"/>
          <p:cNvSpPr/>
          <p:nvPr/>
        </p:nvSpPr>
        <p:spPr>
          <a:xfrm>
            <a:off x="1274564" y="3472934"/>
            <a:ext cx="5585460" cy="938213"/>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約29%で世界最高水準に達している現状を理解しました。</a:t>
            </a:r>
            <a:endParaRPr lang="en-US" sz="2300" dirty="0"/>
          </a:p>
        </p:txBody>
      </p:sp>
      <p:sp>
        <p:nvSpPr>
          <p:cNvPr id="6" name="Shape 4"/>
          <p:cNvSpPr/>
          <p:nvPr/>
        </p:nvSpPr>
        <p:spPr>
          <a:xfrm>
            <a:off x="7461766" y="2530316"/>
            <a:ext cx="6202561" cy="2189321"/>
          </a:xfrm>
          <a:prstGeom prst="roundRect">
            <a:avLst>
              <a:gd name="adj" fmla="val 5627"/>
            </a:avLst>
          </a:prstGeom>
          <a:solidFill>
            <a:srgbClr val="E6E6E6"/>
          </a:solidFill>
          <a:ln w="15240">
            <a:solidFill>
              <a:srgbClr val="CCCCCC"/>
            </a:solidFill>
            <a:prstDash val="solid"/>
          </a:ln>
        </p:spPr>
        <p:txBody>
          <a:bodyPr/>
          <a:lstStyle/>
          <a:p>
            <a:endParaRPr lang="ja-JP" altLang="en-US"/>
          </a:p>
        </p:txBody>
      </p:sp>
      <p:sp>
        <p:nvSpPr>
          <p:cNvPr id="7" name="Text 5"/>
          <p:cNvSpPr/>
          <p:nvPr/>
        </p:nvSpPr>
        <p:spPr>
          <a:xfrm>
            <a:off x="7770257" y="2838807"/>
            <a:ext cx="3666173" cy="458153"/>
          </a:xfrm>
          <a:prstGeom prst="rect">
            <a:avLst/>
          </a:prstGeom>
          <a:noFill/>
          <a:ln/>
        </p:spPr>
        <p:txBody>
          <a:bodyPr wrap="none" lIns="0" tIns="0" rIns="0" bIns="0" rtlCol="0" anchor="t"/>
          <a:lstStyle/>
          <a:p>
            <a:pPr marL="0" indent="0" algn="l">
              <a:lnSpc>
                <a:spcPts val="3600"/>
              </a:lnSpc>
              <a:buNone/>
            </a:pPr>
            <a:r>
              <a:rPr lang="en-US" sz="3600" b="1" dirty="0">
                <a:solidFill>
                  <a:srgbClr val="030303"/>
                </a:solidFill>
                <a:latin typeface="Inter Medium" pitchFamily="34" charset="0"/>
                <a:ea typeface="Inter Medium" pitchFamily="34" charset="-122"/>
                <a:cs typeface="Inter Medium" pitchFamily="34" charset="-120"/>
              </a:rPr>
              <a:t>家族形態の変化</a:t>
            </a:r>
            <a:endParaRPr lang="en-US" sz="3600" b="1" dirty="0"/>
          </a:p>
        </p:txBody>
      </p:sp>
      <p:sp>
        <p:nvSpPr>
          <p:cNvPr id="8" name="Text 6"/>
          <p:cNvSpPr/>
          <p:nvPr/>
        </p:nvSpPr>
        <p:spPr>
          <a:xfrm>
            <a:off x="7770257" y="3472934"/>
            <a:ext cx="5585579" cy="938213"/>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介護負担が社会的な問題となっていることを学びました。</a:t>
            </a:r>
            <a:endParaRPr lang="en-US" sz="2300" dirty="0"/>
          </a:p>
        </p:txBody>
      </p:sp>
      <p:sp>
        <p:nvSpPr>
          <p:cNvPr id="9" name="Shape 7"/>
          <p:cNvSpPr/>
          <p:nvPr/>
        </p:nvSpPr>
        <p:spPr>
          <a:xfrm>
            <a:off x="966073" y="5012888"/>
            <a:ext cx="6202442" cy="2189321"/>
          </a:xfrm>
          <a:prstGeom prst="roundRect">
            <a:avLst>
              <a:gd name="adj" fmla="val 5627"/>
            </a:avLst>
          </a:prstGeom>
          <a:solidFill>
            <a:srgbClr val="E6E6E6"/>
          </a:solidFill>
          <a:ln w="15240">
            <a:solidFill>
              <a:srgbClr val="CCCCCC"/>
            </a:solidFill>
            <a:prstDash val="solid"/>
          </a:ln>
        </p:spPr>
        <p:txBody>
          <a:bodyPr/>
          <a:lstStyle/>
          <a:p>
            <a:endParaRPr lang="ja-JP" altLang="en-US"/>
          </a:p>
        </p:txBody>
      </p:sp>
      <p:sp>
        <p:nvSpPr>
          <p:cNvPr id="10" name="Text 8"/>
          <p:cNvSpPr/>
          <p:nvPr/>
        </p:nvSpPr>
        <p:spPr>
          <a:xfrm>
            <a:off x="1274564" y="5321379"/>
            <a:ext cx="3666173" cy="458153"/>
          </a:xfrm>
          <a:prstGeom prst="rect">
            <a:avLst/>
          </a:prstGeom>
          <a:noFill/>
          <a:ln/>
        </p:spPr>
        <p:txBody>
          <a:bodyPr wrap="none" lIns="0" tIns="0" rIns="0" bIns="0" rtlCol="0" anchor="t"/>
          <a:lstStyle/>
          <a:p>
            <a:pPr marL="0" indent="0" algn="l">
              <a:lnSpc>
                <a:spcPts val="3600"/>
              </a:lnSpc>
              <a:buNone/>
            </a:pPr>
            <a:r>
              <a:rPr lang="en-US" sz="3600" b="1" dirty="0">
                <a:solidFill>
                  <a:srgbClr val="030303"/>
                </a:solidFill>
                <a:latin typeface="Inter Medium" pitchFamily="34" charset="0"/>
                <a:ea typeface="Inter Medium" pitchFamily="34" charset="-122"/>
                <a:cs typeface="Inter Medium" pitchFamily="34" charset="-120"/>
              </a:rPr>
              <a:t>健康問題への対応</a:t>
            </a:r>
            <a:endParaRPr lang="en-US" sz="3600" b="1" dirty="0"/>
          </a:p>
        </p:txBody>
      </p:sp>
      <p:sp>
        <p:nvSpPr>
          <p:cNvPr id="11" name="Text 9"/>
          <p:cNvSpPr/>
          <p:nvPr/>
        </p:nvSpPr>
        <p:spPr>
          <a:xfrm>
            <a:off x="1274564" y="5955506"/>
            <a:ext cx="5585460" cy="938213"/>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生活習慣病、認知症、フレイルが重要な課題であることを確認しました。</a:t>
            </a:r>
            <a:endParaRPr lang="en-US" sz="2300" dirty="0"/>
          </a:p>
        </p:txBody>
      </p:sp>
      <p:sp>
        <p:nvSpPr>
          <p:cNvPr id="12" name="Shape 10"/>
          <p:cNvSpPr/>
          <p:nvPr/>
        </p:nvSpPr>
        <p:spPr>
          <a:xfrm>
            <a:off x="7461766" y="5012888"/>
            <a:ext cx="6202561" cy="2189321"/>
          </a:xfrm>
          <a:prstGeom prst="roundRect">
            <a:avLst>
              <a:gd name="adj" fmla="val 5627"/>
            </a:avLst>
          </a:prstGeom>
          <a:solidFill>
            <a:srgbClr val="E6E6E6"/>
          </a:solidFill>
          <a:ln w="15240">
            <a:solidFill>
              <a:srgbClr val="CCCCCC"/>
            </a:solidFill>
            <a:prstDash val="solid"/>
          </a:ln>
        </p:spPr>
        <p:txBody>
          <a:bodyPr/>
          <a:lstStyle/>
          <a:p>
            <a:endParaRPr lang="ja-JP" altLang="en-US"/>
          </a:p>
        </p:txBody>
      </p:sp>
      <p:sp>
        <p:nvSpPr>
          <p:cNvPr id="13" name="Text 11"/>
          <p:cNvSpPr/>
          <p:nvPr/>
        </p:nvSpPr>
        <p:spPr>
          <a:xfrm>
            <a:off x="7770257" y="5321379"/>
            <a:ext cx="3666173" cy="458153"/>
          </a:xfrm>
          <a:prstGeom prst="rect">
            <a:avLst/>
          </a:prstGeom>
          <a:noFill/>
          <a:ln/>
        </p:spPr>
        <p:txBody>
          <a:bodyPr wrap="none" lIns="0" tIns="0" rIns="0" bIns="0" rtlCol="0" anchor="t"/>
          <a:lstStyle/>
          <a:p>
            <a:pPr marL="0" indent="0" algn="l">
              <a:lnSpc>
                <a:spcPts val="3600"/>
              </a:lnSpc>
              <a:buNone/>
            </a:pPr>
            <a:r>
              <a:rPr lang="en-US" sz="3600" b="1" dirty="0">
                <a:solidFill>
                  <a:srgbClr val="030303"/>
                </a:solidFill>
                <a:latin typeface="Inter Medium" pitchFamily="34" charset="0"/>
                <a:ea typeface="Inter Medium" pitchFamily="34" charset="-122"/>
                <a:cs typeface="Inter Medium" pitchFamily="34" charset="-120"/>
              </a:rPr>
              <a:t>社会参加の重要性</a:t>
            </a:r>
            <a:endParaRPr lang="en-US" sz="3600" b="1" dirty="0"/>
          </a:p>
        </p:txBody>
      </p:sp>
      <p:sp>
        <p:nvSpPr>
          <p:cNvPr id="14" name="Text 12"/>
          <p:cNvSpPr/>
          <p:nvPr/>
        </p:nvSpPr>
        <p:spPr>
          <a:xfrm>
            <a:off x="7770257" y="5955506"/>
            <a:ext cx="5585579" cy="938213"/>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就労、住宅環境の整備が今後の重要なテーマであることを理解しました。</a:t>
            </a:r>
            <a:endParaRPr lang="en-US"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958096" y="940951"/>
            <a:ext cx="11547277" cy="802005"/>
          </a:xfrm>
          <a:prstGeom prst="rect">
            <a:avLst/>
          </a:prstGeom>
          <a:noFill/>
          <a:ln/>
        </p:spPr>
        <p:txBody>
          <a:bodyPr wrap="none" lIns="0" tIns="0" rIns="0" bIns="0" rtlCol="0" anchor="t"/>
          <a:lstStyle/>
          <a:p>
            <a:pPr marL="0" indent="0" algn="l">
              <a:lnSpc>
                <a:spcPts val="6300"/>
              </a:lnSpc>
              <a:buNone/>
            </a:pPr>
            <a:r>
              <a:rPr lang="en-US" sz="5050" dirty="0">
                <a:solidFill>
                  <a:srgbClr val="1B1B27"/>
                </a:solidFill>
                <a:latin typeface="Inter Medium" pitchFamily="34" charset="0"/>
                <a:ea typeface="Inter Medium" pitchFamily="34" charset="-122"/>
                <a:cs typeface="Inter Medium" pitchFamily="34" charset="-120"/>
              </a:rPr>
              <a:t>看護職の支援方法：生活支援と健康管理</a:t>
            </a:r>
            <a:endParaRPr lang="en-US" sz="5050" dirty="0"/>
          </a:p>
        </p:txBody>
      </p:sp>
      <p:sp>
        <p:nvSpPr>
          <p:cNvPr id="3" name="Text 1"/>
          <p:cNvSpPr/>
          <p:nvPr/>
        </p:nvSpPr>
        <p:spPr>
          <a:xfrm>
            <a:off x="958096" y="2256234"/>
            <a:ext cx="12714208" cy="821293"/>
          </a:xfrm>
          <a:prstGeom prst="rect">
            <a:avLst/>
          </a:prstGeom>
          <a:noFill/>
          <a:ln/>
        </p:spPr>
        <p:txBody>
          <a:bodyPr wrap="square" lIns="0" tIns="0" rIns="0" bIns="0" rtlCol="0" anchor="t"/>
          <a:lstStyle/>
          <a:p>
            <a:pPr marL="0" indent="0" algn="l">
              <a:lnSpc>
                <a:spcPts val="3200"/>
              </a:lnSpc>
              <a:buNone/>
            </a:pPr>
            <a:r>
              <a:rPr lang="en-US" sz="2000" dirty="0">
                <a:solidFill>
                  <a:srgbClr val="030303"/>
                </a:solidFill>
                <a:latin typeface="IBM Plex Sans Medium" pitchFamily="34" charset="0"/>
                <a:ea typeface="IBM Plex Sans Medium" pitchFamily="34" charset="-122"/>
                <a:cs typeface="IBM Plex Sans Medium" pitchFamily="34" charset="-120"/>
              </a:rPr>
              <a:t>高齢者の生活支援や健康管理を行い、家族の介護負担を軽減する方法を提供します。予防的介入から緩和ケアまで、包括的なケアを実践することが重要です。</a:t>
            </a:r>
            <a:endParaRPr lang="en-US" sz="2000" dirty="0"/>
          </a:p>
        </p:txBody>
      </p:sp>
      <p:sp>
        <p:nvSpPr>
          <p:cNvPr id="4" name="Shape 2"/>
          <p:cNvSpPr/>
          <p:nvPr/>
        </p:nvSpPr>
        <p:spPr>
          <a:xfrm>
            <a:off x="958096" y="3502640"/>
            <a:ext cx="128230" cy="128230"/>
          </a:xfrm>
          <a:prstGeom prst="roundRect">
            <a:avLst>
              <a:gd name="adj" fmla="val 356547"/>
            </a:avLst>
          </a:prstGeom>
          <a:solidFill>
            <a:srgbClr val="030303"/>
          </a:solidFill>
          <a:ln/>
        </p:spPr>
        <p:txBody>
          <a:bodyPr/>
          <a:lstStyle/>
          <a:p>
            <a:endParaRPr lang="ja-JP" altLang="en-US"/>
          </a:p>
        </p:txBody>
      </p:sp>
      <p:sp>
        <p:nvSpPr>
          <p:cNvPr id="5" name="Text 3"/>
          <p:cNvSpPr/>
          <p:nvPr/>
        </p:nvSpPr>
        <p:spPr>
          <a:xfrm>
            <a:off x="1342906" y="3366254"/>
            <a:ext cx="3208139" cy="401003"/>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健康管理</a:t>
            </a:r>
            <a:endParaRPr lang="en-US" sz="3600" dirty="0"/>
          </a:p>
        </p:txBody>
      </p:sp>
      <p:sp>
        <p:nvSpPr>
          <p:cNvPr id="6" name="Text 4"/>
          <p:cNvSpPr/>
          <p:nvPr/>
        </p:nvSpPr>
        <p:spPr>
          <a:xfrm>
            <a:off x="1342906" y="3921204"/>
            <a:ext cx="5811917" cy="410647"/>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BM Plex Sans Medium" pitchFamily="34" charset="0"/>
                <a:ea typeface="IBM Plex Sans Medium" pitchFamily="34" charset="-122"/>
                <a:cs typeface="IBM Plex Sans Medium" pitchFamily="34" charset="-120"/>
              </a:rPr>
              <a:t>定期的な健康状態の評価と管理</a:t>
            </a:r>
            <a:endParaRPr lang="en-US" sz="3200" dirty="0"/>
          </a:p>
        </p:txBody>
      </p:sp>
      <p:sp>
        <p:nvSpPr>
          <p:cNvPr id="7" name="Shape 5"/>
          <p:cNvSpPr/>
          <p:nvPr/>
        </p:nvSpPr>
        <p:spPr>
          <a:xfrm>
            <a:off x="7475577" y="3502640"/>
            <a:ext cx="128230" cy="128230"/>
          </a:xfrm>
          <a:prstGeom prst="roundRect">
            <a:avLst>
              <a:gd name="adj" fmla="val 356547"/>
            </a:avLst>
          </a:prstGeom>
          <a:solidFill>
            <a:srgbClr val="030303"/>
          </a:solidFill>
          <a:ln/>
        </p:spPr>
        <p:txBody>
          <a:bodyPr/>
          <a:lstStyle/>
          <a:p>
            <a:endParaRPr lang="ja-JP" altLang="en-US"/>
          </a:p>
        </p:txBody>
      </p:sp>
      <p:sp>
        <p:nvSpPr>
          <p:cNvPr id="8" name="Text 6"/>
          <p:cNvSpPr/>
          <p:nvPr/>
        </p:nvSpPr>
        <p:spPr>
          <a:xfrm>
            <a:off x="7860387" y="3366254"/>
            <a:ext cx="3208139" cy="401003"/>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家族支援</a:t>
            </a:r>
            <a:endParaRPr lang="en-US" sz="3600" dirty="0"/>
          </a:p>
        </p:txBody>
      </p:sp>
      <p:sp>
        <p:nvSpPr>
          <p:cNvPr id="9" name="Text 7"/>
          <p:cNvSpPr/>
          <p:nvPr/>
        </p:nvSpPr>
        <p:spPr>
          <a:xfrm>
            <a:off x="7860387" y="3921204"/>
            <a:ext cx="5811917" cy="410647"/>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BM Plex Sans Medium" pitchFamily="34" charset="0"/>
                <a:ea typeface="IBM Plex Sans Medium" pitchFamily="34" charset="-122"/>
                <a:cs typeface="IBM Plex Sans Medium" pitchFamily="34" charset="-120"/>
              </a:rPr>
              <a:t>介護負担軽減のための教育と支援</a:t>
            </a:r>
            <a:endParaRPr lang="en-US" sz="3200" dirty="0"/>
          </a:p>
        </p:txBody>
      </p:sp>
      <p:sp>
        <p:nvSpPr>
          <p:cNvPr id="10" name="Shape 8"/>
          <p:cNvSpPr/>
          <p:nvPr/>
        </p:nvSpPr>
        <p:spPr>
          <a:xfrm>
            <a:off x="958096" y="4981515"/>
            <a:ext cx="128230" cy="128230"/>
          </a:xfrm>
          <a:prstGeom prst="roundRect">
            <a:avLst>
              <a:gd name="adj" fmla="val 356547"/>
            </a:avLst>
          </a:prstGeom>
          <a:solidFill>
            <a:srgbClr val="030303"/>
          </a:solidFill>
          <a:ln/>
        </p:spPr>
        <p:txBody>
          <a:bodyPr/>
          <a:lstStyle/>
          <a:p>
            <a:endParaRPr lang="ja-JP" altLang="en-US"/>
          </a:p>
        </p:txBody>
      </p:sp>
      <p:sp>
        <p:nvSpPr>
          <p:cNvPr id="11" name="Text 9"/>
          <p:cNvSpPr/>
          <p:nvPr/>
        </p:nvSpPr>
        <p:spPr>
          <a:xfrm>
            <a:off x="1342906" y="4845129"/>
            <a:ext cx="3208139" cy="401003"/>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予防的介入</a:t>
            </a:r>
            <a:endParaRPr lang="en-US" sz="3600" dirty="0"/>
          </a:p>
        </p:txBody>
      </p:sp>
      <p:sp>
        <p:nvSpPr>
          <p:cNvPr id="12" name="Text 10"/>
          <p:cNvSpPr/>
          <p:nvPr/>
        </p:nvSpPr>
        <p:spPr>
          <a:xfrm>
            <a:off x="1342906" y="5400080"/>
            <a:ext cx="5811917" cy="410647"/>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BM Plex Sans Medium" pitchFamily="34" charset="0"/>
                <a:ea typeface="IBM Plex Sans Medium" pitchFamily="34" charset="-122"/>
                <a:cs typeface="IBM Plex Sans Medium" pitchFamily="34" charset="-120"/>
              </a:rPr>
              <a:t>疾病予防と健康維持活動</a:t>
            </a:r>
            <a:endParaRPr lang="en-US" sz="3200" dirty="0"/>
          </a:p>
        </p:txBody>
      </p:sp>
      <p:sp>
        <p:nvSpPr>
          <p:cNvPr id="13" name="Shape 11"/>
          <p:cNvSpPr/>
          <p:nvPr/>
        </p:nvSpPr>
        <p:spPr>
          <a:xfrm>
            <a:off x="7475577" y="4981515"/>
            <a:ext cx="128230" cy="128230"/>
          </a:xfrm>
          <a:prstGeom prst="roundRect">
            <a:avLst>
              <a:gd name="adj" fmla="val 356547"/>
            </a:avLst>
          </a:prstGeom>
          <a:solidFill>
            <a:srgbClr val="030303"/>
          </a:solidFill>
          <a:ln/>
        </p:spPr>
        <p:txBody>
          <a:bodyPr/>
          <a:lstStyle/>
          <a:p>
            <a:endParaRPr lang="ja-JP" altLang="en-US"/>
          </a:p>
        </p:txBody>
      </p:sp>
      <p:sp>
        <p:nvSpPr>
          <p:cNvPr id="14" name="Text 12"/>
          <p:cNvSpPr/>
          <p:nvPr/>
        </p:nvSpPr>
        <p:spPr>
          <a:xfrm>
            <a:off x="7860387" y="4845129"/>
            <a:ext cx="3208139" cy="401003"/>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緩和ケア</a:t>
            </a:r>
            <a:endParaRPr lang="en-US" sz="3600" dirty="0"/>
          </a:p>
        </p:txBody>
      </p:sp>
      <p:sp>
        <p:nvSpPr>
          <p:cNvPr id="15" name="Text 13"/>
          <p:cNvSpPr/>
          <p:nvPr/>
        </p:nvSpPr>
        <p:spPr>
          <a:xfrm>
            <a:off x="7860387" y="5400080"/>
            <a:ext cx="5811917" cy="410647"/>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BM Plex Sans Medium" pitchFamily="34" charset="0"/>
                <a:ea typeface="IBM Plex Sans Medium" pitchFamily="34" charset="-122"/>
                <a:cs typeface="IBM Plex Sans Medium" pitchFamily="34" charset="-120"/>
              </a:rPr>
              <a:t>尊厳を保った終末期ケア</a:t>
            </a:r>
            <a:endParaRPr lang="en-US" sz="3200" dirty="0"/>
          </a:p>
        </p:txBody>
      </p:sp>
      <p:sp>
        <p:nvSpPr>
          <p:cNvPr id="16" name="Shape 14"/>
          <p:cNvSpPr/>
          <p:nvPr/>
        </p:nvSpPr>
        <p:spPr>
          <a:xfrm>
            <a:off x="958096" y="6460391"/>
            <a:ext cx="128230" cy="128230"/>
          </a:xfrm>
          <a:prstGeom prst="roundRect">
            <a:avLst>
              <a:gd name="adj" fmla="val 356547"/>
            </a:avLst>
          </a:prstGeom>
          <a:solidFill>
            <a:srgbClr val="030303"/>
          </a:solidFill>
          <a:ln/>
        </p:spPr>
        <p:txBody>
          <a:bodyPr/>
          <a:lstStyle/>
          <a:p>
            <a:endParaRPr lang="ja-JP" altLang="en-US"/>
          </a:p>
        </p:txBody>
      </p:sp>
      <p:sp>
        <p:nvSpPr>
          <p:cNvPr id="17" name="Text 15"/>
          <p:cNvSpPr/>
          <p:nvPr/>
        </p:nvSpPr>
        <p:spPr>
          <a:xfrm>
            <a:off x="1342906" y="6324005"/>
            <a:ext cx="3208139" cy="401003"/>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健康教育</a:t>
            </a:r>
            <a:endParaRPr lang="en-US" sz="3600" dirty="0"/>
          </a:p>
        </p:txBody>
      </p:sp>
      <p:sp>
        <p:nvSpPr>
          <p:cNvPr id="18" name="Text 16"/>
          <p:cNvSpPr/>
          <p:nvPr/>
        </p:nvSpPr>
        <p:spPr>
          <a:xfrm>
            <a:off x="1342906" y="6878955"/>
            <a:ext cx="12329398" cy="410647"/>
          </a:xfrm>
          <a:prstGeom prst="rect">
            <a:avLst/>
          </a:prstGeom>
          <a:noFill/>
          <a:ln/>
        </p:spPr>
        <p:txBody>
          <a:bodyPr wrap="none" lIns="0" tIns="0" rIns="0" bIns="0" rtlCol="0" anchor="t"/>
          <a:lstStyle/>
          <a:p>
            <a:pPr marL="0" indent="0" algn="l">
              <a:lnSpc>
                <a:spcPts val="3200"/>
              </a:lnSpc>
              <a:buNone/>
            </a:pPr>
            <a:r>
              <a:rPr lang="en-US" sz="3200" dirty="0">
                <a:solidFill>
                  <a:srgbClr val="030303"/>
                </a:solidFill>
                <a:latin typeface="IBM Plex Sans Medium" pitchFamily="34" charset="0"/>
                <a:ea typeface="IBM Plex Sans Medium" pitchFamily="34" charset="-122"/>
                <a:cs typeface="IBM Plex Sans Medium" pitchFamily="34" charset="-120"/>
              </a:rPr>
              <a:t>生活習慣改善のための指導</a:t>
            </a:r>
            <a:endParaRPr lang="en-US" sz="3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966073" y="992505"/>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地域社会との連携強化</a:t>
            </a:r>
            <a:endParaRPr lang="en-US" sz="6750" dirty="0"/>
          </a:p>
        </p:txBody>
      </p:sp>
      <p:sp>
        <p:nvSpPr>
          <p:cNvPr id="3" name="Text 1"/>
          <p:cNvSpPr/>
          <p:nvPr/>
        </p:nvSpPr>
        <p:spPr>
          <a:xfrm>
            <a:off x="966073" y="2760821"/>
            <a:ext cx="12698254"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高齢者が社会参加し、健康的に生活するためのサポートを行い、地域社会との連携を強化します。地域包括ケアシステムの中核として、多職種連携による包括的な支援を提供することが求められます。</a:t>
            </a:r>
            <a:endParaRPr lang="en-US" sz="2700" dirty="0"/>
          </a:p>
        </p:txBody>
      </p:sp>
      <p:sp>
        <p:nvSpPr>
          <p:cNvPr id="4" name="Text 2"/>
          <p:cNvSpPr/>
          <p:nvPr/>
        </p:nvSpPr>
        <p:spPr>
          <a:xfrm>
            <a:off x="1483638" y="5193030"/>
            <a:ext cx="12180689"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看護職は単独で活動するのではなく、医師、介護士、ソーシャルワーカー、地域住民と連携し、高齢者を中心とした支援ネットワークを構築することが重要です。</a:t>
            </a:r>
            <a:endParaRPr lang="en-US" sz="2700" dirty="0"/>
          </a:p>
        </p:txBody>
      </p:sp>
      <p:sp>
        <p:nvSpPr>
          <p:cNvPr id="5" name="Shape 3"/>
          <p:cNvSpPr/>
          <p:nvPr/>
        </p:nvSpPr>
        <p:spPr>
          <a:xfrm>
            <a:off x="966073" y="4804886"/>
            <a:ext cx="45720" cy="2432209"/>
          </a:xfrm>
          <a:prstGeom prst="rect">
            <a:avLst/>
          </a:prstGeom>
          <a:solidFill>
            <a:srgbClr val="030303"/>
          </a:solidFill>
          <a:ln/>
        </p:spPr>
        <p:txBody>
          <a:bodyPr/>
          <a:lstStyle/>
          <a:p>
            <a:endParaRPr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966073" y="1031081"/>
            <a:ext cx="7763708"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超高齢社会とは</a:t>
            </a:r>
            <a:endParaRPr lang="en-US" sz="6100" dirty="0"/>
          </a:p>
        </p:txBody>
      </p:sp>
      <p:sp>
        <p:nvSpPr>
          <p:cNvPr id="3" name="Text 1"/>
          <p:cNvSpPr/>
          <p:nvPr/>
        </p:nvSpPr>
        <p:spPr>
          <a:xfrm>
            <a:off x="966073" y="2622590"/>
            <a:ext cx="12698254" cy="993458"/>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高齢化率（65歳以上の人口割合）が21%を超えた社会を「超高齢社会」と定義します。日本の高齢化率は2023年時点で約29%に達し、世界最高水準となっています。</a:t>
            </a:r>
            <a:endParaRPr lang="en-US" sz="2400" dirty="0"/>
          </a:p>
        </p:txBody>
      </p:sp>
      <p:sp>
        <p:nvSpPr>
          <p:cNvPr id="4" name="Text 2"/>
          <p:cNvSpPr/>
          <p:nvPr/>
        </p:nvSpPr>
        <p:spPr>
          <a:xfrm>
            <a:off x="966073" y="4120634"/>
            <a:ext cx="2883456" cy="1024771"/>
          </a:xfrm>
          <a:prstGeom prst="rect">
            <a:avLst/>
          </a:prstGeom>
          <a:noFill/>
          <a:ln/>
        </p:spPr>
        <p:txBody>
          <a:bodyPr wrap="none" lIns="0" tIns="0" rIns="0" bIns="0" rtlCol="0" anchor="t"/>
          <a:lstStyle/>
          <a:p>
            <a:pPr marL="0" indent="0" algn="ctr">
              <a:lnSpc>
                <a:spcPts val="8050"/>
              </a:lnSpc>
              <a:buNone/>
            </a:pPr>
            <a:r>
              <a:rPr lang="en-US" sz="8050" dirty="0">
                <a:solidFill>
                  <a:srgbClr val="030303"/>
                </a:solidFill>
                <a:latin typeface="Inter Medium" pitchFamily="34" charset="0"/>
                <a:ea typeface="Inter Medium" pitchFamily="34" charset="-122"/>
                <a:cs typeface="Inter Medium" pitchFamily="34" charset="-120"/>
              </a:rPr>
              <a:t>29%</a:t>
            </a:r>
            <a:endParaRPr lang="en-US" sz="8050" dirty="0"/>
          </a:p>
        </p:txBody>
      </p:sp>
      <p:sp>
        <p:nvSpPr>
          <p:cNvPr id="5" name="Text 3"/>
          <p:cNvSpPr/>
          <p:nvPr/>
        </p:nvSpPr>
        <p:spPr>
          <a:xfrm>
            <a:off x="966073" y="5533549"/>
            <a:ext cx="2883456" cy="485180"/>
          </a:xfrm>
          <a:prstGeom prst="rect">
            <a:avLst/>
          </a:prstGeom>
          <a:noFill/>
          <a:ln/>
        </p:spPr>
        <p:txBody>
          <a:bodyPr wrap="none" lIns="0" tIns="0" rIns="0" bIns="0" rtlCol="0" anchor="t"/>
          <a:lstStyle/>
          <a:p>
            <a:pPr marL="0" indent="0" algn="ctr">
              <a:lnSpc>
                <a:spcPts val="3800"/>
              </a:lnSpc>
              <a:buNone/>
            </a:pPr>
            <a:r>
              <a:rPr lang="en-US" sz="4000" b="1" dirty="0">
                <a:solidFill>
                  <a:srgbClr val="030303"/>
                </a:solidFill>
                <a:latin typeface="Inter Medium" pitchFamily="34" charset="0"/>
                <a:ea typeface="Inter Medium" pitchFamily="34" charset="-122"/>
                <a:cs typeface="Inter Medium" pitchFamily="34" charset="-120"/>
              </a:rPr>
              <a:t>日本</a:t>
            </a:r>
            <a:endParaRPr lang="en-US" sz="4000" b="1" dirty="0"/>
          </a:p>
        </p:txBody>
      </p:sp>
      <p:sp>
        <p:nvSpPr>
          <p:cNvPr id="6" name="Text 4"/>
          <p:cNvSpPr/>
          <p:nvPr/>
        </p:nvSpPr>
        <p:spPr>
          <a:xfrm>
            <a:off x="966073" y="6204942"/>
            <a:ext cx="2883456" cy="993458"/>
          </a:xfrm>
          <a:prstGeom prst="rect">
            <a:avLst/>
          </a:prstGeom>
          <a:noFill/>
          <a:ln/>
        </p:spPr>
        <p:txBody>
          <a:bodyPr wrap="square" lIns="0" tIns="0" rIns="0" bIns="0" rtlCol="0" anchor="t"/>
          <a:lstStyle/>
          <a:p>
            <a:pPr marL="0" indent="0" algn="ctr">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世界最高水準の高齢化率</a:t>
            </a:r>
            <a:endParaRPr lang="en-US" sz="2400" dirty="0"/>
          </a:p>
        </p:txBody>
      </p:sp>
      <p:sp>
        <p:nvSpPr>
          <p:cNvPr id="7" name="Text 5"/>
          <p:cNvSpPr/>
          <p:nvPr/>
        </p:nvSpPr>
        <p:spPr>
          <a:xfrm>
            <a:off x="4237673" y="4120634"/>
            <a:ext cx="2883456" cy="1024771"/>
          </a:xfrm>
          <a:prstGeom prst="rect">
            <a:avLst/>
          </a:prstGeom>
          <a:noFill/>
          <a:ln/>
        </p:spPr>
        <p:txBody>
          <a:bodyPr wrap="none" lIns="0" tIns="0" rIns="0" bIns="0" rtlCol="0" anchor="t"/>
          <a:lstStyle/>
          <a:p>
            <a:pPr marL="0" indent="0" algn="ctr">
              <a:lnSpc>
                <a:spcPts val="8050"/>
              </a:lnSpc>
              <a:buNone/>
            </a:pPr>
            <a:r>
              <a:rPr lang="en-US" sz="8050" dirty="0">
                <a:solidFill>
                  <a:srgbClr val="030303"/>
                </a:solidFill>
                <a:latin typeface="Inter Medium" pitchFamily="34" charset="0"/>
                <a:ea typeface="Inter Medium" pitchFamily="34" charset="-122"/>
                <a:cs typeface="Inter Medium" pitchFamily="34" charset="-120"/>
              </a:rPr>
              <a:t>24%</a:t>
            </a:r>
            <a:endParaRPr lang="en-US" sz="8050" dirty="0"/>
          </a:p>
        </p:txBody>
      </p:sp>
      <p:sp>
        <p:nvSpPr>
          <p:cNvPr id="8" name="Text 6"/>
          <p:cNvSpPr/>
          <p:nvPr/>
        </p:nvSpPr>
        <p:spPr>
          <a:xfrm>
            <a:off x="4237673" y="5533549"/>
            <a:ext cx="2883456" cy="485180"/>
          </a:xfrm>
          <a:prstGeom prst="rect">
            <a:avLst/>
          </a:prstGeom>
          <a:noFill/>
          <a:ln/>
        </p:spPr>
        <p:txBody>
          <a:bodyPr wrap="none" lIns="0" tIns="0" rIns="0" bIns="0" rtlCol="0" anchor="t"/>
          <a:lstStyle/>
          <a:p>
            <a:pPr marL="0" indent="0" algn="ctr">
              <a:lnSpc>
                <a:spcPts val="3800"/>
              </a:lnSpc>
              <a:buNone/>
            </a:pPr>
            <a:r>
              <a:rPr lang="en-US" sz="4000" b="1" dirty="0">
                <a:solidFill>
                  <a:srgbClr val="030303"/>
                </a:solidFill>
                <a:latin typeface="Inter Medium" pitchFamily="34" charset="0"/>
                <a:ea typeface="Inter Medium" pitchFamily="34" charset="-122"/>
                <a:cs typeface="Inter Medium" pitchFamily="34" charset="-120"/>
              </a:rPr>
              <a:t>イタリア</a:t>
            </a:r>
            <a:endParaRPr lang="en-US" sz="4000" b="1" dirty="0"/>
          </a:p>
        </p:txBody>
      </p:sp>
      <p:sp>
        <p:nvSpPr>
          <p:cNvPr id="9" name="Text 7"/>
          <p:cNvSpPr/>
          <p:nvPr/>
        </p:nvSpPr>
        <p:spPr>
          <a:xfrm>
            <a:off x="4237673" y="6204942"/>
            <a:ext cx="2883456" cy="993458"/>
          </a:xfrm>
          <a:prstGeom prst="rect">
            <a:avLst/>
          </a:prstGeom>
          <a:noFill/>
          <a:ln/>
        </p:spPr>
        <p:txBody>
          <a:bodyPr wrap="square" lIns="0" tIns="0" rIns="0" bIns="0" rtlCol="0" anchor="t"/>
          <a:lstStyle/>
          <a:p>
            <a:pPr marL="0" indent="0" algn="ctr">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ヨーロッパの高齢化先進国</a:t>
            </a:r>
            <a:endParaRPr lang="en-US" sz="2400" dirty="0"/>
          </a:p>
        </p:txBody>
      </p:sp>
      <p:sp>
        <p:nvSpPr>
          <p:cNvPr id="10" name="Text 8"/>
          <p:cNvSpPr/>
          <p:nvPr/>
        </p:nvSpPr>
        <p:spPr>
          <a:xfrm>
            <a:off x="7509272" y="4120634"/>
            <a:ext cx="2883456" cy="1024771"/>
          </a:xfrm>
          <a:prstGeom prst="rect">
            <a:avLst/>
          </a:prstGeom>
          <a:noFill/>
          <a:ln/>
        </p:spPr>
        <p:txBody>
          <a:bodyPr wrap="none" lIns="0" tIns="0" rIns="0" bIns="0" rtlCol="0" anchor="t"/>
          <a:lstStyle/>
          <a:p>
            <a:pPr marL="0" indent="0" algn="ctr">
              <a:lnSpc>
                <a:spcPts val="8050"/>
              </a:lnSpc>
              <a:buNone/>
            </a:pPr>
            <a:r>
              <a:rPr lang="en-US" sz="8050" dirty="0">
                <a:solidFill>
                  <a:srgbClr val="030303"/>
                </a:solidFill>
                <a:latin typeface="Inter Medium" pitchFamily="34" charset="0"/>
                <a:ea typeface="Inter Medium" pitchFamily="34" charset="-122"/>
                <a:cs typeface="Inter Medium" pitchFamily="34" charset="-120"/>
              </a:rPr>
              <a:t>23%</a:t>
            </a:r>
            <a:endParaRPr lang="en-US" sz="8050" dirty="0"/>
          </a:p>
        </p:txBody>
      </p:sp>
      <p:sp>
        <p:nvSpPr>
          <p:cNvPr id="11" name="Text 9"/>
          <p:cNvSpPr/>
          <p:nvPr/>
        </p:nvSpPr>
        <p:spPr>
          <a:xfrm>
            <a:off x="7509272" y="5533549"/>
            <a:ext cx="2883456" cy="485180"/>
          </a:xfrm>
          <a:prstGeom prst="rect">
            <a:avLst/>
          </a:prstGeom>
          <a:noFill/>
          <a:ln/>
        </p:spPr>
        <p:txBody>
          <a:bodyPr wrap="none" lIns="0" tIns="0" rIns="0" bIns="0" rtlCol="0" anchor="t"/>
          <a:lstStyle/>
          <a:p>
            <a:pPr marL="0" indent="0" algn="ctr">
              <a:lnSpc>
                <a:spcPts val="3800"/>
              </a:lnSpc>
              <a:buNone/>
            </a:pPr>
            <a:r>
              <a:rPr lang="en-US" sz="4000" b="1" dirty="0">
                <a:solidFill>
                  <a:srgbClr val="030303"/>
                </a:solidFill>
                <a:latin typeface="Inter Medium" pitchFamily="34" charset="0"/>
                <a:ea typeface="Inter Medium" pitchFamily="34" charset="-122"/>
                <a:cs typeface="Inter Medium" pitchFamily="34" charset="-120"/>
              </a:rPr>
              <a:t>ドイツ</a:t>
            </a:r>
            <a:endParaRPr lang="en-US" sz="4000" b="1" dirty="0"/>
          </a:p>
        </p:txBody>
      </p:sp>
      <p:sp>
        <p:nvSpPr>
          <p:cNvPr id="12" name="Text 10"/>
          <p:cNvSpPr/>
          <p:nvPr/>
        </p:nvSpPr>
        <p:spPr>
          <a:xfrm>
            <a:off x="7509272" y="6204942"/>
            <a:ext cx="2883456" cy="993458"/>
          </a:xfrm>
          <a:prstGeom prst="rect">
            <a:avLst/>
          </a:prstGeom>
          <a:noFill/>
          <a:ln/>
        </p:spPr>
        <p:txBody>
          <a:bodyPr wrap="square" lIns="0" tIns="0" rIns="0" bIns="0" rtlCol="0" anchor="t"/>
          <a:lstStyle/>
          <a:p>
            <a:pPr marL="0" indent="0" algn="ctr">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EU内での高齢化進行国</a:t>
            </a:r>
            <a:endParaRPr lang="en-US" sz="2400" dirty="0"/>
          </a:p>
        </p:txBody>
      </p:sp>
      <p:sp>
        <p:nvSpPr>
          <p:cNvPr id="13" name="Text 11"/>
          <p:cNvSpPr/>
          <p:nvPr/>
        </p:nvSpPr>
        <p:spPr>
          <a:xfrm>
            <a:off x="10780871" y="4120634"/>
            <a:ext cx="2883456" cy="1024771"/>
          </a:xfrm>
          <a:prstGeom prst="rect">
            <a:avLst/>
          </a:prstGeom>
          <a:noFill/>
          <a:ln/>
        </p:spPr>
        <p:txBody>
          <a:bodyPr wrap="none" lIns="0" tIns="0" rIns="0" bIns="0" rtlCol="0" anchor="t"/>
          <a:lstStyle/>
          <a:p>
            <a:pPr marL="0" indent="0" algn="ctr">
              <a:lnSpc>
                <a:spcPts val="8050"/>
              </a:lnSpc>
              <a:buNone/>
            </a:pPr>
            <a:r>
              <a:rPr lang="en-US" sz="8050" dirty="0">
                <a:solidFill>
                  <a:srgbClr val="030303"/>
                </a:solidFill>
                <a:latin typeface="Inter Medium" pitchFamily="34" charset="0"/>
                <a:ea typeface="Inter Medium" pitchFamily="34" charset="-122"/>
                <a:cs typeface="Inter Medium" pitchFamily="34" charset="-120"/>
              </a:rPr>
              <a:t>17%</a:t>
            </a:r>
            <a:endParaRPr lang="en-US" sz="8050" dirty="0"/>
          </a:p>
        </p:txBody>
      </p:sp>
      <p:sp>
        <p:nvSpPr>
          <p:cNvPr id="14" name="Text 12"/>
          <p:cNvSpPr/>
          <p:nvPr/>
        </p:nvSpPr>
        <p:spPr>
          <a:xfrm>
            <a:off x="10780871" y="5533549"/>
            <a:ext cx="2883456" cy="485180"/>
          </a:xfrm>
          <a:prstGeom prst="rect">
            <a:avLst/>
          </a:prstGeom>
          <a:noFill/>
          <a:ln/>
        </p:spPr>
        <p:txBody>
          <a:bodyPr wrap="none" lIns="0" tIns="0" rIns="0" bIns="0" rtlCol="0" anchor="t"/>
          <a:lstStyle/>
          <a:p>
            <a:pPr marL="0" indent="0" algn="ctr">
              <a:lnSpc>
                <a:spcPts val="3800"/>
              </a:lnSpc>
              <a:buNone/>
            </a:pPr>
            <a:r>
              <a:rPr lang="en-US" sz="4000" b="1" dirty="0">
                <a:solidFill>
                  <a:srgbClr val="030303"/>
                </a:solidFill>
                <a:latin typeface="Inter Medium" pitchFamily="34" charset="0"/>
                <a:ea typeface="Inter Medium" pitchFamily="34" charset="-122"/>
                <a:cs typeface="Inter Medium" pitchFamily="34" charset="-120"/>
              </a:rPr>
              <a:t>アメリカ</a:t>
            </a:r>
            <a:endParaRPr lang="en-US" sz="4000" b="1" dirty="0"/>
          </a:p>
        </p:txBody>
      </p:sp>
      <p:sp>
        <p:nvSpPr>
          <p:cNvPr id="15" name="Text 13"/>
          <p:cNvSpPr/>
          <p:nvPr/>
        </p:nvSpPr>
        <p:spPr>
          <a:xfrm>
            <a:off x="10780871" y="6204942"/>
            <a:ext cx="2883456" cy="993458"/>
          </a:xfrm>
          <a:prstGeom prst="rect">
            <a:avLst/>
          </a:prstGeom>
          <a:noFill/>
          <a:ln/>
        </p:spPr>
        <p:txBody>
          <a:bodyPr wrap="square" lIns="0" tIns="0" rIns="0" bIns="0" rtlCol="0" anchor="t"/>
          <a:lstStyle/>
          <a:p>
            <a:pPr marL="0" indent="0" algn="ctr">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先進国の中では比較的低い</a:t>
            </a: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966073" y="1001792"/>
            <a:ext cx="11644432"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超高齢社会における看護職の使命</a:t>
            </a:r>
            <a:endParaRPr lang="en-US" sz="6100" dirty="0"/>
          </a:p>
        </p:txBody>
      </p:sp>
      <p:sp>
        <p:nvSpPr>
          <p:cNvPr id="3" name="Text 1"/>
          <p:cNvSpPr/>
          <p:nvPr/>
        </p:nvSpPr>
        <p:spPr>
          <a:xfrm>
            <a:off x="966073" y="2593300"/>
            <a:ext cx="12698254" cy="1490186"/>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超高齢社会において、看護職は高齢者の健康と尊厳を守る重要な役割を担っています。予防から終末期まで、ライフステージ全体を通じた包括的なケアを提供し、高齢者とその家族が安心して生活できる社会の実現に貢献していきましょう。</a:t>
            </a:r>
            <a:endParaRPr lang="en-US" sz="2400" dirty="0"/>
          </a:p>
        </p:txBody>
      </p:sp>
      <p:sp>
        <p:nvSpPr>
          <p:cNvPr id="4" name="Text 2"/>
          <p:cNvSpPr/>
          <p:nvPr/>
        </p:nvSpPr>
        <p:spPr>
          <a:xfrm>
            <a:off x="1958221" y="4549259"/>
            <a:ext cx="10713958" cy="2678430"/>
          </a:xfrm>
          <a:prstGeom prst="rect">
            <a:avLst/>
          </a:prstGeom>
          <a:noFill/>
          <a:ln/>
        </p:spPr>
        <p:txBody>
          <a:bodyPr wrap="square" lIns="0" tIns="0" rIns="0" bIns="0" rtlCol="0" anchor="t"/>
          <a:lstStyle/>
          <a:p>
            <a:pPr marL="0" indent="0" algn="ctr">
              <a:lnSpc>
                <a:spcPts val="10500"/>
              </a:lnSpc>
              <a:buNone/>
            </a:pPr>
            <a:r>
              <a:rPr lang="en-US" sz="4400" b="1" dirty="0">
                <a:solidFill>
                  <a:srgbClr val="5CC97B"/>
                </a:solidFill>
                <a:latin typeface="Inter Medium" pitchFamily="34" charset="0"/>
                <a:ea typeface="Inter Medium" pitchFamily="34" charset="-122"/>
                <a:cs typeface="Inter Medium" pitchFamily="34" charset="-120"/>
              </a:rPr>
              <a:t>質の高いケアで</a:t>
            </a:r>
            <a:r>
              <a:rPr lang="en-US" sz="4400" b="1" dirty="0">
                <a:solidFill>
                  <a:srgbClr val="1B1B27"/>
                </a:solidFill>
                <a:latin typeface="Inter Medium" pitchFamily="34" charset="0"/>
                <a:ea typeface="Inter Medium" pitchFamily="34" charset="-122"/>
                <a:cs typeface="Inter Medium" pitchFamily="34" charset="-120"/>
              </a:rPr>
              <a:t>超高齢社会を支える</a:t>
            </a:r>
            <a:endParaRPr lang="en-US" sz="44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966073" y="1022509"/>
            <a:ext cx="11644432" cy="970478"/>
          </a:xfrm>
          <a:prstGeom prst="rect">
            <a:avLst/>
          </a:prstGeom>
          <a:noFill/>
          <a:ln/>
        </p:spPr>
        <p:txBody>
          <a:bodyPr wrap="none" lIns="0" tIns="0" rIns="0" bIns="0" rtlCol="0" anchor="t"/>
          <a:lstStyle/>
          <a:p>
            <a:pPr marL="0" indent="0" algn="l">
              <a:lnSpc>
                <a:spcPts val="7600"/>
              </a:lnSpc>
              <a:buNone/>
            </a:pPr>
            <a:r>
              <a:rPr lang="en-US" sz="6100" dirty="0">
                <a:solidFill>
                  <a:srgbClr val="1B1B27"/>
                </a:solidFill>
                <a:latin typeface="Inter Medium" pitchFamily="34" charset="0"/>
                <a:ea typeface="Inter Medium" pitchFamily="34" charset="-122"/>
                <a:cs typeface="Inter Medium" pitchFamily="34" charset="-120"/>
              </a:rPr>
              <a:t>看護職の視点：予防医療の重要性</a:t>
            </a:r>
            <a:endParaRPr lang="en-US" sz="6100" dirty="0"/>
          </a:p>
        </p:txBody>
      </p:sp>
      <p:sp>
        <p:nvSpPr>
          <p:cNvPr id="3" name="Text 1"/>
          <p:cNvSpPr/>
          <p:nvPr/>
        </p:nvSpPr>
        <p:spPr>
          <a:xfrm>
            <a:off x="966073" y="2614017"/>
            <a:ext cx="12698254" cy="1490186"/>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超高齢社会では、予防医療と健康維持がますます重要になります。看護職は疾病予防や健康管理、地域包括ケアシステムの一環として、高齢者の健康状態をモニタリングし、早期発見・早期対応を行う役割を担います。</a:t>
            </a:r>
            <a:endParaRPr lang="en-US" sz="2400" dirty="0"/>
          </a:p>
        </p:txBody>
      </p:sp>
      <p:sp>
        <p:nvSpPr>
          <p:cNvPr id="4" name="Shape 2"/>
          <p:cNvSpPr/>
          <p:nvPr/>
        </p:nvSpPr>
        <p:spPr>
          <a:xfrm>
            <a:off x="966073" y="4453533"/>
            <a:ext cx="698659" cy="698659"/>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pic>
        <p:nvPicPr>
          <p:cNvPr id="5" name="Image 0" descr="preencoded.png"/>
          <p:cNvPicPr>
            <a:picLocks noChangeAspect="1"/>
          </p:cNvPicPr>
          <p:nvPr/>
        </p:nvPicPr>
        <p:blipFill>
          <a:blip r:embed="rId3"/>
          <a:stretch>
            <a:fillRect/>
          </a:stretch>
        </p:blipFill>
        <p:spPr>
          <a:xfrm>
            <a:off x="1082516" y="4511754"/>
            <a:ext cx="465773" cy="582216"/>
          </a:xfrm>
          <a:prstGeom prst="rect">
            <a:avLst/>
          </a:prstGeom>
        </p:spPr>
      </p:pic>
      <p:sp>
        <p:nvSpPr>
          <p:cNvPr id="6" name="Text 3"/>
          <p:cNvSpPr/>
          <p:nvPr/>
        </p:nvSpPr>
        <p:spPr>
          <a:xfrm>
            <a:off x="1975247" y="4560213"/>
            <a:ext cx="2964775" cy="970359"/>
          </a:xfrm>
          <a:prstGeom prst="rect">
            <a:avLst/>
          </a:prstGeom>
          <a:noFill/>
          <a:ln/>
        </p:spPr>
        <p:txBody>
          <a:bodyPr wrap="square" lIns="0" tIns="0" rIns="0" bIns="0" rtlCol="0" anchor="t"/>
          <a:lstStyle/>
          <a:p>
            <a:pPr marL="0" indent="0" algn="l">
              <a:lnSpc>
                <a:spcPts val="3800"/>
              </a:lnSpc>
              <a:buNone/>
            </a:pPr>
            <a:r>
              <a:rPr lang="en-US" sz="3200" b="1" dirty="0">
                <a:solidFill>
                  <a:srgbClr val="030303"/>
                </a:solidFill>
                <a:latin typeface="Inter Medium" pitchFamily="34" charset="0"/>
                <a:ea typeface="Inter Medium" pitchFamily="34" charset="-122"/>
                <a:cs typeface="Inter Medium" pitchFamily="34" charset="-120"/>
              </a:rPr>
              <a:t>健康状態のモニタリング</a:t>
            </a:r>
            <a:endParaRPr lang="en-US" sz="3200" b="1" dirty="0"/>
          </a:p>
        </p:txBody>
      </p:sp>
      <p:sp>
        <p:nvSpPr>
          <p:cNvPr id="7" name="Text 4"/>
          <p:cNvSpPr/>
          <p:nvPr/>
        </p:nvSpPr>
        <p:spPr>
          <a:xfrm>
            <a:off x="1975247" y="5716786"/>
            <a:ext cx="2964775" cy="1490186"/>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バイタルサインの確認と継続的な健康管理を実施します</a:t>
            </a:r>
            <a:endParaRPr lang="en-US" sz="2400" dirty="0"/>
          </a:p>
        </p:txBody>
      </p:sp>
      <p:sp>
        <p:nvSpPr>
          <p:cNvPr id="8" name="Shape 5"/>
          <p:cNvSpPr/>
          <p:nvPr/>
        </p:nvSpPr>
        <p:spPr>
          <a:xfrm>
            <a:off x="5328166" y="4453533"/>
            <a:ext cx="698659" cy="698659"/>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pic>
        <p:nvPicPr>
          <p:cNvPr id="9" name="Image 1" descr="preencoded.png"/>
          <p:cNvPicPr>
            <a:picLocks noChangeAspect="1"/>
          </p:cNvPicPr>
          <p:nvPr/>
        </p:nvPicPr>
        <p:blipFill>
          <a:blip r:embed="rId4"/>
          <a:stretch>
            <a:fillRect/>
          </a:stretch>
        </p:blipFill>
        <p:spPr>
          <a:xfrm>
            <a:off x="5444609" y="4511754"/>
            <a:ext cx="465773" cy="582216"/>
          </a:xfrm>
          <a:prstGeom prst="rect">
            <a:avLst/>
          </a:prstGeom>
        </p:spPr>
      </p:pic>
      <p:sp>
        <p:nvSpPr>
          <p:cNvPr id="10" name="Text 6"/>
          <p:cNvSpPr/>
          <p:nvPr/>
        </p:nvSpPr>
        <p:spPr>
          <a:xfrm>
            <a:off x="6337340" y="4560213"/>
            <a:ext cx="2964775" cy="970359"/>
          </a:xfrm>
          <a:prstGeom prst="rect">
            <a:avLst/>
          </a:prstGeom>
          <a:noFill/>
          <a:ln/>
        </p:spPr>
        <p:txBody>
          <a:bodyPr wrap="square" lIns="0" tIns="0" rIns="0" bIns="0" rtlCol="0" anchor="t"/>
          <a:lstStyle/>
          <a:p>
            <a:pPr marL="0" indent="0" algn="l">
              <a:lnSpc>
                <a:spcPts val="3800"/>
              </a:lnSpc>
              <a:buNone/>
            </a:pPr>
            <a:r>
              <a:rPr lang="en-US" sz="3200" b="1" dirty="0">
                <a:solidFill>
                  <a:srgbClr val="030303"/>
                </a:solidFill>
                <a:latin typeface="Inter Medium" pitchFamily="34" charset="0"/>
                <a:ea typeface="Inter Medium" pitchFamily="34" charset="-122"/>
                <a:cs typeface="Inter Medium" pitchFamily="34" charset="-120"/>
              </a:rPr>
              <a:t>生活習慣病の予防</a:t>
            </a:r>
            <a:endParaRPr lang="en-US" sz="3200" b="1" dirty="0"/>
          </a:p>
        </p:txBody>
      </p:sp>
      <p:sp>
        <p:nvSpPr>
          <p:cNvPr id="11" name="Text 7"/>
          <p:cNvSpPr/>
          <p:nvPr/>
        </p:nvSpPr>
        <p:spPr>
          <a:xfrm>
            <a:off x="6337340" y="5716786"/>
            <a:ext cx="2964775" cy="1490186"/>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食事指導や運動支援を通じて予防的介入を行います</a:t>
            </a:r>
            <a:endParaRPr lang="en-US" sz="2400" dirty="0"/>
          </a:p>
        </p:txBody>
      </p:sp>
      <p:sp>
        <p:nvSpPr>
          <p:cNvPr id="12" name="Shape 8"/>
          <p:cNvSpPr/>
          <p:nvPr/>
        </p:nvSpPr>
        <p:spPr>
          <a:xfrm>
            <a:off x="9690259" y="4453533"/>
            <a:ext cx="698659" cy="698659"/>
          </a:xfrm>
          <a:prstGeom prst="roundRect">
            <a:avLst>
              <a:gd name="adj" fmla="val 18669"/>
            </a:avLst>
          </a:prstGeom>
          <a:solidFill>
            <a:srgbClr val="E6E6E6"/>
          </a:solidFill>
          <a:ln w="15240">
            <a:solidFill>
              <a:srgbClr val="CCCCCC"/>
            </a:solidFill>
            <a:prstDash val="solid"/>
          </a:ln>
        </p:spPr>
        <p:txBody>
          <a:bodyPr/>
          <a:lstStyle/>
          <a:p>
            <a:endParaRPr lang="ja-JP" altLang="en-US"/>
          </a:p>
        </p:txBody>
      </p:sp>
      <p:pic>
        <p:nvPicPr>
          <p:cNvPr id="13" name="Image 2" descr="preencoded.png"/>
          <p:cNvPicPr>
            <a:picLocks noChangeAspect="1"/>
          </p:cNvPicPr>
          <p:nvPr/>
        </p:nvPicPr>
        <p:blipFill>
          <a:blip r:embed="rId5"/>
          <a:stretch>
            <a:fillRect/>
          </a:stretch>
        </p:blipFill>
        <p:spPr>
          <a:xfrm>
            <a:off x="9806702" y="4511754"/>
            <a:ext cx="465773" cy="582216"/>
          </a:xfrm>
          <a:prstGeom prst="rect">
            <a:avLst/>
          </a:prstGeom>
        </p:spPr>
      </p:pic>
      <p:sp>
        <p:nvSpPr>
          <p:cNvPr id="14" name="Text 9"/>
          <p:cNvSpPr/>
          <p:nvPr/>
        </p:nvSpPr>
        <p:spPr>
          <a:xfrm>
            <a:off x="10699433" y="4560213"/>
            <a:ext cx="2964775" cy="970359"/>
          </a:xfrm>
          <a:prstGeom prst="rect">
            <a:avLst/>
          </a:prstGeom>
          <a:noFill/>
          <a:ln/>
        </p:spPr>
        <p:txBody>
          <a:bodyPr wrap="square" lIns="0" tIns="0" rIns="0" bIns="0" rtlCol="0" anchor="t"/>
          <a:lstStyle/>
          <a:p>
            <a:pPr marL="0" indent="0" algn="l">
              <a:lnSpc>
                <a:spcPts val="3800"/>
              </a:lnSpc>
              <a:buNone/>
            </a:pPr>
            <a:r>
              <a:rPr lang="en-US" sz="3200" b="1" dirty="0">
                <a:solidFill>
                  <a:srgbClr val="030303"/>
                </a:solidFill>
                <a:latin typeface="Inter Medium" pitchFamily="34" charset="0"/>
                <a:ea typeface="Inter Medium" pitchFamily="34" charset="-122"/>
                <a:cs typeface="Inter Medium" pitchFamily="34" charset="-120"/>
              </a:rPr>
              <a:t>地域での健康づくり推進</a:t>
            </a:r>
            <a:endParaRPr lang="en-US" sz="3200" b="1" dirty="0"/>
          </a:p>
        </p:txBody>
      </p:sp>
      <p:sp>
        <p:nvSpPr>
          <p:cNvPr id="15" name="Text 10"/>
          <p:cNvSpPr/>
          <p:nvPr/>
        </p:nvSpPr>
        <p:spPr>
          <a:xfrm>
            <a:off x="10699433" y="5716786"/>
            <a:ext cx="2964775" cy="1490186"/>
          </a:xfrm>
          <a:prstGeom prst="rect">
            <a:avLst/>
          </a:prstGeom>
          <a:noFill/>
          <a:ln/>
        </p:spPr>
        <p:txBody>
          <a:bodyPr wrap="square" lIns="0" tIns="0" rIns="0" bIns="0" rtlCol="0" anchor="t"/>
          <a:lstStyle/>
          <a:p>
            <a:pPr marL="0" indent="0" algn="l">
              <a:lnSpc>
                <a:spcPts val="3900"/>
              </a:lnSpc>
              <a:buNone/>
            </a:pPr>
            <a:r>
              <a:rPr lang="en-US" sz="2400" dirty="0">
                <a:solidFill>
                  <a:srgbClr val="030303"/>
                </a:solidFill>
                <a:latin typeface="IBM Plex Sans Medium" pitchFamily="34" charset="0"/>
                <a:ea typeface="IBM Plex Sans Medium" pitchFamily="34" charset="-122"/>
                <a:cs typeface="IBM Plex Sans Medium" pitchFamily="34" charset="-120"/>
              </a:rPr>
              <a:t>地域社会と連携した包括的な健康支援を提供します</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966073" y="1307544"/>
            <a:ext cx="10249972" cy="916424"/>
          </a:xfrm>
          <a:prstGeom prst="rect">
            <a:avLst/>
          </a:prstGeom>
          <a:noFill/>
          <a:ln/>
        </p:spPr>
        <p:txBody>
          <a:bodyPr wrap="none" lIns="0" tIns="0" rIns="0" bIns="0" rtlCol="0" anchor="t"/>
          <a:lstStyle/>
          <a:p>
            <a:pPr marL="0" indent="0" algn="l">
              <a:lnSpc>
                <a:spcPts val="7200"/>
              </a:lnSpc>
              <a:buNone/>
            </a:pPr>
            <a:r>
              <a:rPr lang="en-US" sz="5750" dirty="0">
                <a:solidFill>
                  <a:srgbClr val="1B1B27"/>
                </a:solidFill>
                <a:latin typeface="Inter Medium" pitchFamily="34" charset="0"/>
                <a:ea typeface="Inter Medium" pitchFamily="34" charset="-122"/>
                <a:cs typeface="Inter Medium" pitchFamily="34" charset="-120"/>
              </a:rPr>
              <a:t>超高齢社会がもたらす主要課題</a:t>
            </a:r>
            <a:endParaRPr lang="en-US" sz="5750" dirty="0"/>
          </a:p>
        </p:txBody>
      </p:sp>
      <p:sp>
        <p:nvSpPr>
          <p:cNvPr id="3" name="Shape 1"/>
          <p:cNvSpPr/>
          <p:nvPr/>
        </p:nvSpPr>
        <p:spPr>
          <a:xfrm>
            <a:off x="966073" y="2810470"/>
            <a:ext cx="4037171" cy="4111466"/>
          </a:xfrm>
          <a:prstGeom prst="roundRect">
            <a:avLst>
              <a:gd name="adj" fmla="val 3051"/>
            </a:avLst>
          </a:prstGeom>
          <a:solidFill>
            <a:srgbClr val="FFFFFF">
              <a:alpha val="95000"/>
            </a:srgbClr>
          </a:solidFill>
          <a:ln w="38100">
            <a:solidFill>
              <a:srgbClr val="CCCCCC"/>
            </a:solidFill>
            <a:prstDash val="solid"/>
          </a:ln>
        </p:spPr>
        <p:txBody>
          <a:bodyPr/>
          <a:lstStyle/>
          <a:p>
            <a:endParaRPr lang="ja-JP" altLang="en-US"/>
          </a:p>
        </p:txBody>
      </p:sp>
      <p:sp>
        <p:nvSpPr>
          <p:cNvPr id="4" name="Text 2"/>
          <p:cNvSpPr/>
          <p:nvPr/>
        </p:nvSpPr>
        <p:spPr>
          <a:xfrm>
            <a:off x="1297424" y="3141821"/>
            <a:ext cx="3374469" cy="458153"/>
          </a:xfrm>
          <a:prstGeom prst="rect">
            <a:avLst/>
          </a:prstGeom>
          <a:noFill/>
          <a:ln/>
        </p:spPr>
        <p:txBody>
          <a:bodyPr wrap="none" lIns="0" tIns="0" rIns="0" bIns="0" rtlCol="0" anchor="t"/>
          <a:lstStyle/>
          <a:p>
            <a:pPr marL="0" indent="0" algn="l">
              <a:lnSpc>
                <a:spcPts val="3600"/>
              </a:lnSpc>
              <a:buNone/>
            </a:pPr>
            <a:r>
              <a:rPr lang="en-US" sz="2800" b="1" dirty="0">
                <a:solidFill>
                  <a:srgbClr val="FF0000"/>
                </a:solidFill>
                <a:latin typeface="Inter Medium" pitchFamily="34" charset="0"/>
                <a:ea typeface="Inter Medium" pitchFamily="34" charset="-122"/>
                <a:cs typeface="Inter Medium" pitchFamily="34" charset="-120"/>
              </a:rPr>
              <a:t>医療・介護の負担増</a:t>
            </a:r>
            <a:endParaRPr lang="en-US" sz="2800" b="1" dirty="0">
              <a:solidFill>
                <a:srgbClr val="FF0000"/>
              </a:solidFill>
            </a:endParaRPr>
          </a:p>
        </p:txBody>
      </p:sp>
      <p:sp>
        <p:nvSpPr>
          <p:cNvPr id="5" name="Text 3"/>
          <p:cNvSpPr/>
          <p:nvPr/>
        </p:nvSpPr>
        <p:spPr>
          <a:xfrm>
            <a:off x="1297424" y="3775948"/>
            <a:ext cx="3374469" cy="2814637"/>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医療費や介護費用が増加し、介護人材の不足が深刻化しています。看護職は高齢者の健康管理、介護予防、家族への教育と支援を行います。</a:t>
            </a:r>
            <a:endParaRPr lang="en-US" sz="2300" dirty="0"/>
          </a:p>
        </p:txBody>
      </p:sp>
      <p:sp>
        <p:nvSpPr>
          <p:cNvPr id="6" name="Shape 4"/>
          <p:cNvSpPr/>
          <p:nvPr/>
        </p:nvSpPr>
        <p:spPr>
          <a:xfrm>
            <a:off x="5296495" y="2810470"/>
            <a:ext cx="4037290" cy="4111466"/>
          </a:xfrm>
          <a:prstGeom prst="roundRect">
            <a:avLst>
              <a:gd name="adj" fmla="val 3051"/>
            </a:avLst>
          </a:prstGeom>
          <a:solidFill>
            <a:srgbClr val="FFFFFF">
              <a:alpha val="95000"/>
            </a:srgbClr>
          </a:solidFill>
          <a:ln w="38100">
            <a:solidFill>
              <a:srgbClr val="CCCCCC"/>
            </a:solidFill>
            <a:prstDash val="solid"/>
          </a:ln>
        </p:spPr>
        <p:txBody>
          <a:bodyPr/>
          <a:lstStyle/>
          <a:p>
            <a:endParaRPr lang="ja-JP" altLang="en-US"/>
          </a:p>
        </p:txBody>
      </p:sp>
      <p:sp>
        <p:nvSpPr>
          <p:cNvPr id="7" name="Text 5"/>
          <p:cNvSpPr/>
          <p:nvPr/>
        </p:nvSpPr>
        <p:spPr>
          <a:xfrm>
            <a:off x="5627846" y="3141821"/>
            <a:ext cx="3374588" cy="458153"/>
          </a:xfrm>
          <a:prstGeom prst="rect">
            <a:avLst/>
          </a:prstGeom>
          <a:noFill/>
          <a:ln/>
        </p:spPr>
        <p:txBody>
          <a:bodyPr wrap="none" lIns="0" tIns="0" rIns="0" bIns="0" rtlCol="0" anchor="t"/>
          <a:lstStyle/>
          <a:p>
            <a:pPr marL="0" indent="0" algn="l">
              <a:lnSpc>
                <a:spcPts val="3600"/>
              </a:lnSpc>
              <a:buNone/>
            </a:pPr>
            <a:r>
              <a:rPr lang="en-US" sz="2800" b="1" dirty="0">
                <a:solidFill>
                  <a:srgbClr val="FF0000"/>
                </a:solidFill>
                <a:latin typeface="Inter Medium" pitchFamily="34" charset="0"/>
                <a:ea typeface="Inter Medium" pitchFamily="34" charset="-122"/>
                <a:cs typeface="Inter Medium" pitchFamily="34" charset="-120"/>
              </a:rPr>
              <a:t>労働力不足</a:t>
            </a:r>
            <a:endParaRPr lang="en-US" sz="2800" b="1" dirty="0">
              <a:solidFill>
                <a:srgbClr val="FF0000"/>
              </a:solidFill>
            </a:endParaRPr>
          </a:p>
        </p:txBody>
      </p:sp>
      <p:sp>
        <p:nvSpPr>
          <p:cNvPr id="8" name="Text 6"/>
          <p:cNvSpPr/>
          <p:nvPr/>
        </p:nvSpPr>
        <p:spPr>
          <a:xfrm>
            <a:off x="5627846" y="3775948"/>
            <a:ext cx="3374588" cy="2814637"/>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働き手の減少により年金制度への影響が懸念されます。看護職は高齢者の就労支援や生活支援、退職後の生活設計をサポートします。</a:t>
            </a:r>
            <a:endParaRPr lang="en-US" sz="2300" dirty="0"/>
          </a:p>
        </p:txBody>
      </p:sp>
      <p:sp>
        <p:nvSpPr>
          <p:cNvPr id="9" name="Shape 7"/>
          <p:cNvSpPr/>
          <p:nvPr/>
        </p:nvSpPr>
        <p:spPr>
          <a:xfrm>
            <a:off x="9627037" y="2810470"/>
            <a:ext cx="4037171" cy="4111466"/>
          </a:xfrm>
          <a:prstGeom prst="roundRect">
            <a:avLst>
              <a:gd name="adj" fmla="val 3051"/>
            </a:avLst>
          </a:prstGeom>
          <a:solidFill>
            <a:srgbClr val="FFFFFF">
              <a:alpha val="95000"/>
            </a:srgbClr>
          </a:solidFill>
          <a:ln w="38100">
            <a:solidFill>
              <a:srgbClr val="CCCCCC"/>
            </a:solidFill>
            <a:prstDash val="solid"/>
          </a:ln>
        </p:spPr>
        <p:txBody>
          <a:bodyPr/>
          <a:lstStyle/>
          <a:p>
            <a:endParaRPr lang="ja-JP" altLang="en-US"/>
          </a:p>
        </p:txBody>
      </p:sp>
      <p:sp>
        <p:nvSpPr>
          <p:cNvPr id="10" name="Text 8"/>
          <p:cNvSpPr/>
          <p:nvPr/>
        </p:nvSpPr>
        <p:spPr>
          <a:xfrm>
            <a:off x="9958388" y="3141821"/>
            <a:ext cx="3374469" cy="458153"/>
          </a:xfrm>
          <a:prstGeom prst="rect">
            <a:avLst/>
          </a:prstGeom>
          <a:noFill/>
          <a:ln/>
        </p:spPr>
        <p:txBody>
          <a:bodyPr wrap="none" lIns="0" tIns="0" rIns="0" bIns="0" rtlCol="0" anchor="t"/>
          <a:lstStyle/>
          <a:p>
            <a:pPr marL="0" indent="0" algn="l">
              <a:lnSpc>
                <a:spcPts val="3600"/>
              </a:lnSpc>
              <a:buNone/>
            </a:pPr>
            <a:r>
              <a:rPr lang="en-US" sz="2800" b="1" dirty="0">
                <a:solidFill>
                  <a:srgbClr val="FF0000"/>
                </a:solidFill>
                <a:latin typeface="Inter Medium" pitchFamily="34" charset="0"/>
                <a:ea typeface="Inter Medium" pitchFamily="34" charset="-122"/>
                <a:cs typeface="Inter Medium" pitchFamily="34" charset="-120"/>
              </a:rPr>
              <a:t>地域社会の変化</a:t>
            </a:r>
            <a:endParaRPr lang="en-US" sz="2800" b="1" dirty="0">
              <a:solidFill>
                <a:srgbClr val="FF0000"/>
              </a:solidFill>
            </a:endParaRPr>
          </a:p>
        </p:txBody>
      </p:sp>
      <p:sp>
        <p:nvSpPr>
          <p:cNvPr id="11" name="Text 9"/>
          <p:cNvSpPr/>
          <p:nvPr/>
        </p:nvSpPr>
        <p:spPr>
          <a:xfrm>
            <a:off x="9958388" y="3775948"/>
            <a:ext cx="3374469" cy="2814637"/>
          </a:xfrm>
          <a:prstGeom prst="rect">
            <a:avLst/>
          </a:prstGeom>
          <a:noFill/>
          <a:ln/>
        </p:spPr>
        <p:txBody>
          <a:bodyPr wrap="square" lIns="0" tIns="0" rIns="0" bIns="0" rtlCol="0" anchor="t"/>
          <a:lstStyle/>
          <a:p>
            <a:pPr marL="0" indent="0" algn="l">
              <a:lnSpc>
                <a:spcPts val="3650"/>
              </a:lnSpc>
              <a:buNone/>
            </a:pPr>
            <a:r>
              <a:rPr lang="en-US" sz="2300" dirty="0">
                <a:solidFill>
                  <a:srgbClr val="030303"/>
                </a:solidFill>
                <a:latin typeface="IBM Plex Sans Medium" pitchFamily="34" charset="0"/>
                <a:ea typeface="IBM Plex Sans Medium" pitchFamily="34" charset="-122"/>
                <a:cs typeface="IBM Plex Sans Medium" pitchFamily="34" charset="-120"/>
              </a:rPr>
              <a:t>高齢者のみの世帯が増加し、孤立や地域支援の必要性が高まっています。地域包括ケアシステムに基づく支援と孤立防止活動を促進します。</a:t>
            </a:r>
            <a:endParaRPr lang="en-US" sz="23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866894" y="1012150"/>
            <a:ext cx="5031105" cy="628888"/>
          </a:xfrm>
          <a:prstGeom prst="rect">
            <a:avLst/>
          </a:prstGeom>
          <a:noFill/>
          <a:ln/>
        </p:spPr>
        <p:txBody>
          <a:bodyPr wrap="none" lIns="0" tIns="0" rIns="0" bIns="0" rtlCol="0" anchor="t"/>
          <a:lstStyle/>
          <a:p>
            <a:pPr marL="0" indent="0" algn="l">
              <a:lnSpc>
                <a:spcPts val="4950"/>
              </a:lnSpc>
              <a:buNone/>
            </a:pPr>
            <a:r>
              <a:rPr lang="en-US" sz="3950" dirty="0">
                <a:solidFill>
                  <a:srgbClr val="1B1B27"/>
                </a:solidFill>
                <a:latin typeface="Inter Medium" pitchFamily="34" charset="0"/>
                <a:ea typeface="Inter Medium" pitchFamily="34" charset="-122"/>
                <a:cs typeface="Inter Medium" pitchFamily="34" charset="-120"/>
              </a:rPr>
              <a:t>家族形態の変化</a:t>
            </a:r>
            <a:endParaRPr lang="en-US" sz="3950" dirty="0"/>
          </a:p>
        </p:txBody>
      </p:sp>
      <p:sp>
        <p:nvSpPr>
          <p:cNvPr id="3" name="Text 1"/>
          <p:cNvSpPr/>
          <p:nvPr/>
        </p:nvSpPr>
        <p:spPr>
          <a:xfrm>
            <a:off x="866894" y="2043470"/>
            <a:ext cx="12896612" cy="321945"/>
          </a:xfrm>
          <a:prstGeom prst="rect">
            <a:avLst/>
          </a:prstGeom>
          <a:noFill/>
          <a:ln/>
        </p:spPr>
        <p:txBody>
          <a:bodyPr wrap="none" lIns="0" tIns="0" rIns="0" bIns="0" rtlCol="0" anchor="t"/>
          <a:lstStyle/>
          <a:p>
            <a:pPr marL="0" indent="0" algn="l">
              <a:lnSpc>
                <a:spcPts val="2500"/>
              </a:lnSpc>
              <a:buNone/>
            </a:pPr>
            <a:r>
              <a:rPr lang="en-US" sz="2400" dirty="0">
                <a:solidFill>
                  <a:srgbClr val="030303"/>
                </a:solidFill>
                <a:latin typeface="IBM Plex Sans Medium" pitchFamily="34" charset="0"/>
                <a:ea typeface="IBM Plex Sans Medium" pitchFamily="34" charset="-122"/>
                <a:cs typeface="IBM Plex Sans Medium" pitchFamily="34" charset="-120"/>
              </a:rPr>
              <a:t>現代日本の家族構成は大きく変化しており、高齢者の生活環境に大きな影響を与えています。</a:t>
            </a:r>
            <a:endParaRPr lang="en-US" sz="2400" dirty="0"/>
          </a:p>
        </p:txBody>
      </p:sp>
      <p:sp>
        <p:nvSpPr>
          <p:cNvPr id="4" name="Text 2"/>
          <p:cNvSpPr/>
          <p:nvPr/>
        </p:nvSpPr>
        <p:spPr>
          <a:xfrm>
            <a:off x="1694736" y="3899654"/>
            <a:ext cx="2475190" cy="503039"/>
          </a:xfrm>
          <a:prstGeom prst="rect">
            <a:avLst/>
          </a:prstGeom>
          <a:noFill/>
          <a:ln/>
        </p:spPr>
        <p:txBody>
          <a:bodyPr wrap="none" lIns="0" tIns="0" rIns="0" bIns="0" rtlCol="0" anchor="t"/>
          <a:lstStyle/>
          <a:p>
            <a:pPr marL="0" indent="0" algn="ctr">
              <a:lnSpc>
                <a:spcPts val="3950"/>
              </a:lnSpc>
              <a:buNone/>
            </a:pPr>
            <a:r>
              <a:rPr lang="en-US" sz="3950" dirty="0">
                <a:solidFill>
                  <a:srgbClr val="030303"/>
                </a:solidFill>
                <a:latin typeface="Inter Medium" pitchFamily="34" charset="0"/>
                <a:ea typeface="Inter Medium" pitchFamily="34" charset="-122"/>
                <a:cs typeface="Inter Medium" pitchFamily="34" charset="-120"/>
              </a:rPr>
              <a:t>30%</a:t>
            </a:r>
            <a:endParaRPr lang="en-US" sz="3950" dirty="0"/>
          </a:p>
        </p:txBody>
      </p:sp>
      <p:pic>
        <p:nvPicPr>
          <p:cNvPr id="5" name="Image 0" descr="preencoded.png"/>
          <p:cNvPicPr>
            <a:picLocks noChangeAspect="1"/>
          </p:cNvPicPr>
          <p:nvPr/>
        </p:nvPicPr>
        <p:blipFill>
          <a:blip r:embed="rId3"/>
          <a:stretch>
            <a:fillRect/>
          </a:stretch>
        </p:blipFill>
        <p:spPr>
          <a:xfrm>
            <a:off x="1423154" y="2641997"/>
            <a:ext cx="3018592" cy="3018592"/>
          </a:xfrm>
          <a:prstGeom prst="rect">
            <a:avLst/>
          </a:prstGeom>
        </p:spPr>
      </p:pic>
      <p:sp>
        <p:nvSpPr>
          <p:cNvPr id="6" name="Text 3"/>
          <p:cNvSpPr/>
          <p:nvPr/>
        </p:nvSpPr>
        <p:spPr>
          <a:xfrm>
            <a:off x="1674733" y="5912048"/>
            <a:ext cx="2515553" cy="314444"/>
          </a:xfrm>
          <a:prstGeom prst="rect">
            <a:avLst/>
          </a:prstGeom>
          <a:noFill/>
          <a:ln/>
        </p:spPr>
        <p:txBody>
          <a:bodyPr wrap="none" lIns="0" tIns="0" rIns="0" bIns="0" rtlCol="0" anchor="t"/>
          <a:lstStyle/>
          <a:p>
            <a:pPr marL="0" indent="0" algn="ctr">
              <a:lnSpc>
                <a:spcPts val="2450"/>
              </a:lnSpc>
              <a:buNone/>
            </a:pPr>
            <a:r>
              <a:rPr lang="en-US" sz="3600" b="1" dirty="0">
                <a:solidFill>
                  <a:srgbClr val="FF0000"/>
                </a:solidFill>
                <a:latin typeface="Inter Medium" pitchFamily="34" charset="0"/>
                <a:ea typeface="Inter Medium" pitchFamily="34" charset="-122"/>
                <a:cs typeface="Inter Medium" pitchFamily="34" charset="-120"/>
              </a:rPr>
              <a:t>単身世帯</a:t>
            </a:r>
            <a:endParaRPr lang="en-US" sz="3600" b="1" dirty="0">
              <a:solidFill>
                <a:srgbClr val="FF0000"/>
              </a:solidFill>
            </a:endParaRPr>
          </a:p>
        </p:txBody>
      </p:sp>
      <p:sp>
        <p:nvSpPr>
          <p:cNvPr id="7" name="Text 4"/>
          <p:cNvSpPr/>
          <p:nvPr/>
        </p:nvSpPr>
        <p:spPr>
          <a:xfrm>
            <a:off x="866894" y="6347222"/>
            <a:ext cx="4131231" cy="321945"/>
          </a:xfrm>
          <a:prstGeom prst="rect">
            <a:avLst/>
          </a:prstGeom>
          <a:noFill/>
          <a:ln/>
        </p:spPr>
        <p:txBody>
          <a:bodyPr wrap="none" lIns="0" tIns="0" rIns="0" bIns="0" rtlCol="0" anchor="t"/>
          <a:lstStyle/>
          <a:p>
            <a:pPr marL="0" indent="0" algn="ctr">
              <a:lnSpc>
                <a:spcPts val="2500"/>
              </a:lnSpc>
              <a:buNone/>
            </a:pPr>
            <a:r>
              <a:rPr lang="en-US" sz="3200" dirty="0">
                <a:solidFill>
                  <a:srgbClr val="030303"/>
                </a:solidFill>
                <a:latin typeface="IBM Plex Sans Medium" pitchFamily="34" charset="0"/>
                <a:ea typeface="IBM Plex Sans Medium" pitchFamily="34" charset="-122"/>
                <a:cs typeface="IBM Plex Sans Medium" pitchFamily="34" charset="-120"/>
              </a:rPr>
              <a:t>一人暮らしの高齢者が増加</a:t>
            </a:r>
            <a:endParaRPr lang="en-US" sz="3200" dirty="0"/>
          </a:p>
        </p:txBody>
      </p:sp>
      <p:sp>
        <p:nvSpPr>
          <p:cNvPr id="8" name="Text 5"/>
          <p:cNvSpPr/>
          <p:nvPr/>
        </p:nvSpPr>
        <p:spPr>
          <a:xfrm>
            <a:off x="6077426" y="3899654"/>
            <a:ext cx="2475190" cy="503039"/>
          </a:xfrm>
          <a:prstGeom prst="rect">
            <a:avLst/>
          </a:prstGeom>
          <a:noFill/>
          <a:ln/>
        </p:spPr>
        <p:txBody>
          <a:bodyPr wrap="none" lIns="0" tIns="0" rIns="0" bIns="0" rtlCol="0" anchor="t"/>
          <a:lstStyle/>
          <a:p>
            <a:pPr marL="0" indent="0" algn="ctr">
              <a:lnSpc>
                <a:spcPts val="3950"/>
              </a:lnSpc>
              <a:buNone/>
            </a:pPr>
            <a:r>
              <a:rPr lang="en-US" sz="3950" dirty="0">
                <a:solidFill>
                  <a:srgbClr val="030303"/>
                </a:solidFill>
                <a:latin typeface="Inter Medium" pitchFamily="34" charset="0"/>
                <a:ea typeface="Inter Medium" pitchFamily="34" charset="-122"/>
                <a:cs typeface="Inter Medium" pitchFamily="34" charset="-120"/>
              </a:rPr>
              <a:t>32%</a:t>
            </a:r>
            <a:endParaRPr lang="en-US" sz="3950" dirty="0"/>
          </a:p>
        </p:txBody>
      </p:sp>
      <p:pic>
        <p:nvPicPr>
          <p:cNvPr id="9" name="Image 1" descr="preencoded.png"/>
          <p:cNvPicPr>
            <a:picLocks noChangeAspect="1"/>
          </p:cNvPicPr>
          <p:nvPr/>
        </p:nvPicPr>
        <p:blipFill>
          <a:blip r:embed="rId4"/>
          <a:stretch>
            <a:fillRect/>
          </a:stretch>
        </p:blipFill>
        <p:spPr>
          <a:xfrm>
            <a:off x="5805845" y="2641997"/>
            <a:ext cx="3018592" cy="3018592"/>
          </a:xfrm>
          <a:prstGeom prst="rect">
            <a:avLst/>
          </a:prstGeom>
        </p:spPr>
      </p:pic>
      <p:sp>
        <p:nvSpPr>
          <p:cNvPr id="10" name="Text 6"/>
          <p:cNvSpPr/>
          <p:nvPr/>
        </p:nvSpPr>
        <p:spPr>
          <a:xfrm>
            <a:off x="6057424" y="5912048"/>
            <a:ext cx="2515553" cy="314444"/>
          </a:xfrm>
          <a:prstGeom prst="rect">
            <a:avLst/>
          </a:prstGeom>
          <a:noFill/>
          <a:ln/>
        </p:spPr>
        <p:txBody>
          <a:bodyPr wrap="none" lIns="0" tIns="0" rIns="0" bIns="0" rtlCol="0" anchor="t"/>
          <a:lstStyle/>
          <a:p>
            <a:pPr marL="0" indent="0" algn="ctr">
              <a:lnSpc>
                <a:spcPts val="2450"/>
              </a:lnSpc>
              <a:buNone/>
            </a:pPr>
            <a:r>
              <a:rPr lang="en-US" sz="3600" b="1" dirty="0">
                <a:solidFill>
                  <a:srgbClr val="FF0000"/>
                </a:solidFill>
                <a:latin typeface="Inter Medium" pitchFamily="34" charset="0"/>
                <a:ea typeface="Inter Medium" pitchFamily="34" charset="-122"/>
                <a:cs typeface="Inter Medium" pitchFamily="34" charset="-120"/>
              </a:rPr>
              <a:t>夫婦のみ世帯</a:t>
            </a:r>
            <a:endParaRPr lang="en-US" sz="3600" b="1" dirty="0">
              <a:solidFill>
                <a:srgbClr val="FF0000"/>
              </a:solidFill>
            </a:endParaRPr>
          </a:p>
        </p:txBody>
      </p:sp>
      <p:sp>
        <p:nvSpPr>
          <p:cNvPr id="11" name="Text 7"/>
          <p:cNvSpPr/>
          <p:nvPr/>
        </p:nvSpPr>
        <p:spPr>
          <a:xfrm>
            <a:off x="5249585" y="6347222"/>
            <a:ext cx="4131231" cy="321945"/>
          </a:xfrm>
          <a:prstGeom prst="rect">
            <a:avLst/>
          </a:prstGeom>
          <a:noFill/>
          <a:ln/>
        </p:spPr>
        <p:txBody>
          <a:bodyPr wrap="none" lIns="0" tIns="0" rIns="0" bIns="0" rtlCol="0" anchor="t"/>
          <a:lstStyle/>
          <a:p>
            <a:pPr marL="0" indent="0" algn="ctr">
              <a:lnSpc>
                <a:spcPts val="2500"/>
              </a:lnSpc>
              <a:buNone/>
            </a:pPr>
            <a:r>
              <a:rPr lang="en-US" sz="3200" dirty="0">
                <a:solidFill>
                  <a:srgbClr val="030303"/>
                </a:solidFill>
                <a:latin typeface="IBM Plex Sans Medium" pitchFamily="34" charset="0"/>
                <a:ea typeface="IBM Plex Sans Medium" pitchFamily="34" charset="-122"/>
                <a:cs typeface="IBM Plex Sans Medium" pitchFamily="34" charset="-120"/>
              </a:rPr>
              <a:t>最も多い家族形態</a:t>
            </a:r>
            <a:endParaRPr lang="en-US" sz="3200" dirty="0"/>
          </a:p>
        </p:txBody>
      </p:sp>
      <p:sp>
        <p:nvSpPr>
          <p:cNvPr id="12" name="Text 8"/>
          <p:cNvSpPr/>
          <p:nvPr/>
        </p:nvSpPr>
        <p:spPr>
          <a:xfrm>
            <a:off x="10460117" y="3899654"/>
            <a:ext cx="2475190" cy="503039"/>
          </a:xfrm>
          <a:prstGeom prst="rect">
            <a:avLst/>
          </a:prstGeom>
          <a:noFill/>
          <a:ln/>
        </p:spPr>
        <p:txBody>
          <a:bodyPr wrap="none" lIns="0" tIns="0" rIns="0" bIns="0" rtlCol="0" anchor="t"/>
          <a:lstStyle/>
          <a:p>
            <a:pPr marL="0" indent="0" algn="ctr">
              <a:lnSpc>
                <a:spcPts val="3950"/>
              </a:lnSpc>
              <a:buNone/>
            </a:pPr>
            <a:r>
              <a:rPr lang="en-US" sz="3950" dirty="0">
                <a:solidFill>
                  <a:srgbClr val="030303"/>
                </a:solidFill>
                <a:latin typeface="Inter Medium" pitchFamily="34" charset="0"/>
                <a:ea typeface="Inter Medium" pitchFamily="34" charset="-122"/>
                <a:cs typeface="Inter Medium" pitchFamily="34" charset="-120"/>
              </a:rPr>
              <a:t>10%</a:t>
            </a:r>
            <a:endParaRPr lang="en-US" sz="3950" dirty="0"/>
          </a:p>
        </p:txBody>
      </p:sp>
      <p:pic>
        <p:nvPicPr>
          <p:cNvPr id="13" name="Image 2" descr="preencoded.png"/>
          <p:cNvPicPr>
            <a:picLocks noChangeAspect="1"/>
          </p:cNvPicPr>
          <p:nvPr/>
        </p:nvPicPr>
        <p:blipFill>
          <a:blip r:embed="rId5"/>
          <a:stretch>
            <a:fillRect/>
          </a:stretch>
        </p:blipFill>
        <p:spPr>
          <a:xfrm>
            <a:off x="10188535" y="2641997"/>
            <a:ext cx="3018592" cy="3018592"/>
          </a:xfrm>
          <a:prstGeom prst="rect">
            <a:avLst/>
          </a:prstGeom>
        </p:spPr>
      </p:pic>
      <p:sp>
        <p:nvSpPr>
          <p:cNvPr id="14" name="Text 9"/>
          <p:cNvSpPr/>
          <p:nvPr/>
        </p:nvSpPr>
        <p:spPr>
          <a:xfrm>
            <a:off x="10440114" y="5912048"/>
            <a:ext cx="2515553" cy="314444"/>
          </a:xfrm>
          <a:prstGeom prst="rect">
            <a:avLst/>
          </a:prstGeom>
          <a:noFill/>
          <a:ln/>
        </p:spPr>
        <p:txBody>
          <a:bodyPr wrap="none" lIns="0" tIns="0" rIns="0" bIns="0" rtlCol="0" anchor="t"/>
          <a:lstStyle/>
          <a:p>
            <a:pPr marL="0" indent="0" algn="ctr">
              <a:lnSpc>
                <a:spcPts val="2450"/>
              </a:lnSpc>
              <a:buNone/>
            </a:pPr>
            <a:r>
              <a:rPr lang="en-US" sz="3600" b="1" dirty="0">
                <a:solidFill>
                  <a:srgbClr val="FF0000"/>
                </a:solidFill>
                <a:latin typeface="Inter Medium" pitchFamily="34" charset="0"/>
                <a:ea typeface="Inter Medium" pitchFamily="34" charset="-122"/>
                <a:cs typeface="Inter Medium" pitchFamily="34" charset="-120"/>
              </a:rPr>
              <a:t>三世代同居</a:t>
            </a:r>
            <a:endParaRPr lang="en-US" sz="3600" b="1" dirty="0">
              <a:solidFill>
                <a:srgbClr val="FF0000"/>
              </a:solidFill>
            </a:endParaRPr>
          </a:p>
        </p:txBody>
      </p:sp>
      <p:sp>
        <p:nvSpPr>
          <p:cNvPr id="15" name="Text 10"/>
          <p:cNvSpPr/>
          <p:nvPr/>
        </p:nvSpPr>
        <p:spPr>
          <a:xfrm>
            <a:off x="9632275" y="6347222"/>
            <a:ext cx="4131231" cy="321945"/>
          </a:xfrm>
          <a:prstGeom prst="rect">
            <a:avLst/>
          </a:prstGeom>
          <a:noFill/>
          <a:ln/>
        </p:spPr>
        <p:txBody>
          <a:bodyPr wrap="none" lIns="0" tIns="0" rIns="0" bIns="0" rtlCol="0" anchor="t"/>
          <a:lstStyle/>
          <a:p>
            <a:pPr marL="0" indent="0" algn="ctr">
              <a:lnSpc>
                <a:spcPts val="2500"/>
              </a:lnSpc>
              <a:buNone/>
            </a:pPr>
            <a:r>
              <a:rPr lang="en-US" sz="3200" dirty="0">
                <a:solidFill>
                  <a:srgbClr val="030303"/>
                </a:solidFill>
                <a:latin typeface="IBM Plex Sans Medium" pitchFamily="34" charset="0"/>
                <a:ea typeface="IBM Plex Sans Medium" pitchFamily="34" charset="-122"/>
                <a:cs typeface="IBM Plex Sans Medium" pitchFamily="34" charset="-120"/>
              </a:rPr>
              <a:t>従来型の家族形態は減少</a:t>
            </a:r>
            <a:endParaRPr lang="en-US" sz="3200" dirty="0"/>
          </a:p>
        </p:txBody>
      </p:sp>
      <p:sp>
        <p:nvSpPr>
          <p:cNvPr id="16" name="Text 11"/>
          <p:cNvSpPr/>
          <p:nvPr/>
        </p:nvSpPr>
        <p:spPr>
          <a:xfrm>
            <a:off x="866894" y="6895505"/>
            <a:ext cx="12896612" cy="321945"/>
          </a:xfrm>
          <a:prstGeom prst="rect">
            <a:avLst/>
          </a:prstGeom>
          <a:noFill/>
          <a:ln/>
        </p:spPr>
        <p:txBody>
          <a:bodyPr wrap="none" lIns="0" tIns="0" rIns="0" bIns="0" rtlCol="0" anchor="t"/>
          <a:lstStyle/>
          <a:p>
            <a:pPr marL="0" indent="0" algn="l">
              <a:lnSpc>
                <a:spcPts val="2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介護は家族が中心で行っていますが、施設介護の需要増加も見られます</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5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介護の主な担い手は配偶者・子ども（特に女性）となっています</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966073" y="1268492"/>
            <a:ext cx="8626316" cy="1078230"/>
          </a:xfrm>
          <a:prstGeom prst="rect">
            <a:avLst/>
          </a:prstGeom>
          <a:noFill/>
          <a:ln/>
        </p:spPr>
        <p:txBody>
          <a:bodyPr wrap="none" lIns="0" tIns="0" rIns="0" bIns="0" rtlCol="0" anchor="t"/>
          <a:lstStyle/>
          <a:p>
            <a:pPr marL="0" indent="0" algn="l">
              <a:lnSpc>
                <a:spcPts val="8450"/>
              </a:lnSpc>
              <a:buNone/>
            </a:pPr>
            <a:r>
              <a:rPr lang="en-US" sz="6750" dirty="0">
                <a:solidFill>
                  <a:srgbClr val="1B1B27"/>
                </a:solidFill>
                <a:latin typeface="Inter Medium" pitchFamily="34" charset="0"/>
                <a:ea typeface="Inter Medium" pitchFamily="34" charset="-122"/>
                <a:cs typeface="Inter Medium" pitchFamily="34" charset="-120"/>
              </a:rPr>
              <a:t>看護職による家族支援</a:t>
            </a:r>
            <a:endParaRPr lang="en-US" sz="6750" dirty="0"/>
          </a:p>
        </p:txBody>
      </p:sp>
      <p:sp>
        <p:nvSpPr>
          <p:cNvPr id="3" name="Text 1"/>
          <p:cNvSpPr/>
          <p:nvPr/>
        </p:nvSpPr>
        <p:spPr>
          <a:xfrm>
            <a:off x="966073" y="3036808"/>
            <a:ext cx="12698254" cy="1103948"/>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看護師は家族への介護負担を軽減するために、介護方法や介護用具の使い方、介護保険制度の利用方法などを教えることが重要です。</a:t>
            </a:r>
            <a:endParaRPr lang="en-US" sz="2700" dirty="0"/>
          </a:p>
        </p:txBody>
      </p:sp>
      <p:sp>
        <p:nvSpPr>
          <p:cNvPr id="4" name="Text 2"/>
          <p:cNvSpPr/>
          <p:nvPr/>
        </p:nvSpPr>
        <p:spPr>
          <a:xfrm>
            <a:off x="1483638" y="4917043"/>
            <a:ext cx="12180689" cy="1655921"/>
          </a:xfrm>
          <a:prstGeom prst="rect">
            <a:avLst/>
          </a:prstGeom>
          <a:noFill/>
          <a:ln/>
        </p:spPr>
        <p:txBody>
          <a:bodyPr wrap="square" lIns="0" tIns="0" rIns="0" bIns="0" rtlCol="0" anchor="t"/>
          <a:lstStyle/>
          <a:p>
            <a:pPr marL="0" indent="0" algn="l">
              <a:lnSpc>
                <a:spcPts val="4300"/>
              </a:lnSpc>
              <a:buNone/>
            </a:pPr>
            <a:r>
              <a:rPr lang="en-US" sz="2700" dirty="0">
                <a:solidFill>
                  <a:srgbClr val="030303"/>
                </a:solidFill>
                <a:latin typeface="IBM Plex Sans Medium" pitchFamily="34" charset="0"/>
                <a:ea typeface="IBM Plex Sans Medium" pitchFamily="34" charset="-122"/>
                <a:cs typeface="IBM Plex Sans Medium" pitchFamily="34" charset="-120"/>
              </a:rPr>
              <a:t>特に介護離職を防ぐためには、看護職が支援する役割が大きく、介護休暇や介護保険制度を理解し、家族の介護負担を減らすためのアドバイスを行うことが求められます。</a:t>
            </a:r>
            <a:endParaRPr lang="en-US" sz="2700" dirty="0"/>
          </a:p>
        </p:txBody>
      </p:sp>
      <p:sp>
        <p:nvSpPr>
          <p:cNvPr id="5" name="Shape 3"/>
          <p:cNvSpPr/>
          <p:nvPr/>
        </p:nvSpPr>
        <p:spPr>
          <a:xfrm>
            <a:off x="966073" y="4528899"/>
            <a:ext cx="45720" cy="2432209"/>
          </a:xfrm>
          <a:prstGeom prst="rect">
            <a:avLst/>
          </a:prstGeom>
          <a:solidFill>
            <a:srgbClr val="030303"/>
          </a:solidFill>
          <a:ln/>
        </p:spPr>
        <p:txBody>
          <a:bodyPr/>
          <a:lstStyle/>
          <a:p>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965240" y="948452"/>
            <a:ext cx="7238048" cy="754023"/>
          </a:xfrm>
          <a:prstGeom prst="rect">
            <a:avLst/>
          </a:prstGeom>
          <a:noFill/>
          <a:ln/>
        </p:spPr>
        <p:txBody>
          <a:bodyPr wrap="none" lIns="0" tIns="0" rIns="0" bIns="0" rtlCol="0" anchor="t"/>
          <a:lstStyle/>
          <a:p>
            <a:pPr marL="0" indent="0" algn="l">
              <a:lnSpc>
                <a:spcPts val="5900"/>
              </a:lnSpc>
              <a:buNone/>
            </a:pPr>
            <a:r>
              <a:rPr lang="en-US" sz="4750" dirty="0">
                <a:solidFill>
                  <a:srgbClr val="1B1B27"/>
                </a:solidFill>
                <a:latin typeface="Inter Medium" pitchFamily="34" charset="0"/>
                <a:ea typeface="Inter Medium" pitchFamily="34" charset="-122"/>
                <a:cs typeface="Inter Medium" pitchFamily="34" charset="-120"/>
              </a:rPr>
              <a:t>介護の負担と課題への対応</a:t>
            </a:r>
            <a:endParaRPr lang="en-US" sz="4750" dirty="0"/>
          </a:p>
        </p:txBody>
      </p:sp>
      <p:sp>
        <p:nvSpPr>
          <p:cNvPr id="3" name="Shape 1"/>
          <p:cNvSpPr/>
          <p:nvPr/>
        </p:nvSpPr>
        <p:spPr>
          <a:xfrm>
            <a:off x="965240" y="2185035"/>
            <a:ext cx="542925" cy="542925"/>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4" name="Text 2"/>
          <p:cNvSpPr/>
          <p:nvPr/>
        </p:nvSpPr>
        <p:spPr>
          <a:xfrm>
            <a:off x="1055727" y="2230279"/>
            <a:ext cx="361950" cy="452438"/>
          </a:xfrm>
          <a:prstGeom prst="rect">
            <a:avLst/>
          </a:prstGeom>
          <a:noFill/>
          <a:ln/>
        </p:spPr>
        <p:txBody>
          <a:bodyPr wrap="none" lIns="0" tIns="0" rIns="0" bIns="0" rtlCol="0" anchor="t"/>
          <a:lstStyle/>
          <a:p>
            <a:pPr marL="0" indent="0" algn="ctr">
              <a:lnSpc>
                <a:spcPts val="2850"/>
              </a:lnSpc>
              <a:buNone/>
            </a:pPr>
            <a:r>
              <a:rPr lang="en-US" sz="2850" dirty="0">
                <a:solidFill>
                  <a:srgbClr val="030303"/>
                </a:solidFill>
                <a:latin typeface="Inter Medium" pitchFamily="34" charset="0"/>
                <a:ea typeface="Inter Medium" pitchFamily="34" charset="-122"/>
                <a:cs typeface="Inter Medium" pitchFamily="34" charset="-120"/>
              </a:rPr>
              <a:t>1</a:t>
            </a:r>
            <a:endParaRPr lang="en-US" sz="2850" dirty="0"/>
          </a:p>
        </p:txBody>
      </p:sp>
      <p:sp>
        <p:nvSpPr>
          <p:cNvPr id="5" name="Text 3"/>
          <p:cNvSpPr/>
          <p:nvPr/>
        </p:nvSpPr>
        <p:spPr>
          <a:xfrm>
            <a:off x="1749385" y="2267903"/>
            <a:ext cx="3016448" cy="377071"/>
          </a:xfrm>
          <a:prstGeom prst="rect">
            <a:avLst/>
          </a:prstGeom>
          <a:noFill/>
          <a:ln/>
        </p:spPr>
        <p:txBody>
          <a:bodyPr wrap="none" lIns="0" tIns="0" rIns="0" bIns="0" rtlCol="0" anchor="t"/>
          <a:lstStyle/>
          <a:p>
            <a:pPr marL="0" indent="0" algn="l">
              <a:lnSpc>
                <a:spcPts val="2950"/>
              </a:lnSpc>
              <a:buNone/>
            </a:pPr>
            <a:r>
              <a:rPr lang="en-US" sz="3200" b="1" dirty="0">
                <a:solidFill>
                  <a:srgbClr val="030303"/>
                </a:solidFill>
                <a:latin typeface="Inter Medium" pitchFamily="34" charset="0"/>
                <a:ea typeface="Inter Medium" pitchFamily="34" charset="-122"/>
                <a:cs typeface="Inter Medium" pitchFamily="34" charset="-120"/>
              </a:rPr>
              <a:t>介護離職</a:t>
            </a:r>
            <a:endParaRPr lang="en-US" sz="3200" b="1" dirty="0"/>
          </a:p>
        </p:txBody>
      </p:sp>
      <p:sp>
        <p:nvSpPr>
          <p:cNvPr id="6" name="Text 4"/>
          <p:cNvSpPr/>
          <p:nvPr/>
        </p:nvSpPr>
        <p:spPr>
          <a:xfrm>
            <a:off x="1749385" y="2789753"/>
            <a:ext cx="11915775" cy="772239"/>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介護のために仕事を辞めなければならない人が増加。介護休暇や介護保険の利用方法を提案し、家族の負担を軽減する支援を行います。</a:t>
            </a:r>
            <a:endParaRPr lang="en-US" sz="2800" dirty="0"/>
          </a:p>
        </p:txBody>
      </p:sp>
      <p:sp>
        <p:nvSpPr>
          <p:cNvPr id="7" name="Shape 5"/>
          <p:cNvSpPr/>
          <p:nvPr/>
        </p:nvSpPr>
        <p:spPr>
          <a:xfrm>
            <a:off x="965240" y="4044553"/>
            <a:ext cx="542925" cy="542925"/>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8" name="Text 6"/>
          <p:cNvSpPr/>
          <p:nvPr/>
        </p:nvSpPr>
        <p:spPr>
          <a:xfrm>
            <a:off x="1055727" y="4089797"/>
            <a:ext cx="361950" cy="452438"/>
          </a:xfrm>
          <a:prstGeom prst="rect">
            <a:avLst/>
          </a:prstGeom>
          <a:noFill/>
          <a:ln/>
        </p:spPr>
        <p:txBody>
          <a:bodyPr wrap="none" lIns="0" tIns="0" rIns="0" bIns="0" rtlCol="0" anchor="t"/>
          <a:lstStyle/>
          <a:p>
            <a:pPr marL="0" indent="0" algn="ctr">
              <a:lnSpc>
                <a:spcPts val="2850"/>
              </a:lnSpc>
              <a:buNone/>
            </a:pPr>
            <a:r>
              <a:rPr lang="en-US" sz="2850" dirty="0">
                <a:solidFill>
                  <a:srgbClr val="030303"/>
                </a:solidFill>
                <a:latin typeface="Inter Medium" pitchFamily="34" charset="0"/>
                <a:ea typeface="Inter Medium" pitchFamily="34" charset="-122"/>
                <a:cs typeface="Inter Medium" pitchFamily="34" charset="-120"/>
              </a:rPr>
              <a:t>2</a:t>
            </a:r>
            <a:endParaRPr lang="en-US" sz="2850" dirty="0"/>
          </a:p>
        </p:txBody>
      </p:sp>
      <p:sp>
        <p:nvSpPr>
          <p:cNvPr id="9" name="Text 7"/>
          <p:cNvSpPr/>
          <p:nvPr/>
        </p:nvSpPr>
        <p:spPr>
          <a:xfrm>
            <a:off x="1749385" y="4127421"/>
            <a:ext cx="3016448" cy="377071"/>
          </a:xfrm>
          <a:prstGeom prst="rect">
            <a:avLst/>
          </a:prstGeom>
          <a:noFill/>
          <a:ln/>
        </p:spPr>
        <p:txBody>
          <a:bodyPr wrap="none" lIns="0" tIns="0" rIns="0" bIns="0" rtlCol="0" anchor="t"/>
          <a:lstStyle/>
          <a:p>
            <a:pPr marL="0" indent="0" algn="l">
              <a:lnSpc>
                <a:spcPts val="2950"/>
              </a:lnSpc>
              <a:buNone/>
            </a:pPr>
            <a:r>
              <a:rPr lang="en-US" sz="3200" b="1" dirty="0">
                <a:solidFill>
                  <a:srgbClr val="030303"/>
                </a:solidFill>
                <a:latin typeface="Inter Medium" pitchFamily="34" charset="0"/>
                <a:ea typeface="Inter Medium" pitchFamily="34" charset="-122"/>
                <a:cs typeface="Inter Medium" pitchFamily="34" charset="-120"/>
              </a:rPr>
              <a:t>介護疲れ・虐待</a:t>
            </a:r>
            <a:endParaRPr lang="en-US" sz="3200" b="1" dirty="0"/>
          </a:p>
        </p:txBody>
      </p:sp>
      <p:sp>
        <p:nvSpPr>
          <p:cNvPr id="10" name="Text 8"/>
          <p:cNvSpPr/>
          <p:nvPr/>
        </p:nvSpPr>
        <p:spPr>
          <a:xfrm>
            <a:off x="1749385" y="4649272"/>
            <a:ext cx="11915775" cy="772239"/>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長期的な介護により心身に負担がかかる状況。ストレス管理やリラクゼーション法を教え、介護者自身の健康をサポートします。</a:t>
            </a:r>
            <a:endParaRPr lang="en-US" sz="2800" dirty="0"/>
          </a:p>
        </p:txBody>
      </p:sp>
      <p:sp>
        <p:nvSpPr>
          <p:cNvPr id="11" name="Shape 9"/>
          <p:cNvSpPr/>
          <p:nvPr/>
        </p:nvSpPr>
        <p:spPr>
          <a:xfrm>
            <a:off x="965240" y="5904071"/>
            <a:ext cx="542925" cy="542925"/>
          </a:xfrm>
          <a:prstGeom prst="roundRect">
            <a:avLst>
              <a:gd name="adj" fmla="val 18668"/>
            </a:avLst>
          </a:prstGeom>
          <a:solidFill>
            <a:srgbClr val="E6E6E6"/>
          </a:solidFill>
          <a:ln w="7620">
            <a:solidFill>
              <a:srgbClr val="CCCCCC"/>
            </a:solidFill>
            <a:prstDash val="solid"/>
          </a:ln>
        </p:spPr>
        <p:txBody>
          <a:bodyPr/>
          <a:lstStyle/>
          <a:p>
            <a:endParaRPr lang="ja-JP" altLang="en-US"/>
          </a:p>
        </p:txBody>
      </p:sp>
      <p:sp>
        <p:nvSpPr>
          <p:cNvPr id="12" name="Text 10"/>
          <p:cNvSpPr/>
          <p:nvPr/>
        </p:nvSpPr>
        <p:spPr>
          <a:xfrm>
            <a:off x="1055727" y="5949315"/>
            <a:ext cx="361950" cy="452438"/>
          </a:xfrm>
          <a:prstGeom prst="rect">
            <a:avLst/>
          </a:prstGeom>
          <a:noFill/>
          <a:ln/>
        </p:spPr>
        <p:txBody>
          <a:bodyPr wrap="none" lIns="0" tIns="0" rIns="0" bIns="0" rtlCol="0" anchor="t"/>
          <a:lstStyle/>
          <a:p>
            <a:pPr marL="0" indent="0" algn="ctr">
              <a:lnSpc>
                <a:spcPts val="2850"/>
              </a:lnSpc>
              <a:buNone/>
            </a:pPr>
            <a:r>
              <a:rPr lang="en-US" sz="2850" dirty="0">
                <a:solidFill>
                  <a:srgbClr val="030303"/>
                </a:solidFill>
                <a:latin typeface="Inter Medium" pitchFamily="34" charset="0"/>
                <a:ea typeface="Inter Medium" pitchFamily="34" charset="-122"/>
                <a:cs typeface="Inter Medium" pitchFamily="34" charset="-120"/>
              </a:rPr>
              <a:t>3</a:t>
            </a:r>
            <a:endParaRPr lang="en-US" sz="2850" dirty="0"/>
          </a:p>
        </p:txBody>
      </p:sp>
      <p:sp>
        <p:nvSpPr>
          <p:cNvPr id="13" name="Text 11"/>
          <p:cNvSpPr/>
          <p:nvPr/>
        </p:nvSpPr>
        <p:spPr>
          <a:xfrm>
            <a:off x="1749385" y="5986939"/>
            <a:ext cx="3016448" cy="377071"/>
          </a:xfrm>
          <a:prstGeom prst="rect">
            <a:avLst/>
          </a:prstGeom>
          <a:noFill/>
          <a:ln/>
        </p:spPr>
        <p:txBody>
          <a:bodyPr wrap="none" lIns="0" tIns="0" rIns="0" bIns="0" rtlCol="0" anchor="t"/>
          <a:lstStyle/>
          <a:p>
            <a:pPr marL="0" indent="0" algn="l">
              <a:lnSpc>
                <a:spcPts val="2950"/>
              </a:lnSpc>
              <a:buNone/>
            </a:pPr>
            <a:r>
              <a:rPr lang="en-US" sz="3200" b="1" dirty="0">
                <a:solidFill>
                  <a:srgbClr val="030303"/>
                </a:solidFill>
                <a:latin typeface="Inter Medium" pitchFamily="34" charset="0"/>
                <a:ea typeface="Inter Medium" pitchFamily="34" charset="-122"/>
                <a:cs typeface="Inter Medium" pitchFamily="34" charset="-120"/>
              </a:rPr>
              <a:t>公的支援の活用</a:t>
            </a:r>
            <a:endParaRPr lang="en-US" sz="3200" b="1" dirty="0"/>
          </a:p>
        </p:txBody>
      </p:sp>
      <p:sp>
        <p:nvSpPr>
          <p:cNvPr id="14" name="Text 12"/>
          <p:cNvSpPr/>
          <p:nvPr/>
        </p:nvSpPr>
        <p:spPr>
          <a:xfrm>
            <a:off x="1749385" y="6508790"/>
            <a:ext cx="11915775" cy="772239"/>
          </a:xfrm>
          <a:prstGeom prst="rect">
            <a:avLst/>
          </a:prstGeom>
          <a:noFill/>
          <a:ln/>
        </p:spPr>
        <p:txBody>
          <a:bodyPr wrap="square" lIns="0" tIns="0" rIns="0" bIns="0" rtlCol="0" anchor="t"/>
          <a:lstStyle/>
          <a:p>
            <a:pPr marL="0" indent="0" algn="l">
              <a:lnSpc>
                <a:spcPts val="3000"/>
              </a:lnSpc>
              <a:buNone/>
            </a:pPr>
            <a:r>
              <a:rPr lang="en-US" sz="2800" dirty="0">
                <a:solidFill>
                  <a:srgbClr val="030303"/>
                </a:solidFill>
                <a:latin typeface="IBM Plex Sans Medium" pitchFamily="34" charset="0"/>
                <a:ea typeface="IBM Plex Sans Medium" pitchFamily="34" charset="-122"/>
                <a:cs typeface="IBM Plex Sans Medium" pitchFamily="34" charset="-120"/>
              </a:rPr>
              <a:t>介護保険制度や訪問介護などの支援サービスの積極的利用。介護保険制度や地域包括ケアシステムを活用した支援を提供します。</a:t>
            </a:r>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961668" y="944880"/>
            <a:ext cx="7298650" cy="912257"/>
          </a:xfrm>
          <a:prstGeom prst="rect">
            <a:avLst/>
          </a:prstGeom>
          <a:noFill/>
          <a:ln/>
        </p:spPr>
        <p:txBody>
          <a:bodyPr wrap="none" lIns="0" tIns="0" rIns="0" bIns="0" rtlCol="0" anchor="t"/>
          <a:lstStyle/>
          <a:p>
            <a:pPr marL="0" indent="0" algn="l">
              <a:lnSpc>
                <a:spcPts val="7150"/>
              </a:lnSpc>
              <a:buNone/>
            </a:pPr>
            <a:r>
              <a:rPr lang="en-US" sz="5700" dirty="0">
                <a:solidFill>
                  <a:srgbClr val="1B1B27"/>
                </a:solidFill>
                <a:latin typeface="Inter Medium" pitchFamily="34" charset="0"/>
                <a:ea typeface="Inter Medium" pitchFamily="34" charset="-122"/>
                <a:cs typeface="Inter Medium" pitchFamily="34" charset="-120"/>
              </a:rPr>
              <a:t>高齢者の主な健康問題</a:t>
            </a:r>
            <a:endParaRPr lang="en-US" sz="5700" dirty="0"/>
          </a:p>
        </p:txBody>
      </p:sp>
      <p:sp>
        <p:nvSpPr>
          <p:cNvPr id="3" name="Text 1"/>
          <p:cNvSpPr/>
          <p:nvPr/>
        </p:nvSpPr>
        <p:spPr>
          <a:xfrm>
            <a:off x="961668" y="2441019"/>
            <a:ext cx="12707064" cy="467082"/>
          </a:xfrm>
          <a:prstGeom prst="rect">
            <a:avLst/>
          </a:prstGeom>
          <a:noFill/>
          <a:ln/>
        </p:spPr>
        <p:txBody>
          <a:bodyPr wrap="none" lIns="0" tIns="0" rIns="0" bIns="0" rtlCol="0" anchor="t"/>
          <a:lstStyle/>
          <a:p>
            <a:pPr marL="0" indent="0" algn="l">
              <a:lnSpc>
                <a:spcPts val="3650"/>
              </a:lnSpc>
              <a:buNone/>
            </a:pPr>
            <a:r>
              <a:rPr lang="en-US" sz="2250" dirty="0">
                <a:solidFill>
                  <a:srgbClr val="030303"/>
                </a:solidFill>
                <a:latin typeface="IBM Plex Sans Medium" pitchFamily="34" charset="0"/>
                <a:ea typeface="IBM Plex Sans Medium" pitchFamily="34" charset="-122"/>
                <a:cs typeface="IBM Plex Sans Medium" pitchFamily="34" charset="-120"/>
              </a:rPr>
              <a:t>高齢者が直面する健康課題は多岐にわたり、看護職による専門的な支援が必要です。</a:t>
            </a:r>
            <a:endParaRPr lang="en-US" sz="2250" dirty="0"/>
          </a:p>
        </p:txBody>
      </p:sp>
      <p:sp>
        <p:nvSpPr>
          <p:cNvPr id="4" name="Shape 2"/>
          <p:cNvSpPr/>
          <p:nvPr/>
        </p:nvSpPr>
        <p:spPr>
          <a:xfrm>
            <a:off x="961668" y="3236476"/>
            <a:ext cx="4040981" cy="4048125"/>
          </a:xfrm>
          <a:prstGeom prst="roundRect">
            <a:avLst>
              <a:gd name="adj" fmla="val 3034"/>
            </a:avLst>
          </a:prstGeom>
          <a:solidFill>
            <a:srgbClr val="E6E6E6"/>
          </a:solidFill>
          <a:ln w="15240">
            <a:solidFill>
              <a:srgbClr val="CCCCCC"/>
            </a:solidFill>
            <a:prstDash val="solid"/>
          </a:ln>
        </p:spPr>
        <p:txBody>
          <a:bodyPr/>
          <a:lstStyle/>
          <a:p>
            <a:endParaRPr lang="ja-JP" altLang="en-US"/>
          </a:p>
        </p:txBody>
      </p:sp>
      <p:sp>
        <p:nvSpPr>
          <p:cNvPr id="5" name="Text 3"/>
          <p:cNvSpPr/>
          <p:nvPr/>
        </p:nvSpPr>
        <p:spPr>
          <a:xfrm>
            <a:off x="1268849" y="3543657"/>
            <a:ext cx="3426619" cy="456128"/>
          </a:xfrm>
          <a:prstGeom prst="rect">
            <a:avLst/>
          </a:prstGeom>
          <a:noFill/>
          <a:ln/>
        </p:spPr>
        <p:txBody>
          <a:bodyPr wrap="none" lIns="0" tIns="0" rIns="0" bIns="0" rtlCol="0" anchor="t"/>
          <a:lstStyle/>
          <a:p>
            <a:pPr marL="0" indent="0" algn="l">
              <a:lnSpc>
                <a:spcPts val="3550"/>
              </a:lnSpc>
              <a:buNone/>
            </a:pPr>
            <a:r>
              <a:rPr lang="en-US" sz="3600" b="1" dirty="0">
                <a:solidFill>
                  <a:srgbClr val="030303"/>
                </a:solidFill>
                <a:latin typeface="Inter Medium" pitchFamily="34" charset="0"/>
                <a:ea typeface="Inter Medium" pitchFamily="34" charset="-122"/>
                <a:cs typeface="Inter Medium" pitchFamily="34" charset="-120"/>
              </a:rPr>
              <a:t>生活習慣病</a:t>
            </a:r>
            <a:endParaRPr lang="en-US" sz="3600" b="1" dirty="0"/>
          </a:p>
        </p:txBody>
      </p:sp>
      <p:sp>
        <p:nvSpPr>
          <p:cNvPr id="6" name="Text 4"/>
          <p:cNvSpPr/>
          <p:nvPr/>
        </p:nvSpPr>
        <p:spPr>
          <a:xfrm>
            <a:off x="1268849" y="4174927"/>
            <a:ext cx="3426619" cy="2802493"/>
          </a:xfrm>
          <a:prstGeom prst="rect">
            <a:avLst/>
          </a:prstGeom>
          <a:noFill/>
          <a:ln/>
        </p:spPr>
        <p:txBody>
          <a:bodyPr wrap="square" lIns="0" tIns="0" rIns="0" bIns="0" rtlCol="0" anchor="t"/>
          <a:lstStyle/>
          <a:p>
            <a:pPr marL="0" indent="0" algn="l">
              <a:lnSpc>
                <a:spcPts val="3650"/>
              </a:lnSpc>
              <a:buNone/>
            </a:pPr>
            <a:r>
              <a:rPr lang="en-US" sz="2250" dirty="0">
                <a:solidFill>
                  <a:srgbClr val="030303"/>
                </a:solidFill>
                <a:latin typeface="IBM Plex Sans Medium" pitchFamily="34" charset="0"/>
                <a:ea typeface="IBM Plex Sans Medium" pitchFamily="34" charset="-122"/>
                <a:cs typeface="IBM Plex Sans Medium" pitchFamily="34" charset="-120"/>
              </a:rPr>
              <a:t>高血圧、糖尿病、脂質異常症などの慢性疾患が多く見られます。血圧、血糖値、コレステロール値を定期的に測定し、生活指導を行います。</a:t>
            </a:r>
            <a:endParaRPr lang="en-US" sz="2250" dirty="0"/>
          </a:p>
        </p:txBody>
      </p:sp>
      <p:sp>
        <p:nvSpPr>
          <p:cNvPr id="7" name="Shape 5"/>
          <p:cNvSpPr/>
          <p:nvPr/>
        </p:nvSpPr>
        <p:spPr>
          <a:xfrm>
            <a:off x="5294590" y="3236476"/>
            <a:ext cx="4041100" cy="4048125"/>
          </a:xfrm>
          <a:prstGeom prst="roundRect">
            <a:avLst>
              <a:gd name="adj" fmla="val 3034"/>
            </a:avLst>
          </a:prstGeom>
          <a:solidFill>
            <a:srgbClr val="E6E6E6"/>
          </a:solidFill>
          <a:ln w="15240">
            <a:solidFill>
              <a:srgbClr val="CCCCCC"/>
            </a:solidFill>
            <a:prstDash val="solid"/>
          </a:ln>
        </p:spPr>
        <p:txBody>
          <a:bodyPr/>
          <a:lstStyle/>
          <a:p>
            <a:endParaRPr lang="ja-JP" altLang="en-US"/>
          </a:p>
        </p:txBody>
      </p:sp>
      <p:sp>
        <p:nvSpPr>
          <p:cNvPr id="8" name="Text 6"/>
          <p:cNvSpPr/>
          <p:nvPr/>
        </p:nvSpPr>
        <p:spPr>
          <a:xfrm>
            <a:off x="5601772" y="3543657"/>
            <a:ext cx="3426738" cy="456128"/>
          </a:xfrm>
          <a:prstGeom prst="rect">
            <a:avLst/>
          </a:prstGeom>
          <a:noFill/>
          <a:ln/>
        </p:spPr>
        <p:txBody>
          <a:bodyPr wrap="none" lIns="0" tIns="0" rIns="0" bIns="0" rtlCol="0" anchor="t"/>
          <a:lstStyle/>
          <a:p>
            <a:pPr marL="0" indent="0" algn="l">
              <a:lnSpc>
                <a:spcPts val="3550"/>
              </a:lnSpc>
              <a:buNone/>
            </a:pPr>
            <a:r>
              <a:rPr lang="en-US" sz="3600" b="1" dirty="0">
                <a:solidFill>
                  <a:srgbClr val="030303"/>
                </a:solidFill>
                <a:latin typeface="Inter Medium" pitchFamily="34" charset="0"/>
                <a:ea typeface="Inter Medium" pitchFamily="34" charset="-122"/>
                <a:cs typeface="Inter Medium" pitchFamily="34" charset="-120"/>
              </a:rPr>
              <a:t>認知症</a:t>
            </a:r>
            <a:endParaRPr lang="en-US" sz="3600" b="1" dirty="0"/>
          </a:p>
        </p:txBody>
      </p:sp>
      <p:sp>
        <p:nvSpPr>
          <p:cNvPr id="9" name="Text 7"/>
          <p:cNvSpPr/>
          <p:nvPr/>
        </p:nvSpPr>
        <p:spPr>
          <a:xfrm>
            <a:off x="5601772" y="4174927"/>
            <a:ext cx="3426738" cy="2335411"/>
          </a:xfrm>
          <a:prstGeom prst="rect">
            <a:avLst/>
          </a:prstGeom>
          <a:noFill/>
          <a:ln/>
        </p:spPr>
        <p:txBody>
          <a:bodyPr wrap="square" lIns="0" tIns="0" rIns="0" bIns="0" rtlCol="0" anchor="t"/>
          <a:lstStyle/>
          <a:p>
            <a:pPr marL="0" indent="0" algn="l">
              <a:lnSpc>
                <a:spcPts val="3650"/>
              </a:lnSpc>
              <a:buNone/>
            </a:pPr>
            <a:r>
              <a:rPr lang="en-US" sz="2250" dirty="0">
                <a:solidFill>
                  <a:srgbClr val="030303"/>
                </a:solidFill>
                <a:latin typeface="IBM Plex Sans Medium" pitchFamily="34" charset="0"/>
                <a:ea typeface="IBM Plex Sans Medium" pitchFamily="34" charset="-122"/>
                <a:cs typeface="IBM Plex Sans Medium" pitchFamily="34" charset="-120"/>
              </a:rPr>
              <a:t>約600万人が罹患。早期発見と予防のため、スクリーニングや評価を行い、適切な介入を実施します。</a:t>
            </a:r>
            <a:endParaRPr lang="en-US" sz="2250" dirty="0"/>
          </a:p>
        </p:txBody>
      </p:sp>
      <p:sp>
        <p:nvSpPr>
          <p:cNvPr id="10" name="Shape 8"/>
          <p:cNvSpPr/>
          <p:nvPr/>
        </p:nvSpPr>
        <p:spPr>
          <a:xfrm>
            <a:off x="9627632" y="3236476"/>
            <a:ext cx="4040981" cy="4048125"/>
          </a:xfrm>
          <a:prstGeom prst="roundRect">
            <a:avLst>
              <a:gd name="adj" fmla="val 3034"/>
            </a:avLst>
          </a:prstGeom>
          <a:solidFill>
            <a:srgbClr val="E6E6E6"/>
          </a:solidFill>
          <a:ln w="15240">
            <a:solidFill>
              <a:srgbClr val="CCCCCC"/>
            </a:solidFill>
            <a:prstDash val="solid"/>
          </a:ln>
        </p:spPr>
        <p:txBody>
          <a:bodyPr/>
          <a:lstStyle/>
          <a:p>
            <a:endParaRPr lang="ja-JP" altLang="en-US"/>
          </a:p>
        </p:txBody>
      </p:sp>
      <p:sp>
        <p:nvSpPr>
          <p:cNvPr id="11" name="Text 9"/>
          <p:cNvSpPr/>
          <p:nvPr/>
        </p:nvSpPr>
        <p:spPr>
          <a:xfrm>
            <a:off x="9934813" y="3543657"/>
            <a:ext cx="3426619" cy="912257"/>
          </a:xfrm>
          <a:prstGeom prst="rect">
            <a:avLst/>
          </a:prstGeom>
          <a:noFill/>
          <a:ln/>
        </p:spPr>
        <p:txBody>
          <a:bodyPr wrap="square" lIns="0" tIns="0" rIns="0" bIns="0" rtlCol="0" anchor="t"/>
          <a:lstStyle/>
          <a:p>
            <a:pPr marL="0" indent="0" algn="l">
              <a:lnSpc>
                <a:spcPts val="3550"/>
              </a:lnSpc>
              <a:buNone/>
            </a:pPr>
            <a:r>
              <a:rPr lang="en-US" sz="3600" b="1" dirty="0">
                <a:solidFill>
                  <a:srgbClr val="030303"/>
                </a:solidFill>
                <a:latin typeface="Inter Medium" pitchFamily="34" charset="0"/>
                <a:ea typeface="Inter Medium" pitchFamily="34" charset="-122"/>
                <a:cs typeface="Inter Medium" pitchFamily="34" charset="-120"/>
              </a:rPr>
              <a:t>フレイル・サルコペニア</a:t>
            </a:r>
            <a:endParaRPr lang="en-US" sz="3600" b="1" dirty="0"/>
          </a:p>
        </p:txBody>
      </p:sp>
      <p:sp>
        <p:nvSpPr>
          <p:cNvPr id="12" name="Text 10"/>
          <p:cNvSpPr/>
          <p:nvPr/>
        </p:nvSpPr>
        <p:spPr>
          <a:xfrm>
            <a:off x="9934813" y="4631055"/>
            <a:ext cx="3426619" cy="1868329"/>
          </a:xfrm>
          <a:prstGeom prst="rect">
            <a:avLst/>
          </a:prstGeom>
          <a:noFill/>
          <a:ln/>
        </p:spPr>
        <p:txBody>
          <a:bodyPr wrap="square" lIns="0" tIns="0" rIns="0" bIns="0" rtlCol="0" anchor="t"/>
          <a:lstStyle/>
          <a:p>
            <a:pPr marL="0" indent="0" algn="l">
              <a:lnSpc>
                <a:spcPts val="3650"/>
              </a:lnSpc>
              <a:buNone/>
            </a:pPr>
            <a:r>
              <a:rPr lang="en-US" sz="2250" dirty="0">
                <a:solidFill>
                  <a:srgbClr val="030303"/>
                </a:solidFill>
                <a:latin typeface="IBM Plex Sans Medium" pitchFamily="34" charset="0"/>
                <a:ea typeface="IBM Plex Sans Medium" pitchFamily="34" charset="-122"/>
                <a:cs typeface="IBM Plex Sans Medium" pitchFamily="34" charset="-120"/>
              </a:rPr>
              <a:t>虚弱状態や筋力低下への対応。運動プログラムの提供と地域との連携を強化します。</a:t>
            </a:r>
            <a:endParaRPr lang="en-US" sz="22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966073" y="1025843"/>
            <a:ext cx="6469737" cy="808673"/>
          </a:xfrm>
          <a:prstGeom prst="rect">
            <a:avLst/>
          </a:prstGeom>
          <a:noFill/>
          <a:ln/>
        </p:spPr>
        <p:txBody>
          <a:bodyPr wrap="none" lIns="0" tIns="0" rIns="0" bIns="0" rtlCol="0" anchor="t"/>
          <a:lstStyle/>
          <a:p>
            <a:pPr marL="0" indent="0" algn="l">
              <a:lnSpc>
                <a:spcPts val="6350"/>
              </a:lnSpc>
              <a:buNone/>
            </a:pPr>
            <a:r>
              <a:rPr lang="en-US" sz="5050" dirty="0">
                <a:solidFill>
                  <a:srgbClr val="1B1B27"/>
                </a:solidFill>
                <a:latin typeface="Inter Medium" pitchFamily="34" charset="0"/>
                <a:ea typeface="Inter Medium" pitchFamily="34" charset="-122"/>
                <a:cs typeface="Inter Medium" pitchFamily="34" charset="-120"/>
              </a:rPr>
              <a:t>高齢者の主な死亡原因</a:t>
            </a:r>
            <a:endParaRPr lang="en-US" sz="5050" dirty="0"/>
          </a:p>
        </p:txBody>
      </p:sp>
      <p:sp>
        <p:nvSpPr>
          <p:cNvPr id="3" name="Text 1"/>
          <p:cNvSpPr/>
          <p:nvPr/>
        </p:nvSpPr>
        <p:spPr>
          <a:xfrm>
            <a:off x="966073" y="2352080"/>
            <a:ext cx="12698254" cy="414099"/>
          </a:xfrm>
          <a:prstGeom prst="rect">
            <a:avLst/>
          </a:prstGeom>
          <a:noFill/>
          <a:ln/>
        </p:spPr>
        <p:txBody>
          <a:bodyPr wrap="none" lIns="0" tIns="0" rIns="0" bIns="0" rtlCol="0" anchor="t"/>
          <a:lstStyle/>
          <a:p>
            <a:pPr marL="0" indent="0" algn="l">
              <a:lnSpc>
                <a:spcPts val="3250"/>
              </a:lnSpc>
              <a:buNone/>
            </a:pPr>
            <a:r>
              <a:rPr lang="en-US" sz="2400" dirty="0">
                <a:solidFill>
                  <a:srgbClr val="030303"/>
                </a:solidFill>
                <a:latin typeface="IBM Plex Sans Medium" pitchFamily="34" charset="0"/>
                <a:ea typeface="IBM Plex Sans Medium" pitchFamily="34" charset="-122"/>
                <a:cs typeface="IBM Plex Sans Medium" pitchFamily="34" charset="-120"/>
              </a:rPr>
              <a:t>日本の高齢者における死亡原因を理解することで、予防的介入の重要性が明確になります。</a:t>
            </a:r>
            <a:endParaRPr lang="en-US" sz="2400" dirty="0"/>
          </a:p>
        </p:txBody>
      </p:sp>
      <p:sp>
        <p:nvSpPr>
          <p:cNvPr id="4" name="Shape 2"/>
          <p:cNvSpPr/>
          <p:nvPr/>
        </p:nvSpPr>
        <p:spPr>
          <a:xfrm>
            <a:off x="966073" y="3186589"/>
            <a:ext cx="5277922" cy="323374"/>
          </a:xfrm>
          <a:prstGeom prst="roundRect">
            <a:avLst>
              <a:gd name="adj" fmla="val 33612"/>
            </a:avLst>
          </a:prstGeom>
          <a:solidFill>
            <a:srgbClr val="E6E6E6"/>
          </a:solidFill>
          <a:ln w="15240">
            <a:solidFill>
              <a:srgbClr val="CCCCCC"/>
            </a:solidFill>
            <a:prstDash val="solid"/>
          </a:ln>
        </p:spPr>
        <p:txBody>
          <a:bodyPr/>
          <a:lstStyle/>
          <a:p>
            <a:endParaRPr lang="ja-JP" altLang="en-US"/>
          </a:p>
        </p:txBody>
      </p:sp>
      <p:sp>
        <p:nvSpPr>
          <p:cNvPr id="5" name="Shape 3"/>
          <p:cNvSpPr/>
          <p:nvPr/>
        </p:nvSpPr>
        <p:spPr>
          <a:xfrm>
            <a:off x="966073" y="3186589"/>
            <a:ext cx="1319451" cy="323374"/>
          </a:xfrm>
          <a:prstGeom prst="roundRect">
            <a:avLst>
              <a:gd name="adj" fmla="val 33612"/>
            </a:avLst>
          </a:prstGeom>
          <a:solidFill>
            <a:srgbClr val="030303"/>
          </a:solidFill>
          <a:ln/>
        </p:spPr>
        <p:txBody>
          <a:bodyPr/>
          <a:lstStyle/>
          <a:p>
            <a:endParaRPr lang="ja-JP" altLang="en-US"/>
          </a:p>
        </p:txBody>
      </p:sp>
      <p:sp>
        <p:nvSpPr>
          <p:cNvPr id="6" name="Text 4"/>
          <p:cNvSpPr/>
          <p:nvPr/>
        </p:nvSpPr>
        <p:spPr>
          <a:xfrm>
            <a:off x="6438067" y="3186589"/>
            <a:ext cx="715447" cy="323374"/>
          </a:xfrm>
          <a:prstGeom prst="rect">
            <a:avLst/>
          </a:prstGeom>
          <a:noFill/>
          <a:ln/>
        </p:spPr>
        <p:txBody>
          <a:bodyPr wrap="none" lIns="0" tIns="0" rIns="0" bIns="0" rtlCol="0" anchor="t"/>
          <a:lstStyle/>
          <a:p>
            <a:pPr marL="0" indent="0" algn="l">
              <a:lnSpc>
                <a:spcPts val="2500"/>
              </a:lnSpc>
              <a:buNone/>
            </a:pPr>
            <a:r>
              <a:rPr lang="en-US" sz="2500" dirty="0">
                <a:solidFill>
                  <a:srgbClr val="030303"/>
                </a:solidFill>
                <a:latin typeface="Inter Medium" pitchFamily="34" charset="0"/>
                <a:ea typeface="Inter Medium" pitchFamily="34" charset="-122"/>
                <a:cs typeface="Inter Medium" pitchFamily="34" charset="-120"/>
              </a:rPr>
              <a:t>25%</a:t>
            </a:r>
            <a:endParaRPr lang="en-US" sz="2500" dirty="0"/>
          </a:p>
        </p:txBody>
      </p:sp>
      <p:sp>
        <p:nvSpPr>
          <p:cNvPr id="7" name="Text 5"/>
          <p:cNvSpPr/>
          <p:nvPr/>
        </p:nvSpPr>
        <p:spPr>
          <a:xfrm>
            <a:off x="966073" y="3833336"/>
            <a:ext cx="3234809" cy="404336"/>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悪性新生物（がん）</a:t>
            </a:r>
            <a:endParaRPr lang="en-US" sz="3600" dirty="0"/>
          </a:p>
        </p:txBody>
      </p:sp>
      <p:sp>
        <p:nvSpPr>
          <p:cNvPr id="8" name="Text 6"/>
          <p:cNvSpPr/>
          <p:nvPr/>
        </p:nvSpPr>
        <p:spPr>
          <a:xfrm>
            <a:off x="966073" y="4392930"/>
            <a:ext cx="6187440" cy="414099"/>
          </a:xfrm>
          <a:prstGeom prst="rect">
            <a:avLst/>
          </a:prstGeom>
          <a:noFill/>
          <a:ln/>
        </p:spPr>
        <p:txBody>
          <a:bodyPr wrap="none" lIns="0" tIns="0" rIns="0" bIns="0" rtlCol="0" anchor="t"/>
          <a:lstStyle/>
          <a:p>
            <a:pPr marL="0" indent="0" algn="l">
              <a:lnSpc>
                <a:spcPts val="3250"/>
              </a:lnSpc>
              <a:buNone/>
            </a:pPr>
            <a:r>
              <a:rPr lang="en-US" sz="3200" dirty="0">
                <a:solidFill>
                  <a:srgbClr val="030303"/>
                </a:solidFill>
                <a:latin typeface="IBM Plex Sans Medium" pitchFamily="34" charset="0"/>
                <a:ea typeface="IBM Plex Sans Medium" pitchFamily="34" charset="-122"/>
                <a:cs typeface="IBM Plex Sans Medium" pitchFamily="34" charset="-120"/>
              </a:rPr>
              <a:t>最も多い死因</a:t>
            </a:r>
            <a:endParaRPr lang="en-US" sz="3200" dirty="0"/>
          </a:p>
        </p:txBody>
      </p:sp>
      <p:sp>
        <p:nvSpPr>
          <p:cNvPr id="9" name="Shape 7"/>
          <p:cNvSpPr/>
          <p:nvPr/>
        </p:nvSpPr>
        <p:spPr>
          <a:xfrm>
            <a:off x="7476887" y="3186589"/>
            <a:ext cx="5342930" cy="323374"/>
          </a:xfrm>
          <a:prstGeom prst="roundRect">
            <a:avLst>
              <a:gd name="adj" fmla="val 33612"/>
            </a:avLst>
          </a:prstGeom>
          <a:solidFill>
            <a:srgbClr val="E6E6E6"/>
          </a:solidFill>
          <a:ln w="15240">
            <a:solidFill>
              <a:srgbClr val="CCCCCC"/>
            </a:solidFill>
            <a:prstDash val="solid"/>
          </a:ln>
        </p:spPr>
        <p:txBody>
          <a:bodyPr/>
          <a:lstStyle/>
          <a:p>
            <a:endParaRPr lang="ja-JP" altLang="en-US"/>
          </a:p>
        </p:txBody>
      </p:sp>
      <p:sp>
        <p:nvSpPr>
          <p:cNvPr id="10" name="Shape 8"/>
          <p:cNvSpPr/>
          <p:nvPr/>
        </p:nvSpPr>
        <p:spPr>
          <a:xfrm>
            <a:off x="7476887" y="3186589"/>
            <a:ext cx="801410" cy="323374"/>
          </a:xfrm>
          <a:prstGeom prst="roundRect">
            <a:avLst>
              <a:gd name="adj" fmla="val 33612"/>
            </a:avLst>
          </a:prstGeom>
          <a:solidFill>
            <a:srgbClr val="030303"/>
          </a:solidFill>
          <a:ln/>
        </p:spPr>
        <p:txBody>
          <a:bodyPr/>
          <a:lstStyle/>
          <a:p>
            <a:endParaRPr lang="ja-JP" altLang="en-US"/>
          </a:p>
        </p:txBody>
      </p:sp>
      <p:sp>
        <p:nvSpPr>
          <p:cNvPr id="11" name="Text 9"/>
          <p:cNvSpPr/>
          <p:nvPr/>
        </p:nvSpPr>
        <p:spPr>
          <a:xfrm>
            <a:off x="13013888" y="3186589"/>
            <a:ext cx="650438" cy="323374"/>
          </a:xfrm>
          <a:prstGeom prst="rect">
            <a:avLst/>
          </a:prstGeom>
          <a:noFill/>
          <a:ln/>
        </p:spPr>
        <p:txBody>
          <a:bodyPr wrap="none" lIns="0" tIns="0" rIns="0" bIns="0" rtlCol="0" anchor="t"/>
          <a:lstStyle/>
          <a:p>
            <a:pPr marL="0" indent="0" algn="l">
              <a:lnSpc>
                <a:spcPts val="2500"/>
              </a:lnSpc>
              <a:buNone/>
            </a:pPr>
            <a:r>
              <a:rPr lang="en-US" sz="2500" dirty="0">
                <a:solidFill>
                  <a:srgbClr val="030303"/>
                </a:solidFill>
                <a:latin typeface="Inter Medium" pitchFamily="34" charset="0"/>
                <a:ea typeface="Inter Medium" pitchFamily="34" charset="-122"/>
                <a:cs typeface="Inter Medium" pitchFamily="34" charset="-120"/>
              </a:rPr>
              <a:t>15%</a:t>
            </a:r>
            <a:endParaRPr lang="en-US" sz="2500" dirty="0"/>
          </a:p>
        </p:txBody>
      </p:sp>
      <p:sp>
        <p:nvSpPr>
          <p:cNvPr id="12" name="Text 10"/>
          <p:cNvSpPr/>
          <p:nvPr/>
        </p:nvSpPr>
        <p:spPr>
          <a:xfrm>
            <a:off x="7476887" y="3833336"/>
            <a:ext cx="3234809" cy="404336"/>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心疾患</a:t>
            </a:r>
            <a:endParaRPr lang="en-US" sz="3600" dirty="0"/>
          </a:p>
        </p:txBody>
      </p:sp>
      <p:sp>
        <p:nvSpPr>
          <p:cNvPr id="13" name="Text 11"/>
          <p:cNvSpPr/>
          <p:nvPr/>
        </p:nvSpPr>
        <p:spPr>
          <a:xfrm>
            <a:off x="7476887" y="4392930"/>
            <a:ext cx="6187440" cy="414099"/>
          </a:xfrm>
          <a:prstGeom prst="rect">
            <a:avLst/>
          </a:prstGeom>
          <a:noFill/>
          <a:ln/>
        </p:spPr>
        <p:txBody>
          <a:bodyPr wrap="none" lIns="0" tIns="0" rIns="0" bIns="0" rtlCol="0" anchor="t"/>
          <a:lstStyle/>
          <a:p>
            <a:pPr marL="0" indent="0" algn="l">
              <a:lnSpc>
                <a:spcPts val="3250"/>
              </a:lnSpc>
              <a:buNone/>
            </a:pPr>
            <a:r>
              <a:rPr lang="en-US" sz="3200" dirty="0">
                <a:solidFill>
                  <a:srgbClr val="030303"/>
                </a:solidFill>
                <a:latin typeface="IBM Plex Sans Medium" pitchFamily="34" charset="0"/>
                <a:ea typeface="IBM Plex Sans Medium" pitchFamily="34" charset="-122"/>
                <a:cs typeface="IBM Plex Sans Medium" pitchFamily="34" charset="-120"/>
              </a:rPr>
              <a:t>心筋梗塞・心不全</a:t>
            </a:r>
            <a:endParaRPr lang="en-US" sz="3200" dirty="0"/>
          </a:p>
        </p:txBody>
      </p:sp>
      <p:sp>
        <p:nvSpPr>
          <p:cNvPr id="14" name="Shape 12"/>
          <p:cNvSpPr/>
          <p:nvPr/>
        </p:nvSpPr>
        <p:spPr>
          <a:xfrm>
            <a:off x="966073" y="5583198"/>
            <a:ext cx="5329238" cy="323374"/>
          </a:xfrm>
          <a:prstGeom prst="roundRect">
            <a:avLst>
              <a:gd name="adj" fmla="val 33612"/>
            </a:avLst>
          </a:prstGeom>
          <a:solidFill>
            <a:srgbClr val="E6E6E6"/>
          </a:solidFill>
          <a:ln w="15240">
            <a:solidFill>
              <a:srgbClr val="CCCCCC"/>
            </a:solidFill>
            <a:prstDash val="solid"/>
          </a:ln>
        </p:spPr>
        <p:txBody>
          <a:bodyPr/>
          <a:lstStyle/>
          <a:p>
            <a:endParaRPr lang="ja-JP" altLang="en-US"/>
          </a:p>
        </p:txBody>
      </p:sp>
      <p:sp>
        <p:nvSpPr>
          <p:cNvPr id="15" name="Shape 13"/>
          <p:cNvSpPr/>
          <p:nvPr/>
        </p:nvSpPr>
        <p:spPr>
          <a:xfrm>
            <a:off x="966073" y="5583198"/>
            <a:ext cx="532924" cy="323374"/>
          </a:xfrm>
          <a:prstGeom prst="roundRect">
            <a:avLst>
              <a:gd name="adj" fmla="val 33612"/>
            </a:avLst>
          </a:prstGeom>
          <a:solidFill>
            <a:srgbClr val="030303"/>
          </a:solidFill>
          <a:ln/>
        </p:spPr>
        <p:txBody>
          <a:bodyPr/>
          <a:lstStyle/>
          <a:p>
            <a:endParaRPr lang="ja-JP" altLang="en-US"/>
          </a:p>
        </p:txBody>
      </p:sp>
      <p:sp>
        <p:nvSpPr>
          <p:cNvPr id="16" name="Text 14"/>
          <p:cNvSpPr/>
          <p:nvPr/>
        </p:nvSpPr>
        <p:spPr>
          <a:xfrm>
            <a:off x="6489383" y="5583198"/>
            <a:ext cx="664131" cy="323374"/>
          </a:xfrm>
          <a:prstGeom prst="rect">
            <a:avLst/>
          </a:prstGeom>
          <a:noFill/>
          <a:ln/>
        </p:spPr>
        <p:txBody>
          <a:bodyPr wrap="none" lIns="0" tIns="0" rIns="0" bIns="0" rtlCol="0" anchor="t"/>
          <a:lstStyle/>
          <a:p>
            <a:pPr marL="0" indent="0" algn="l">
              <a:lnSpc>
                <a:spcPts val="2500"/>
              </a:lnSpc>
              <a:buNone/>
            </a:pPr>
            <a:r>
              <a:rPr lang="en-US" sz="2500" dirty="0">
                <a:solidFill>
                  <a:srgbClr val="030303"/>
                </a:solidFill>
                <a:latin typeface="Inter Medium" pitchFamily="34" charset="0"/>
                <a:ea typeface="Inter Medium" pitchFamily="34" charset="-122"/>
                <a:cs typeface="Inter Medium" pitchFamily="34" charset="-120"/>
              </a:rPr>
              <a:t>10%</a:t>
            </a:r>
            <a:endParaRPr lang="en-US" sz="2500" dirty="0"/>
          </a:p>
        </p:txBody>
      </p:sp>
      <p:sp>
        <p:nvSpPr>
          <p:cNvPr id="17" name="Text 15"/>
          <p:cNvSpPr/>
          <p:nvPr/>
        </p:nvSpPr>
        <p:spPr>
          <a:xfrm>
            <a:off x="966073" y="6229945"/>
            <a:ext cx="3234809" cy="404336"/>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老衰</a:t>
            </a:r>
            <a:endParaRPr lang="en-US" sz="3600" dirty="0"/>
          </a:p>
        </p:txBody>
      </p:sp>
      <p:sp>
        <p:nvSpPr>
          <p:cNvPr id="18" name="Text 16"/>
          <p:cNvSpPr/>
          <p:nvPr/>
        </p:nvSpPr>
        <p:spPr>
          <a:xfrm>
            <a:off x="966073" y="6789539"/>
            <a:ext cx="6187440" cy="414099"/>
          </a:xfrm>
          <a:prstGeom prst="rect">
            <a:avLst/>
          </a:prstGeom>
          <a:noFill/>
          <a:ln/>
        </p:spPr>
        <p:txBody>
          <a:bodyPr wrap="none" lIns="0" tIns="0" rIns="0" bIns="0" rtlCol="0" anchor="t"/>
          <a:lstStyle/>
          <a:p>
            <a:pPr marL="0" indent="0" algn="l">
              <a:lnSpc>
                <a:spcPts val="3250"/>
              </a:lnSpc>
              <a:buNone/>
            </a:pPr>
            <a:r>
              <a:rPr lang="en-US" sz="3200" dirty="0">
                <a:solidFill>
                  <a:srgbClr val="030303"/>
                </a:solidFill>
                <a:latin typeface="IBM Plex Sans Medium" pitchFamily="34" charset="0"/>
                <a:ea typeface="IBM Plex Sans Medium" pitchFamily="34" charset="-122"/>
                <a:cs typeface="IBM Plex Sans Medium" pitchFamily="34" charset="-120"/>
              </a:rPr>
              <a:t>自然な経過</a:t>
            </a:r>
            <a:endParaRPr lang="en-US" sz="3200" dirty="0"/>
          </a:p>
        </p:txBody>
      </p:sp>
      <p:sp>
        <p:nvSpPr>
          <p:cNvPr id="19" name="Shape 17"/>
          <p:cNvSpPr/>
          <p:nvPr/>
        </p:nvSpPr>
        <p:spPr>
          <a:xfrm>
            <a:off x="7476887" y="5583198"/>
            <a:ext cx="5468660" cy="323374"/>
          </a:xfrm>
          <a:prstGeom prst="roundRect">
            <a:avLst>
              <a:gd name="adj" fmla="val 33612"/>
            </a:avLst>
          </a:prstGeom>
          <a:solidFill>
            <a:srgbClr val="E6E6E6"/>
          </a:solidFill>
          <a:ln w="15240">
            <a:solidFill>
              <a:srgbClr val="CCCCCC"/>
            </a:solidFill>
            <a:prstDash val="solid"/>
          </a:ln>
        </p:spPr>
        <p:txBody>
          <a:bodyPr/>
          <a:lstStyle/>
          <a:p>
            <a:endParaRPr lang="ja-JP" altLang="en-US"/>
          </a:p>
        </p:txBody>
      </p:sp>
      <p:sp>
        <p:nvSpPr>
          <p:cNvPr id="20" name="Shape 18"/>
          <p:cNvSpPr/>
          <p:nvPr/>
        </p:nvSpPr>
        <p:spPr>
          <a:xfrm>
            <a:off x="7476887" y="5583198"/>
            <a:ext cx="437436" cy="323374"/>
          </a:xfrm>
          <a:prstGeom prst="roundRect">
            <a:avLst>
              <a:gd name="adj" fmla="val 33612"/>
            </a:avLst>
          </a:prstGeom>
          <a:solidFill>
            <a:srgbClr val="030303"/>
          </a:solidFill>
          <a:ln/>
        </p:spPr>
        <p:txBody>
          <a:bodyPr/>
          <a:lstStyle/>
          <a:p>
            <a:endParaRPr lang="ja-JP" altLang="en-US"/>
          </a:p>
        </p:txBody>
      </p:sp>
      <p:sp>
        <p:nvSpPr>
          <p:cNvPr id="21" name="Text 19"/>
          <p:cNvSpPr/>
          <p:nvPr/>
        </p:nvSpPr>
        <p:spPr>
          <a:xfrm>
            <a:off x="13139618" y="5583198"/>
            <a:ext cx="524708" cy="323374"/>
          </a:xfrm>
          <a:prstGeom prst="rect">
            <a:avLst/>
          </a:prstGeom>
          <a:noFill/>
          <a:ln/>
        </p:spPr>
        <p:txBody>
          <a:bodyPr wrap="none" lIns="0" tIns="0" rIns="0" bIns="0" rtlCol="0" anchor="t"/>
          <a:lstStyle/>
          <a:p>
            <a:pPr marL="0" indent="0" algn="l">
              <a:lnSpc>
                <a:spcPts val="2500"/>
              </a:lnSpc>
              <a:buNone/>
            </a:pPr>
            <a:r>
              <a:rPr lang="en-US" sz="2500" dirty="0">
                <a:solidFill>
                  <a:srgbClr val="030303"/>
                </a:solidFill>
                <a:latin typeface="Inter Medium" pitchFamily="34" charset="0"/>
                <a:ea typeface="Inter Medium" pitchFamily="34" charset="-122"/>
                <a:cs typeface="Inter Medium" pitchFamily="34" charset="-120"/>
              </a:rPr>
              <a:t>8%</a:t>
            </a:r>
            <a:endParaRPr lang="en-US" sz="2500" dirty="0"/>
          </a:p>
        </p:txBody>
      </p:sp>
      <p:sp>
        <p:nvSpPr>
          <p:cNvPr id="22" name="Text 20"/>
          <p:cNvSpPr/>
          <p:nvPr/>
        </p:nvSpPr>
        <p:spPr>
          <a:xfrm>
            <a:off x="7476887" y="6229945"/>
            <a:ext cx="3234809" cy="404336"/>
          </a:xfrm>
          <a:prstGeom prst="rect">
            <a:avLst/>
          </a:prstGeom>
          <a:noFill/>
          <a:ln/>
        </p:spPr>
        <p:txBody>
          <a:bodyPr wrap="none" lIns="0" tIns="0" rIns="0" bIns="0" rtlCol="0" anchor="t"/>
          <a:lstStyle/>
          <a:p>
            <a:pPr marL="0" indent="0" algn="l">
              <a:lnSpc>
                <a:spcPts val="3150"/>
              </a:lnSpc>
              <a:buNone/>
            </a:pPr>
            <a:r>
              <a:rPr lang="en-US" sz="3600" dirty="0">
                <a:solidFill>
                  <a:srgbClr val="030303"/>
                </a:solidFill>
                <a:latin typeface="Inter Medium" pitchFamily="34" charset="0"/>
                <a:ea typeface="Inter Medium" pitchFamily="34" charset="-122"/>
                <a:cs typeface="Inter Medium" pitchFamily="34" charset="-120"/>
              </a:rPr>
              <a:t>脳血管疾患</a:t>
            </a:r>
            <a:endParaRPr lang="en-US" sz="3600" dirty="0"/>
          </a:p>
        </p:txBody>
      </p:sp>
      <p:sp>
        <p:nvSpPr>
          <p:cNvPr id="23" name="Text 21"/>
          <p:cNvSpPr/>
          <p:nvPr/>
        </p:nvSpPr>
        <p:spPr>
          <a:xfrm>
            <a:off x="7476887" y="6789539"/>
            <a:ext cx="6187440" cy="414099"/>
          </a:xfrm>
          <a:prstGeom prst="rect">
            <a:avLst/>
          </a:prstGeom>
          <a:noFill/>
          <a:ln/>
        </p:spPr>
        <p:txBody>
          <a:bodyPr wrap="none" lIns="0" tIns="0" rIns="0" bIns="0" rtlCol="0" anchor="t"/>
          <a:lstStyle/>
          <a:p>
            <a:pPr marL="0" indent="0" algn="l">
              <a:lnSpc>
                <a:spcPts val="3250"/>
              </a:lnSpc>
              <a:buNone/>
            </a:pPr>
            <a:r>
              <a:rPr lang="en-US" sz="3200" dirty="0">
                <a:solidFill>
                  <a:srgbClr val="030303"/>
                </a:solidFill>
                <a:latin typeface="IBM Plex Sans Medium" pitchFamily="34" charset="0"/>
                <a:ea typeface="IBM Plex Sans Medium" pitchFamily="34" charset="-122"/>
                <a:cs typeface="IBM Plex Sans Medium" pitchFamily="34" charset="-120"/>
              </a:rPr>
              <a:t>脳梗塞など</a:t>
            </a:r>
            <a:endParaRPr lang="en-US" sz="3200"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518</Words>
  <Application>Microsoft Office PowerPoint</Application>
  <PresentationFormat>ユーザー設定</PresentationFormat>
  <Paragraphs>181</Paragraphs>
  <Slides>20</Slides>
  <Notes>20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20</vt:i4>
      </vt:variant>
    </vt:vector>
  </HeadingPairs>
  <TitlesOfParts>
    <vt:vector size="26" baseType="lpstr">
      <vt:lpstr>Inter Medium</vt:lpstr>
      <vt:lpstr>Arial</vt:lpstr>
      <vt:lpstr>IBM Plex Sans Medium</vt:lpstr>
      <vt:lpstr>游ゴシック Light</vt:lpstr>
      <vt:lpstr>游ゴシック</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2025-07-30T02:41:46Z</dcterms:created>
  <dcterms:modified xsi:type="dcterms:W3CDTF">2025-07-30T08:13:45Z</dcterms:modified>
</cp:coreProperties>
</file>