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游ゴシック" panose="020B0400000000000000" pitchFamily="50" charset="-128"/>
      <p:regular r:id="rId23"/>
      <p:bold r:id="rId24"/>
    </p:embeddedFont>
    <p:embeddedFont>
      <p:font typeface="游ゴシック Light" panose="020B0300000000000000" pitchFamily="50" charset="-128"/>
      <p:regular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6861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CDD1F-392B-60FF-8128-BDF38F15C9DF}"/>
              </a:ext>
            </a:extLst>
          </p:cNvPr>
          <p:cNvSpPr>
            <a:spLocks noGrp="1"/>
          </p:cNvSpPr>
          <p:nvPr>
            <p:ph type="ctrTitle"/>
          </p:nvPr>
        </p:nvSpPr>
        <p:spPr>
          <a:xfrm>
            <a:off x="1828800" y="1346836"/>
            <a:ext cx="10972800" cy="2865120"/>
          </a:xfrm>
        </p:spPr>
        <p:txBody>
          <a:bodyPr anchor="b"/>
          <a:lstStyle>
            <a:lvl1pPr algn="ctr">
              <a:defRPr sz="72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79A82FF-6CAF-FE68-492E-E11F881BC64B}"/>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9A2F805-C83E-40E1-48FF-2BED67018718}"/>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0E75115-C6EA-17F1-0ED3-D7DD46E55C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70F2E-0F9E-1BC7-14E8-3D2E81ECD862}"/>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2192852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9D99C-C392-A782-452B-5ECFB97B141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7A6B733-D3C5-F3B3-1FE7-5AAD760F9F3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75685A-5240-C41B-EB8B-EC935F432983}"/>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1EDB9C1-C143-B4CB-8B6C-3CA92A6660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71C2AE-8216-5DBF-387B-57B33EB9DD05}"/>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29652537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817B799-3839-035F-A30A-16B0833B7D81}"/>
              </a:ext>
            </a:extLst>
          </p:cNvPr>
          <p:cNvSpPr>
            <a:spLocks noGrp="1"/>
          </p:cNvSpPr>
          <p:nvPr>
            <p:ph type="title" orient="vert"/>
          </p:nvPr>
        </p:nvSpPr>
        <p:spPr>
          <a:xfrm>
            <a:off x="10469880" y="438150"/>
            <a:ext cx="3154680" cy="697420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888F8E-9C16-C6F8-436D-160523896663}"/>
              </a:ext>
            </a:extLst>
          </p:cNvPr>
          <p:cNvSpPr>
            <a:spLocks noGrp="1"/>
          </p:cNvSpPr>
          <p:nvPr>
            <p:ph type="body" orient="vert" idx="1"/>
          </p:nvPr>
        </p:nvSpPr>
        <p:spPr>
          <a:xfrm>
            <a:off x="1005840" y="438150"/>
            <a:ext cx="9281160" cy="697420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467ACC-E6A2-AB28-D7DC-E4DC95228301}"/>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C6CAAE81-B7C6-C985-7F9C-DBABE2C32B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C7D5D7-3A7C-9907-97E4-D53B0835FA17}"/>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5413801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934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868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2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50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30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308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26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49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F8CDA-EC10-BBE7-34F1-81CD370B51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E4F0AC-0565-1A35-58A9-773ECE9BA0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56CBA9-D3D3-37D9-E16A-10FA977EB7DE}"/>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1C0BC4E9-DF43-D858-FDC7-549F751FBF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1EDC89-85E8-4647-A15F-172633526DED}"/>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15886391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135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58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939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933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479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818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551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367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40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8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D446B-57E9-6AB3-0C66-07D8DAA12812}"/>
              </a:ext>
            </a:extLst>
          </p:cNvPr>
          <p:cNvSpPr>
            <a:spLocks noGrp="1"/>
          </p:cNvSpPr>
          <p:nvPr>
            <p:ph type="title"/>
          </p:nvPr>
        </p:nvSpPr>
        <p:spPr>
          <a:xfrm>
            <a:off x="998220" y="2051686"/>
            <a:ext cx="12618720" cy="3423284"/>
          </a:xfrm>
        </p:spPr>
        <p:txBody>
          <a:bodyPr anchor="b"/>
          <a:lstStyle>
            <a:lvl1pPr>
              <a:defRPr sz="7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E7288B-94CE-3047-0E65-5936C1A952FD}"/>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C0982D-C82A-37F2-90FE-28BDFEF2252F}"/>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4C914FE5-6A88-F079-FF6E-04DDD38CA1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7A4754-24CC-C256-D13A-29FB16930373}"/>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286059334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87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C684D-851D-FE3D-8D4D-4C76CB1E57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1CDBCC-2662-7DC0-D338-4A8C6066E236}"/>
              </a:ext>
            </a:extLst>
          </p:cNvPr>
          <p:cNvSpPr>
            <a:spLocks noGrp="1"/>
          </p:cNvSpPr>
          <p:nvPr>
            <p:ph sz="half" idx="1"/>
          </p:nvPr>
        </p:nvSpPr>
        <p:spPr>
          <a:xfrm>
            <a:off x="10058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4A41159-8165-EF08-77EB-7CEAAD9A12EB}"/>
              </a:ext>
            </a:extLst>
          </p:cNvPr>
          <p:cNvSpPr>
            <a:spLocks noGrp="1"/>
          </p:cNvSpPr>
          <p:nvPr>
            <p:ph sz="half" idx="2"/>
          </p:nvPr>
        </p:nvSpPr>
        <p:spPr>
          <a:xfrm>
            <a:off x="74066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54A9982-235B-7E62-6DC5-2A1605279DE1}"/>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503E5FC3-413F-B8F0-4CEB-D82CC96F00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0CB47A-D6C5-9132-3759-6C275C1FDFD7}"/>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34268054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5F30E-B657-4146-C89E-827A69628989}"/>
              </a:ext>
            </a:extLst>
          </p:cNvPr>
          <p:cNvSpPr>
            <a:spLocks noGrp="1"/>
          </p:cNvSpPr>
          <p:nvPr>
            <p:ph type="title"/>
          </p:nvPr>
        </p:nvSpPr>
        <p:spPr>
          <a:xfrm>
            <a:off x="1007746" y="438150"/>
            <a:ext cx="12618720" cy="159067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FD18BA-A69E-FE9B-3926-6FAAD56857B3}"/>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E55080-D6ED-69E1-D27F-970DA724E5A8}"/>
              </a:ext>
            </a:extLst>
          </p:cNvPr>
          <p:cNvSpPr>
            <a:spLocks noGrp="1"/>
          </p:cNvSpPr>
          <p:nvPr>
            <p:ph sz="half" idx="2"/>
          </p:nvPr>
        </p:nvSpPr>
        <p:spPr>
          <a:xfrm>
            <a:off x="1007746" y="3006090"/>
            <a:ext cx="6189344"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5544CB8-5BBB-53C1-8A11-A4F24E41E093}"/>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A96279-0AE3-97B3-EA76-FBE7FF9ABB5D}"/>
              </a:ext>
            </a:extLst>
          </p:cNvPr>
          <p:cNvSpPr>
            <a:spLocks noGrp="1"/>
          </p:cNvSpPr>
          <p:nvPr>
            <p:ph sz="quarter" idx="4"/>
          </p:nvPr>
        </p:nvSpPr>
        <p:spPr>
          <a:xfrm>
            <a:off x="7406640" y="3006090"/>
            <a:ext cx="6219826"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55FB5D-8E44-E83B-C161-191CA2840FD6}"/>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8" name="フッター プレースホルダー 7">
            <a:extLst>
              <a:ext uri="{FF2B5EF4-FFF2-40B4-BE49-F238E27FC236}">
                <a16:creationId xmlns:a16="http://schemas.microsoft.com/office/drawing/2014/main" id="{ED478327-E6BB-C2C9-6166-D6310D23F3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4E88B7D-5F4B-2D1D-D236-9052B17CADAA}"/>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29961687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4482D-8E62-A620-481D-5B32DA3C80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EEF4AB-A6B9-375E-FE39-50E59273EE15}"/>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4" name="フッター プレースホルダー 3">
            <a:extLst>
              <a:ext uri="{FF2B5EF4-FFF2-40B4-BE49-F238E27FC236}">
                <a16:creationId xmlns:a16="http://schemas.microsoft.com/office/drawing/2014/main" id="{B1BC3387-6135-83FA-F41F-8F922DA06C5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52ADB70-9534-52E0-806E-C9CBBF2D95D6}"/>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16527566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13B13EC-70A9-8EBD-E3B0-2085766BA587}"/>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3" name="フッター プレースホルダー 2">
            <a:extLst>
              <a:ext uri="{FF2B5EF4-FFF2-40B4-BE49-F238E27FC236}">
                <a16:creationId xmlns:a16="http://schemas.microsoft.com/office/drawing/2014/main" id="{7CC8BF92-322B-66E0-4871-34629A793D2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404AE7-C8F3-D9CB-5851-7564DFA62725}"/>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5383619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AB95BE-B293-ECD0-491B-2A20D214449B}"/>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3A1FB4-AD52-8219-F668-620276A61A26}"/>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84BB1B5-5449-4865-7E7B-7C28ABFAA07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EBC9E8-87E1-1416-C299-49D43AF9ACF9}"/>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B6698EA1-8B08-9349-3F72-A6B188AAB2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30E020A-DB46-0A6A-404D-085F9314B25B}"/>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6050024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858847-6281-F132-0768-E109A1D920CB}"/>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2BE5676-981B-3968-7F22-B92050E5FE8E}"/>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kumimoji="1" lang="ja-JP" altLang="en-US"/>
          </a:p>
        </p:txBody>
      </p:sp>
      <p:sp>
        <p:nvSpPr>
          <p:cNvPr id="4" name="テキスト プレースホルダー 3">
            <a:extLst>
              <a:ext uri="{FF2B5EF4-FFF2-40B4-BE49-F238E27FC236}">
                <a16:creationId xmlns:a16="http://schemas.microsoft.com/office/drawing/2014/main" id="{64FD7EBB-B37F-BC3E-42EB-A59E9282B2E3}"/>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DE0CF6-12AC-D89E-82E5-AE044CBAE68F}"/>
              </a:ext>
            </a:extLst>
          </p:cNvPr>
          <p:cNvSpPr>
            <a:spLocks noGrp="1"/>
          </p:cNvSpPr>
          <p:nvPr>
            <p:ph type="dt" sz="half" idx="10"/>
          </p:nvPr>
        </p:nvSpPr>
        <p:spPr/>
        <p:txBody>
          <a:bodyPr/>
          <a:lstStyle/>
          <a:p>
            <a:fld id="{5F6C2C5B-CCB2-4963-BD52-945281791990}"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B4A7366A-8FF9-C1CD-462B-13F1A25475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FD2393-0B17-D0B9-14A8-8241EECE0144}"/>
              </a:ext>
            </a:extLst>
          </p:cNvPr>
          <p:cNvSpPr>
            <a:spLocks noGrp="1"/>
          </p:cNvSpPr>
          <p:nvPr>
            <p:ph type="sldNum" sz="quarter" idx="12"/>
          </p:nvPr>
        </p:nvSpPr>
        <p:spPr/>
        <p:txBody>
          <a:body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127125990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FAD90C-EC98-6AE4-B429-0615D24356F5}"/>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84EE34-C46A-65B1-0283-C520BD1C1730}"/>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719C82-E854-2C60-751A-78A0A75280C0}"/>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5F6C2C5B-CCB2-4963-BD52-945281791990}"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333679A7-4434-5CF6-7CA7-E02981F70977}"/>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5FCA489-428C-D360-7BBA-3D1DE19BC883}"/>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89198C5B-106F-4B29-9332-F015EE932473}" type="slidenum">
              <a:rPr kumimoji="1" lang="ja-JP" altLang="en-US" smtClean="0"/>
              <a:t>‹#›</a:t>
            </a:fld>
            <a:endParaRPr kumimoji="1" lang="ja-JP" altLang="en-US"/>
          </a:p>
        </p:txBody>
      </p:sp>
    </p:spTree>
    <p:extLst>
      <p:ext uri="{BB962C8B-B14F-4D97-AF65-F5344CB8AC3E}">
        <p14:creationId xmlns:p14="http://schemas.microsoft.com/office/powerpoint/2010/main" val="24261328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ja-JP"/>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452473" y="1021675"/>
            <a:ext cx="7211854" cy="3072884"/>
          </a:xfrm>
          <a:prstGeom prst="rect">
            <a:avLst/>
          </a:prstGeom>
          <a:noFill/>
          <a:ln/>
        </p:spPr>
        <p:txBody>
          <a:bodyPr wrap="square" lIns="0" tIns="0" rIns="0" bIns="0" rtlCol="0" anchor="t"/>
          <a:lstStyle/>
          <a:p>
            <a:pPr marL="0" indent="0" algn="l">
              <a:lnSpc>
                <a:spcPts val="8050"/>
              </a:lnSpc>
              <a:buNone/>
            </a:pPr>
            <a:r>
              <a:rPr lang="ja-JP" altLang="en-US" sz="3600" dirty="0">
                <a:solidFill>
                  <a:srgbClr val="1B1B27"/>
                </a:solidFill>
                <a:latin typeface="Inter Medium" pitchFamily="34" charset="0"/>
                <a:ea typeface="Inter Medium" pitchFamily="34" charset="-122"/>
                <a:cs typeface="Inter Medium" pitchFamily="34" charset="-120"/>
              </a:rPr>
              <a:t>老年看護学概論　第２回</a:t>
            </a:r>
            <a:endParaRPr lang="en-US" sz="3600" dirty="0">
              <a:solidFill>
                <a:srgbClr val="1B1B27"/>
              </a:solidFill>
              <a:latin typeface="Inter Medium" pitchFamily="34" charset="0"/>
              <a:ea typeface="Inter Medium" pitchFamily="34" charset="-122"/>
              <a:cs typeface="Inter Medium" pitchFamily="34" charset="-120"/>
            </a:endParaRPr>
          </a:p>
          <a:p>
            <a:pPr marL="0" indent="0" algn="l">
              <a:lnSpc>
                <a:spcPts val="8050"/>
              </a:lnSpc>
              <a:buNone/>
            </a:pPr>
            <a:r>
              <a:rPr lang="en-US" sz="3600" dirty="0" err="1">
                <a:solidFill>
                  <a:srgbClr val="1B1B27"/>
                </a:solidFill>
                <a:latin typeface="Inter Medium" pitchFamily="34" charset="0"/>
                <a:ea typeface="Inter Medium" pitchFamily="34" charset="-122"/>
                <a:cs typeface="Inter Medium" pitchFamily="34" charset="-120"/>
              </a:rPr>
              <a:t>高齢者の認知機能・心理的・社会的変化と看護ケア</a:t>
            </a:r>
            <a:endParaRPr lang="en-US" sz="3600" dirty="0"/>
          </a:p>
        </p:txBody>
      </p:sp>
      <p:sp>
        <p:nvSpPr>
          <p:cNvPr id="4" name="Text 1"/>
          <p:cNvSpPr/>
          <p:nvPr/>
        </p:nvSpPr>
        <p:spPr>
          <a:xfrm>
            <a:off x="6452473" y="4586168"/>
            <a:ext cx="7211854" cy="2621756"/>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高齢者の認知機能や心理・社会的な変化は、日常生活や健康に大きな影響を与えます。看護者はこれらの変化を理解し、生活を支援するための具体的な方法を工夫し、患者の生活の質向上を目指すことが重要です。</a:t>
            </a:r>
            <a:endParaRPr lang="en-US" sz="2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6073" y="1130260"/>
            <a:ext cx="10652165" cy="1024295"/>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看護ケアにおける記憶の補助</a:t>
            </a:r>
            <a:endParaRPr lang="en-US" sz="6450" dirty="0"/>
          </a:p>
        </p:txBody>
      </p:sp>
      <p:sp>
        <p:nvSpPr>
          <p:cNvPr id="3" name="Text 1"/>
          <p:cNvSpPr/>
          <p:nvPr/>
        </p:nvSpPr>
        <p:spPr>
          <a:xfrm>
            <a:off x="966073" y="2646164"/>
            <a:ext cx="4097536" cy="512207"/>
          </a:xfrm>
          <a:prstGeom prst="rect">
            <a:avLst/>
          </a:prstGeom>
          <a:noFill/>
          <a:ln/>
        </p:spPr>
        <p:txBody>
          <a:bodyPr wrap="none" lIns="0" tIns="0" rIns="0" bIns="0" rtlCol="0" anchor="t"/>
          <a:lstStyle/>
          <a:p>
            <a:pPr marL="0" indent="0" algn="l">
              <a:lnSpc>
                <a:spcPts val="4000"/>
              </a:lnSpc>
              <a:buNone/>
            </a:pPr>
            <a:r>
              <a:rPr lang="en-US" sz="3200" dirty="0">
                <a:solidFill>
                  <a:srgbClr val="1B1B27"/>
                </a:solidFill>
                <a:latin typeface="Inter Medium" pitchFamily="34" charset="0"/>
                <a:ea typeface="Inter Medium" pitchFamily="34" charset="-122"/>
                <a:cs typeface="Inter Medium" pitchFamily="34" charset="-120"/>
              </a:rPr>
              <a:t>具体的な支援方法</a:t>
            </a:r>
            <a:endParaRPr lang="en-US" sz="3200" dirty="0"/>
          </a:p>
        </p:txBody>
      </p:sp>
      <p:sp>
        <p:nvSpPr>
          <p:cNvPr id="4" name="Text 2"/>
          <p:cNvSpPr/>
          <p:nvPr/>
        </p:nvSpPr>
        <p:spPr>
          <a:xfrm>
            <a:off x="966073" y="3649980"/>
            <a:ext cx="12698254" cy="524351"/>
          </a:xfrm>
          <a:prstGeom prst="rect">
            <a:avLst/>
          </a:prstGeom>
          <a:noFill/>
          <a:ln/>
        </p:spPr>
        <p:txBody>
          <a:bodyPr wrap="none" lIns="0" tIns="0" rIns="0" bIns="0" rtlCol="0" anchor="t"/>
          <a:lstStyle/>
          <a:p>
            <a:pPr marL="342900" indent="-342900" algn="l">
              <a:lnSpc>
                <a:spcPts val="4100"/>
              </a:lnSpc>
              <a:buSzPct val="100000"/>
              <a:buChar char="•"/>
            </a:pPr>
            <a:r>
              <a:rPr lang="en-US" sz="2550" dirty="0">
                <a:solidFill>
                  <a:srgbClr val="030303"/>
                </a:solidFill>
                <a:latin typeface="IBM Plex Sans Medium" pitchFamily="34" charset="0"/>
                <a:ea typeface="IBM Plex Sans Medium" pitchFamily="34" charset="-122"/>
                <a:cs typeface="IBM Plex Sans Medium" pitchFamily="34" charset="-120"/>
              </a:rPr>
              <a:t>メモリーボードや日記、カレンダーを使い、服薬時間や予定の管理を支援する</a:t>
            </a:r>
            <a:endParaRPr lang="en-US" sz="2550" dirty="0"/>
          </a:p>
        </p:txBody>
      </p:sp>
      <p:sp>
        <p:nvSpPr>
          <p:cNvPr id="5" name="Text 3"/>
          <p:cNvSpPr/>
          <p:nvPr/>
        </p:nvSpPr>
        <p:spPr>
          <a:xfrm>
            <a:off x="966073" y="4288988"/>
            <a:ext cx="12698254" cy="524351"/>
          </a:xfrm>
          <a:prstGeom prst="rect">
            <a:avLst/>
          </a:prstGeom>
          <a:noFill/>
          <a:ln/>
        </p:spPr>
        <p:txBody>
          <a:bodyPr wrap="none" lIns="0" tIns="0" rIns="0" bIns="0" rtlCol="0" anchor="t"/>
          <a:lstStyle/>
          <a:p>
            <a:pPr marL="342900" indent="-342900" algn="l">
              <a:lnSpc>
                <a:spcPts val="4100"/>
              </a:lnSpc>
              <a:buSzPct val="100000"/>
              <a:buChar char="•"/>
            </a:pPr>
            <a:r>
              <a:rPr lang="en-US" sz="2550" dirty="0">
                <a:solidFill>
                  <a:srgbClr val="030303"/>
                </a:solidFill>
                <a:latin typeface="IBM Plex Sans Medium" pitchFamily="34" charset="0"/>
                <a:ea typeface="IBM Plex Sans Medium" pitchFamily="34" charset="-122"/>
                <a:cs typeface="IBM Plex Sans Medium" pitchFamily="34" charset="-120"/>
              </a:rPr>
              <a:t>家族やケアスタッフと連携し、確認作業を行う</a:t>
            </a:r>
            <a:endParaRPr lang="en-US" sz="2550" dirty="0"/>
          </a:p>
        </p:txBody>
      </p:sp>
      <p:sp>
        <p:nvSpPr>
          <p:cNvPr id="6" name="Shape 4"/>
          <p:cNvSpPr/>
          <p:nvPr/>
        </p:nvSpPr>
        <p:spPr>
          <a:xfrm>
            <a:off x="966073" y="5182076"/>
            <a:ext cx="12698254" cy="1917144"/>
          </a:xfrm>
          <a:prstGeom prst="roundRect">
            <a:avLst>
              <a:gd name="adj" fmla="val 7181"/>
            </a:avLst>
          </a:prstGeom>
          <a:solidFill>
            <a:srgbClr val="B6D6FC"/>
          </a:solidFill>
          <a:ln/>
        </p:spPr>
        <p:txBody>
          <a:bodyPr/>
          <a:lstStyle/>
          <a:p>
            <a:endParaRPr lang="ja-JP" altLang="en-US"/>
          </a:p>
        </p:txBody>
      </p:sp>
      <p:pic>
        <p:nvPicPr>
          <p:cNvPr id="7" name="Image 0" descr="preencoded.png"/>
          <p:cNvPicPr>
            <a:picLocks noChangeAspect="1"/>
          </p:cNvPicPr>
          <p:nvPr/>
        </p:nvPicPr>
        <p:blipFill>
          <a:blip r:embed="rId3"/>
          <a:stretch>
            <a:fillRect/>
          </a:stretch>
        </p:blipFill>
        <p:spPr>
          <a:xfrm>
            <a:off x="1293852" y="5685949"/>
            <a:ext cx="409694" cy="327779"/>
          </a:xfrm>
          <a:prstGeom prst="rect">
            <a:avLst/>
          </a:prstGeom>
        </p:spPr>
      </p:pic>
      <p:sp>
        <p:nvSpPr>
          <p:cNvPr id="8" name="Text 5"/>
          <p:cNvSpPr/>
          <p:nvPr/>
        </p:nvSpPr>
        <p:spPr>
          <a:xfrm>
            <a:off x="2031325" y="5591770"/>
            <a:ext cx="11305223" cy="1048703"/>
          </a:xfrm>
          <a:prstGeom prst="rect">
            <a:avLst/>
          </a:prstGeom>
          <a:noFill/>
          <a:ln/>
        </p:spPr>
        <p:txBody>
          <a:bodyPr wrap="square" lIns="0" tIns="0" rIns="0" bIns="0" rtlCol="0" anchor="t"/>
          <a:lstStyle/>
          <a:p>
            <a:pPr marL="0" indent="0" algn="l">
              <a:lnSpc>
                <a:spcPts val="4100"/>
              </a:lnSpc>
              <a:buNone/>
            </a:pPr>
            <a:r>
              <a:rPr lang="en-US" sz="2550" dirty="0">
                <a:solidFill>
                  <a:srgbClr val="000000"/>
                </a:solidFill>
                <a:latin typeface="IBM Plex Sans Medium" pitchFamily="34" charset="0"/>
                <a:ea typeface="IBM Plex Sans Medium" pitchFamily="34" charset="-122"/>
                <a:cs typeface="IBM Plex Sans Medium" pitchFamily="34" charset="-120"/>
              </a:rPr>
              <a:t>記憶の補助は、高齢者の自立した生活を支える重要な支援です。視覚的な手がかりを活用することで、日常生活の質を向上させることができます。</a:t>
            </a:r>
            <a:endParaRPr lang="en-US" sz="2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86922"/>
            <a:ext cx="10324028"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環境の整理整頓による支援</a:t>
            </a:r>
            <a:endParaRPr lang="en-US" sz="6750" dirty="0"/>
          </a:p>
        </p:txBody>
      </p:sp>
      <p:sp>
        <p:nvSpPr>
          <p:cNvPr id="3" name="Shape 1"/>
          <p:cNvSpPr/>
          <p:nvPr/>
        </p:nvSpPr>
        <p:spPr>
          <a:xfrm>
            <a:off x="966073" y="2855238"/>
            <a:ext cx="6176605" cy="4287441"/>
          </a:xfrm>
          <a:prstGeom prst="roundRect">
            <a:avLst>
              <a:gd name="adj" fmla="val 3380"/>
            </a:avLst>
          </a:prstGeom>
          <a:solidFill>
            <a:srgbClr val="FFFFFF">
              <a:alpha val="95000"/>
            </a:srgbClr>
          </a:solidFill>
          <a:ln w="45720">
            <a:solidFill>
              <a:srgbClr val="CCCCCC"/>
            </a:solidFill>
            <a:prstDash val="solid"/>
          </a:ln>
        </p:spPr>
        <p:txBody>
          <a:bodyPr/>
          <a:lstStyle/>
          <a:p>
            <a:endParaRPr lang="ja-JP" altLang="en-US"/>
          </a:p>
        </p:txBody>
      </p:sp>
      <p:sp>
        <p:nvSpPr>
          <p:cNvPr id="4" name="Text 2"/>
          <p:cNvSpPr/>
          <p:nvPr/>
        </p:nvSpPr>
        <p:spPr>
          <a:xfrm>
            <a:off x="1356836" y="3246001"/>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基本的な環境調整</a:t>
            </a:r>
            <a:endParaRPr lang="en-US" sz="3350" dirty="0"/>
          </a:p>
        </p:txBody>
      </p:sp>
      <p:sp>
        <p:nvSpPr>
          <p:cNvPr id="5" name="Text 3"/>
          <p:cNvSpPr/>
          <p:nvPr/>
        </p:nvSpPr>
        <p:spPr>
          <a:xfrm>
            <a:off x="1356836" y="3992047"/>
            <a:ext cx="5395079" cy="2759869"/>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生活空間をシンプルに保ち、物の配置を見やすくすることで混乱を防ぎます。不要なものを片付け、必要なものをすぐ手に取れる場所に置きます。</a:t>
            </a:r>
            <a:endParaRPr lang="en-US" sz="2700" dirty="0"/>
          </a:p>
        </p:txBody>
      </p:sp>
      <p:sp>
        <p:nvSpPr>
          <p:cNvPr id="6" name="Shape 4"/>
          <p:cNvSpPr/>
          <p:nvPr/>
        </p:nvSpPr>
        <p:spPr>
          <a:xfrm>
            <a:off x="7487722" y="2855238"/>
            <a:ext cx="6176605" cy="4287441"/>
          </a:xfrm>
          <a:prstGeom prst="roundRect">
            <a:avLst>
              <a:gd name="adj" fmla="val 3380"/>
            </a:avLst>
          </a:prstGeom>
          <a:solidFill>
            <a:srgbClr val="FFFFFF">
              <a:alpha val="95000"/>
            </a:srgbClr>
          </a:solidFill>
          <a:ln w="45720">
            <a:solidFill>
              <a:srgbClr val="CCCCCC"/>
            </a:solidFill>
            <a:prstDash val="solid"/>
          </a:ln>
        </p:spPr>
        <p:txBody>
          <a:bodyPr/>
          <a:lstStyle/>
          <a:p>
            <a:endParaRPr lang="ja-JP" altLang="en-US"/>
          </a:p>
        </p:txBody>
      </p:sp>
      <p:sp>
        <p:nvSpPr>
          <p:cNvPr id="7" name="Text 5"/>
          <p:cNvSpPr/>
          <p:nvPr/>
        </p:nvSpPr>
        <p:spPr>
          <a:xfrm>
            <a:off x="7878485" y="3246001"/>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具体的な工夫</a:t>
            </a:r>
            <a:endParaRPr lang="en-US" sz="3350" dirty="0"/>
          </a:p>
        </p:txBody>
      </p:sp>
      <p:sp>
        <p:nvSpPr>
          <p:cNvPr id="8" name="Text 6"/>
          <p:cNvSpPr/>
          <p:nvPr/>
        </p:nvSpPr>
        <p:spPr>
          <a:xfrm>
            <a:off x="7878485" y="3992047"/>
            <a:ext cx="5395079"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物の場所を色分けラベルで整理し、見つけやすくします。日用品の定位置を決め、迷わず取り出せる環境をつくります。</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991791"/>
            <a:ext cx="10983158"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効果的なコミュニケーション技術</a:t>
            </a:r>
            <a:endParaRPr lang="en-US" sz="5750" dirty="0"/>
          </a:p>
        </p:txBody>
      </p:sp>
      <p:sp>
        <p:nvSpPr>
          <p:cNvPr id="3" name="Text 1"/>
          <p:cNvSpPr/>
          <p:nvPr/>
        </p:nvSpPr>
        <p:spPr>
          <a:xfrm>
            <a:off x="966073" y="2348151"/>
            <a:ext cx="4021574" cy="458153"/>
          </a:xfrm>
          <a:prstGeom prst="rect">
            <a:avLst/>
          </a:prstGeom>
          <a:noFill/>
          <a:ln/>
        </p:spPr>
        <p:txBody>
          <a:bodyPr wrap="none" lIns="0" tIns="0" rIns="0" bIns="0" rtlCol="0" anchor="t"/>
          <a:lstStyle/>
          <a:p>
            <a:pPr marL="0" indent="0" algn="l">
              <a:lnSpc>
                <a:spcPts val="3600"/>
              </a:lnSpc>
              <a:buNone/>
            </a:pPr>
            <a:r>
              <a:rPr lang="en-US" sz="2850" dirty="0">
                <a:solidFill>
                  <a:srgbClr val="1B1B27"/>
                </a:solidFill>
                <a:latin typeface="Inter Medium" pitchFamily="34" charset="0"/>
                <a:ea typeface="Inter Medium" pitchFamily="34" charset="-122"/>
                <a:cs typeface="Inter Medium" pitchFamily="34" charset="-120"/>
              </a:rPr>
              <a:t>指示を簡潔に伝える方法</a:t>
            </a:r>
            <a:endParaRPr lang="en-US" sz="2850" dirty="0"/>
          </a:p>
        </p:txBody>
      </p:sp>
      <p:sp>
        <p:nvSpPr>
          <p:cNvPr id="4" name="Text 2"/>
          <p:cNvSpPr/>
          <p:nvPr/>
        </p:nvSpPr>
        <p:spPr>
          <a:xfrm>
            <a:off x="966073" y="3246239"/>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指示は短く明確に伝え、一度に複雑な内容を伝えない</a:t>
            </a:r>
            <a:endParaRPr lang="en-US" sz="2300" dirty="0"/>
          </a:p>
        </p:txBody>
      </p:sp>
      <p:sp>
        <p:nvSpPr>
          <p:cNvPr id="5" name="Text 3"/>
          <p:cNvSpPr/>
          <p:nvPr/>
        </p:nvSpPr>
        <p:spPr>
          <a:xfrm>
            <a:off x="966073" y="3817977"/>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イラストや大きな文字など視覚的に分かりやすい工夫を取り入れる</a:t>
            </a:r>
            <a:endParaRPr lang="en-US" sz="2300" dirty="0"/>
          </a:p>
        </p:txBody>
      </p:sp>
      <p:sp>
        <p:nvSpPr>
          <p:cNvPr id="6" name="Text 4"/>
          <p:cNvSpPr/>
          <p:nvPr/>
        </p:nvSpPr>
        <p:spPr>
          <a:xfrm>
            <a:off x="966073" y="4727019"/>
            <a:ext cx="4025265" cy="458153"/>
          </a:xfrm>
          <a:prstGeom prst="rect">
            <a:avLst/>
          </a:prstGeom>
          <a:noFill/>
          <a:ln/>
        </p:spPr>
        <p:txBody>
          <a:bodyPr wrap="none" lIns="0" tIns="0" rIns="0" bIns="0" rtlCol="0" anchor="t"/>
          <a:lstStyle/>
          <a:p>
            <a:pPr marL="0" indent="0" algn="l">
              <a:lnSpc>
                <a:spcPts val="3600"/>
              </a:lnSpc>
              <a:buNone/>
            </a:pPr>
            <a:r>
              <a:rPr lang="en-US" sz="2850" dirty="0">
                <a:solidFill>
                  <a:srgbClr val="1B1B27"/>
                </a:solidFill>
                <a:latin typeface="Inter Medium" pitchFamily="34" charset="0"/>
                <a:ea typeface="Inter Medium" pitchFamily="34" charset="-122"/>
                <a:cs typeface="Inter Medium" pitchFamily="34" charset="-120"/>
              </a:rPr>
              <a:t>コミュニケーション技術</a:t>
            </a:r>
            <a:endParaRPr lang="en-US" sz="2850" dirty="0"/>
          </a:p>
        </p:txBody>
      </p:sp>
      <p:sp>
        <p:nvSpPr>
          <p:cNvPr id="7" name="Text 5"/>
          <p:cNvSpPr/>
          <p:nvPr/>
        </p:nvSpPr>
        <p:spPr>
          <a:xfrm>
            <a:off x="966073" y="5625108"/>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ゆっくりはっきり話す</a:t>
            </a:r>
            <a:endParaRPr lang="en-US" sz="2300" dirty="0"/>
          </a:p>
        </p:txBody>
      </p:sp>
      <p:sp>
        <p:nvSpPr>
          <p:cNvPr id="8" name="Text 6"/>
          <p:cNvSpPr/>
          <p:nvPr/>
        </p:nvSpPr>
        <p:spPr>
          <a:xfrm>
            <a:off x="966073" y="6196846"/>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短く簡単な言葉を使う</a:t>
            </a:r>
            <a:endParaRPr lang="en-US" sz="2300" dirty="0"/>
          </a:p>
        </p:txBody>
      </p:sp>
      <p:sp>
        <p:nvSpPr>
          <p:cNvPr id="9" name="Text 7"/>
          <p:cNvSpPr/>
          <p:nvPr/>
        </p:nvSpPr>
        <p:spPr>
          <a:xfrm>
            <a:off x="966073" y="6768584"/>
            <a:ext cx="12698254" cy="469106"/>
          </a:xfrm>
          <a:prstGeom prst="rect">
            <a:avLst/>
          </a:prstGeom>
          <a:noFill/>
          <a:ln/>
        </p:spPr>
        <p:txBody>
          <a:bodyPr wrap="none" lIns="0" tIns="0" rIns="0" bIns="0" rtlCol="0" anchor="t"/>
          <a:lstStyle/>
          <a:p>
            <a:pPr marL="342900" indent="-342900" algn="l">
              <a:lnSpc>
                <a:spcPts val="3650"/>
              </a:lnSpc>
              <a:buSzPct val="100000"/>
              <a:buChar char="•"/>
            </a:pPr>
            <a:r>
              <a:rPr lang="en-US" sz="2300" dirty="0">
                <a:solidFill>
                  <a:srgbClr val="030303"/>
                </a:solidFill>
                <a:latin typeface="IBM Plex Sans Medium" pitchFamily="34" charset="0"/>
                <a:ea typeface="IBM Plex Sans Medium" pitchFamily="34" charset="-122"/>
                <a:cs typeface="IBM Plex Sans Medium" pitchFamily="34" charset="-120"/>
              </a:rPr>
              <a:t>相手の話を最後まで聴き、安心感を与える</a:t>
            </a:r>
            <a:endParaRPr lang="en-US" sz="2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63454" y="947023"/>
            <a:ext cx="12703493" cy="2150507"/>
          </a:xfrm>
          <a:prstGeom prst="rect">
            <a:avLst/>
          </a:prstGeom>
          <a:noFill/>
          <a:ln/>
        </p:spPr>
        <p:txBody>
          <a:bodyPr wrap="squar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積極的なコミュニケーションの促進</a:t>
            </a:r>
            <a:endParaRPr lang="en-US" sz="6750" dirty="0"/>
          </a:p>
        </p:txBody>
      </p:sp>
      <p:sp>
        <p:nvSpPr>
          <p:cNvPr id="3" name="Text 1"/>
          <p:cNvSpPr/>
          <p:nvPr/>
        </p:nvSpPr>
        <p:spPr>
          <a:xfrm>
            <a:off x="963454" y="3957757"/>
            <a:ext cx="4301252" cy="537686"/>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日常的な関わり</a:t>
            </a:r>
            <a:endParaRPr lang="en-US" sz="3350" dirty="0"/>
          </a:p>
        </p:txBody>
      </p:sp>
      <p:sp>
        <p:nvSpPr>
          <p:cNvPr id="4" name="Text 2"/>
          <p:cNvSpPr/>
          <p:nvPr/>
        </p:nvSpPr>
        <p:spPr>
          <a:xfrm>
            <a:off x="963454" y="4839533"/>
            <a:ext cx="5932051" cy="1101090"/>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定期的に話しかけ、患者の話に耳を傾ける</a:t>
            </a:r>
            <a:endParaRPr lang="en-US" sz="2700" dirty="0"/>
          </a:p>
        </p:txBody>
      </p:sp>
      <p:sp>
        <p:nvSpPr>
          <p:cNvPr id="5" name="Text 3"/>
          <p:cNvSpPr/>
          <p:nvPr/>
        </p:nvSpPr>
        <p:spPr>
          <a:xfrm>
            <a:off x="963454" y="6060996"/>
            <a:ext cx="5932051" cy="1101090"/>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昔の思い出を話す時間を設け、心を和らげる</a:t>
            </a:r>
            <a:endParaRPr lang="en-US" sz="2700" dirty="0"/>
          </a:p>
        </p:txBody>
      </p:sp>
      <p:sp>
        <p:nvSpPr>
          <p:cNvPr id="6" name="Text 4"/>
          <p:cNvSpPr/>
          <p:nvPr/>
        </p:nvSpPr>
        <p:spPr>
          <a:xfrm>
            <a:off x="7742515" y="3957757"/>
            <a:ext cx="4301252" cy="537686"/>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多様な方法の活用</a:t>
            </a:r>
            <a:endParaRPr lang="en-US" sz="3350" dirty="0"/>
          </a:p>
        </p:txBody>
      </p:sp>
      <p:sp>
        <p:nvSpPr>
          <p:cNvPr id="7" name="Text 5"/>
          <p:cNvSpPr/>
          <p:nvPr/>
        </p:nvSpPr>
        <p:spPr>
          <a:xfrm>
            <a:off x="7742515" y="4839533"/>
            <a:ext cx="5932051" cy="165163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言葉以外の方法（手紙やタッチング）も活用し、患者との関係性を深めます。</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52857" y="935831"/>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社会的つながりの支援</a:t>
            </a:r>
            <a:endParaRPr lang="en-US" sz="6650" dirty="0"/>
          </a:p>
        </p:txBody>
      </p:sp>
      <p:sp>
        <p:nvSpPr>
          <p:cNvPr id="3" name="Text 1"/>
          <p:cNvSpPr/>
          <p:nvPr/>
        </p:nvSpPr>
        <p:spPr>
          <a:xfrm>
            <a:off x="1463278" y="3062645"/>
            <a:ext cx="12214265" cy="1088708"/>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地域活動や趣味のグループ参加を促し、新しい交流の場をつくる支援を行います。患者の興味や関心に合わせた社会参加をサポートします。</a:t>
            </a:r>
            <a:endParaRPr lang="en-US" sz="2650" dirty="0"/>
          </a:p>
        </p:txBody>
      </p:sp>
      <p:sp>
        <p:nvSpPr>
          <p:cNvPr id="4" name="Shape 2"/>
          <p:cNvSpPr/>
          <p:nvPr/>
        </p:nvSpPr>
        <p:spPr>
          <a:xfrm>
            <a:off x="952857" y="2679859"/>
            <a:ext cx="45720" cy="1854279"/>
          </a:xfrm>
          <a:prstGeom prst="rect">
            <a:avLst/>
          </a:prstGeom>
          <a:solidFill>
            <a:srgbClr val="030303"/>
          </a:solidFill>
          <a:ln/>
        </p:spPr>
        <p:txBody>
          <a:bodyPr/>
          <a:lstStyle/>
          <a:p>
            <a:endParaRPr lang="ja-JP" altLang="en-US"/>
          </a:p>
        </p:txBody>
      </p:sp>
      <p:sp>
        <p:nvSpPr>
          <p:cNvPr id="5" name="Text 3"/>
          <p:cNvSpPr/>
          <p:nvPr/>
        </p:nvSpPr>
        <p:spPr>
          <a:xfrm>
            <a:off x="952857" y="5044559"/>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Inter Medium" pitchFamily="34" charset="0"/>
                <a:ea typeface="Inter Medium" pitchFamily="34" charset="-122"/>
                <a:cs typeface="Inter Medium" pitchFamily="34" charset="-120"/>
              </a:rPr>
              <a:t>具体的な支援例</a:t>
            </a:r>
            <a:endParaRPr lang="en-US" sz="3300" dirty="0"/>
          </a:p>
        </p:txBody>
      </p:sp>
      <p:sp>
        <p:nvSpPr>
          <p:cNvPr id="6" name="Text 4"/>
          <p:cNvSpPr/>
          <p:nvPr/>
        </p:nvSpPr>
        <p:spPr>
          <a:xfrm>
            <a:off x="952857" y="6086713"/>
            <a:ext cx="12724686" cy="544354"/>
          </a:xfrm>
          <a:prstGeom prst="rect">
            <a:avLst/>
          </a:prstGeom>
          <a:noFill/>
          <a:ln/>
        </p:spPr>
        <p:txBody>
          <a:bodyPr wrap="none" lIns="0" tIns="0" rIns="0" bIns="0" rtlCol="0" anchor="t"/>
          <a:lstStyle/>
          <a:p>
            <a:pPr marL="342900" indent="-342900" algn="l">
              <a:lnSpc>
                <a:spcPts val="4250"/>
              </a:lnSpc>
              <a:buSzPct val="100000"/>
              <a:buChar char="•"/>
            </a:pPr>
            <a:r>
              <a:rPr lang="en-US" sz="2650" dirty="0">
                <a:solidFill>
                  <a:srgbClr val="030303"/>
                </a:solidFill>
                <a:latin typeface="IBM Plex Sans Medium" pitchFamily="34" charset="0"/>
                <a:ea typeface="IBM Plex Sans Medium" pitchFamily="34" charset="-122"/>
                <a:cs typeface="IBM Plex Sans Medium" pitchFamily="34" charset="-120"/>
              </a:rPr>
              <a:t>地域包括支援センターの活用促進</a:t>
            </a:r>
            <a:endParaRPr lang="en-US" sz="2650" dirty="0"/>
          </a:p>
        </p:txBody>
      </p:sp>
      <p:sp>
        <p:nvSpPr>
          <p:cNvPr id="7" name="Text 5"/>
          <p:cNvSpPr/>
          <p:nvPr/>
        </p:nvSpPr>
        <p:spPr>
          <a:xfrm>
            <a:off x="952857" y="6750129"/>
            <a:ext cx="12724686" cy="544354"/>
          </a:xfrm>
          <a:prstGeom prst="rect">
            <a:avLst/>
          </a:prstGeom>
          <a:noFill/>
          <a:ln/>
        </p:spPr>
        <p:txBody>
          <a:bodyPr wrap="none" lIns="0" tIns="0" rIns="0" bIns="0" rtlCol="0" anchor="t"/>
          <a:lstStyle/>
          <a:p>
            <a:pPr marL="342900" indent="-342900" algn="l">
              <a:lnSpc>
                <a:spcPts val="4250"/>
              </a:lnSpc>
              <a:buSzPct val="100000"/>
              <a:buChar char="•"/>
            </a:pPr>
            <a:r>
              <a:rPr lang="en-US" sz="2650" dirty="0">
                <a:solidFill>
                  <a:srgbClr val="030303"/>
                </a:solidFill>
                <a:latin typeface="IBM Plex Sans Medium" pitchFamily="34" charset="0"/>
                <a:ea typeface="IBM Plex Sans Medium" pitchFamily="34" charset="-122"/>
                <a:cs typeface="IBM Plex Sans Medium" pitchFamily="34" charset="-120"/>
              </a:rPr>
              <a:t>ボランティアや趣味グループへの参加支援</a:t>
            </a:r>
            <a:endParaRPr lang="en-US" sz="2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66073" y="1185148"/>
            <a:ext cx="8195072" cy="1024295"/>
          </a:xfrm>
          <a:prstGeom prst="rect">
            <a:avLst/>
          </a:prstGeom>
          <a:noFill/>
          <a:ln/>
        </p:spPr>
        <p:txBody>
          <a:bodyPr wrap="non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心理的サポートの提供</a:t>
            </a:r>
            <a:endParaRPr lang="en-US" sz="6450" dirty="0"/>
          </a:p>
        </p:txBody>
      </p:sp>
      <p:sp>
        <p:nvSpPr>
          <p:cNvPr id="3" name="Shape 1"/>
          <p:cNvSpPr/>
          <p:nvPr/>
        </p:nvSpPr>
        <p:spPr>
          <a:xfrm>
            <a:off x="966073" y="2865001"/>
            <a:ext cx="1311116" cy="1966793"/>
          </a:xfrm>
          <a:prstGeom prst="roundRect">
            <a:avLst>
              <a:gd name="adj" fmla="val 360027"/>
            </a:avLst>
          </a:prstGeom>
          <a:solidFill>
            <a:srgbClr val="E6E6E6"/>
          </a:solidFill>
          <a:ln w="15240">
            <a:solidFill>
              <a:srgbClr val="CCCCCC"/>
            </a:solidFill>
            <a:prstDash val="solid"/>
          </a:ln>
        </p:spPr>
        <p:txBody>
          <a:bodyPr/>
          <a:lstStyle/>
          <a:p>
            <a:endParaRPr lang="ja-JP" altLang="en-US"/>
          </a:p>
        </p:txBody>
      </p:sp>
      <p:pic>
        <p:nvPicPr>
          <p:cNvPr id="4" name="Image 0" descr="preencoded.png"/>
          <p:cNvPicPr>
            <a:picLocks noChangeAspect="1"/>
          </p:cNvPicPr>
          <p:nvPr/>
        </p:nvPicPr>
        <p:blipFill>
          <a:blip r:embed="rId3"/>
          <a:stretch>
            <a:fillRect/>
          </a:stretch>
        </p:blipFill>
        <p:spPr>
          <a:xfrm>
            <a:off x="1375767" y="3541038"/>
            <a:ext cx="491609" cy="614601"/>
          </a:xfrm>
          <a:prstGeom prst="rect">
            <a:avLst/>
          </a:prstGeom>
        </p:spPr>
      </p:pic>
      <p:sp>
        <p:nvSpPr>
          <p:cNvPr id="5" name="Text 2"/>
          <p:cNvSpPr/>
          <p:nvPr/>
        </p:nvSpPr>
        <p:spPr>
          <a:xfrm>
            <a:off x="2604968" y="3192780"/>
            <a:ext cx="4097536"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カウンセリングの実施</a:t>
            </a:r>
            <a:endParaRPr lang="en-US" sz="3200" dirty="0"/>
          </a:p>
        </p:txBody>
      </p:sp>
      <p:sp>
        <p:nvSpPr>
          <p:cNvPr id="6" name="Text 3"/>
          <p:cNvSpPr/>
          <p:nvPr/>
        </p:nvSpPr>
        <p:spPr>
          <a:xfrm>
            <a:off x="2604968" y="3901559"/>
            <a:ext cx="11059358" cy="524351"/>
          </a:xfrm>
          <a:prstGeom prst="rect">
            <a:avLst/>
          </a:prstGeom>
          <a:noFill/>
          <a:ln/>
        </p:spPr>
        <p:txBody>
          <a:bodyPr wrap="non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抑うつ症状がある場合はカウンセリングを実施します。</a:t>
            </a:r>
            <a:endParaRPr lang="en-US" sz="2550" dirty="0"/>
          </a:p>
        </p:txBody>
      </p:sp>
      <p:sp>
        <p:nvSpPr>
          <p:cNvPr id="7" name="Shape 4"/>
          <p:cNvSpPr/>
          <p:nvPr/>
        </p:nvSpPr>
        <p:spPr>
          <a:xfrm>
            <a:off x="966073" y="5077539"/>
            <a:ext cx="1311116" cy="1966793"/>
          </a:xfrm>
          <a:prstGeom prst="roundRect">
            <a:avLst>
              <a:gd name="adj" fmla="val 360027"/>
            </a:avLst>
          </a:prstGeom>
          <a:solidFill>
            <a:srgbClr val="E6E6E6"/>
          </a:solidFill>
          <a:ln w="15240">
            <a:solidFill>
              <a:srgbClr val="CCCCCC"/>
            </a:solidFill>
            <a:prstDash val="solid"/>
          </a:ln>
        </p:spPr>
        <p:txBody>
          <a:bodyPr/>
          <a:lstStyle/>
          <a:p>
            <a:endParaRPr lang="ja-JP" altLang="en-US"/>
          </a:p>
        </p:txBody>
      </p:sp>
      <p:pic>
        <p:nvPicPr>
          <p:cNvPr id="8" name="Image 1" descr="preencoded.png"/>
          <p:cNvPicPr>
            <a:picLocks noChangeAspect="1"/>
          </p:cNvPicPr>
          <p:nvPr/>
        </p:nvPicPr>
        <p:blipFill>
          <a:blip r:embed="rId4"/>
          <a:stretch>
            <a:fillRect/>
          </a:stretch>
        </p:blipFill>
        <p:spPr>
          <a:xfrm>
            <a:off x="1375767" y="5753576"/>
            <a:ext cx="491609" cy="614601"/>
          </a:xfrm>
          <a:prstGeom prst="rect">
            <a:avLst/>
          </a:prstGeom>
        </p:spPr>
      </p:pic>
      <p:sp>
        <p:nvSpPr>
          <p:cNvPr id="9" name="Text 5"/>
          <p:cNvSpPr/>
          <p:nvPr/>
        </p:nvSpPr>
        <p:spPr>
          <a:xfrm>
            <a:off x="2604968" y="5405318"/>
            <a:ext cx="4097536"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専門職との連携</a:t>
            </a:r>
            <a:endParaRPr lang="en-US" sz="3200" dirty="0"/>
          </a:p>
        </p:txBody>
      </p:sp>
      <p:sp>
        <p:nvSpPr>
          <p:cNvPr id="10" name="Text 6"/>
          <p:cNvSpPr/>
          <p:nvPr/>
        </p:nvSpPr>
        <p:spPr>
          <a:xfrm>
            <a:off x="2604968" y="6114098"/>
            <a:ext cx="11059358" cy="524351"/>
          </a:xfrm>
          <a:prstGeom prst="rect">
            <a:avLst/>
          </a:prstGeom>
          <a:noFill/>
          <a:ln/>
        </p:spPr>
        <p:txBody>
          <a:bodyPr wrap="non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必要に応じて精神科医や心理専門職と連携し、医療的支援を行います。</a:t>
            </a:r>
            <a:endParaRPr lang="en-US" sz="2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4287" y="948095"/>
            <a:ext cx="8781098" cy="914757"/>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認知機能評価の代表的検査</a:t>
            </a:r>
            <a:endParaRPr lang="en-US" sz="5750" dirty="0"/>
          </a:p>
        </p:txBody>
      </p:sp>
      <p:sp>
        <p:nvSpPr>
          <p:cNvPr id="3" name="Shape 1"/>
          <p:cNvSpPr/>
          <p:nvPr/>
        </p:nvSpPr>
        <p:spPr>
          <a:xfrm>
            <a:off x="964287" y="2448282"/>
            <a:ext cx="6204585" cy="4035385"/>
          </a:xfrm>
          <a:prstGeom prst="roundRect">
            <a:avLst>
              <a:gd name="adj" fmla="val 3047"/>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1002387" y="2486382"/>
            <a:ext cx="6128385" cy="878205"/>
          </a:xfrm>
          <a:prstGeom prst="roundRect">
            <a:avLst>
              <a:gd name="adj" fmla="val 8795"/>
            </a:avLst>
          </a:prstGeom>
          <a:solidFill>
            <a:srgbClr val="E6E6E6"/>
          </a:solidFill>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3847028" y="2643426"/>
            <a:ext cx="439103" cy="548878"/>
          </a:xfrm>
          <a:prstGeom prst="rect">
            <a:avLst/>
          </a:prstGeom>
        </p:spPr>
      </p:pic>
      <p:sp>
        <p:nvSpPr>
          <p:cNvPr id="6" name="Text 3"/>
          <p:cNvSpPr/>
          <p:nvPr/>
        </p:nvSpPr>
        <p:spPr>
          <a:xfrm>
            <a:off x="1295043" y="3657243"/>
            <a:ext cx="5543074" cy="914876"/>
          </a:xfrm>
          <a:prstGeom prst="rect">
            <a:avLst/>
          </a:prstGeom>
          <a:noFill/>
          <a:ln/>
        </p:spPr>
        <p:txBody>
          <a:bodyPr wrap="square" lIns="0" tIns="0" rIns="0" bIns="0" rtlCol="0" anchor="t"/>
          <a:lstStyle/>
          <a:p>
            <a:pPr marL="0" indent="0" algn="l">
              <a:lnSpc>
                <a:spcPts val="3600"/>
              </a:lnSpc>
              <a:buNone/>
            </a:pPr>
            <a:r>
              <a:rPr lang="en-US" sz="2850" dirty="0">
                <a:solidFill>
                  <a:srgbClr val="030303"/>
                </a:solidFill>
                <a:latin typeface="Inter Medium" pitchFamily="34" charset="0"/>
                <a:ea typeface="Inter Medium" pitchFamily="34" charset="-122"/>
                <a:cs typeface="Inter Medium" pitchFamily="34" charset="-120"/>
              </a:rPr>
              <a:t>MMSE（ミニメンタルステート検査）</a:t>
            </a:r>
            <a:endParaRPr lang="en-US" sz="2850" dirty="0"/>
          </a:p>
        </p:txBody>
      </p:sp>
      <p:sp>
        <p:nvSpPr>
          <p:cNvPr id="7" name="Text 4"/>
          <p:cNvSpPr/>
          <p:nvPr/>
        </p:nvSpPr>
        <p:spPr>
          <a:xfrm>
            <a:off x="1295043" y="4747736"/>
            <a:ext cx="5543074" cy="1405176"/>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簡単な質問や課題により認知機能の程度を評価します。点数により認知障害の有無や程度を判断します。</a:t>
            </a:r>
            <a:endParaRPr lang="en-US" sz="2300" dirty="0"/>
          </a:p>
        </p:txBody>
      </p:sp>
      <p:sp>
        <p:nvSpPr>
          <p:cNvPr id="8" name="Shape 5"/>
          <p:cNvSpPr/>
          <p:nvPr/>
        </p:nvSpPr>
        <p:spPr>
          <a:xfrm>
            <a:off x="7461528" y="2448282"/>
            <a:ext cx="6204585" cy="4035385"/>
          </a:xfrm>
          <a:prstGeom prst="roundRect">
            <a:avLst>
              <a:gd name="adj" fmla="val 3047"/>
            </a:avLst>
          </a:prstGeom>
          <a:solidFill>
            <a:srgbClr val="FFFFFF">
              <a:alpha val="95000"/>
            </a:srgbClr>
          </a:solidFill>
          <a:ln w="38100">
            <a:solidFill>
              <a:srgbClr val="CCCCCC"/>
            </a:solidFill>
            <a:prstDash val="solid"/>
          </a:ln>
        </p:spPr>
        <p:txBody>
          <a:bodyPr/>
          <a:lstStyle/>
          <a:p>
            <a:endParaRPr lang="ja-JP" altLang="en-US"/>
          </a:p>
        </p:txBody>
      </p:sp>
      <p:sp>
        <p:nvSpPr>
          <p:cNvPr id="9" name="Shape 6"/>
          <p:cNvSpPr/>
          <p:nvPr/>
        </p:nvSpPr>
        <p:spPr>
          <a:xfrm>
            <a:off x="7499628" y="2486382"/>
            <a:ext cx="6128385" cy="878205"/>
          </a:xfrm>
          <a:prstGeom prst="roundRect">
            <a:avLst>
              <a:gd name="adj" fmla="val 8795"/>
            </a:avLst>
          </a:prstGeom>
          <a:solidFill>
            <a:srgbClr val="E6E6E6"/>
          </a:solidFill>
          <a:ln/>
        </p:spPr>
        <p:txBody>
          <a:bodyPr/>
          <a:lstStyle/>
          <a:p>
            <a:endParaRPr lang="ja-JP" altLang="en-US"/>
          </a:p>
        </p:txBody>
      </p:sp>
      <p:pic>
        <p:nvPicPr>
          <p:cNvPr id="10" name="Image 1" descr="preencoded.png"/>
          <p:cNvPicPr>
            <a:picLocks noChangeAspect="1"/>
          </p:cNvPicPr>
          <p:nvPr/>
        </p:nvPicPr>
        <p:blipFill>
          <a:blip r:embed="rId4"/>
          <a:stretch>
            <a:fillRect/>
          </a:stretch>
        </p:blipFill>
        <p:spPr>
          <a:xfrm>
            <a:off x="10344269" y="2643426"/>
            <a:ext cx="439103" cy="548878"/>
          </a:xfrm>
          <a:prstGeom prst="rect">
            <a:avLst/>
          </a:prstGeom>
        </p:spPr>
      </p:pic>
      <p:sp>
        <p:nvSpPr>
          <p:cNvPr id="11" name="Text 7"/>
          <p:cNvSpPr/>
          <p:nvPr/>
        </p:nvSpPr>
        <p:spPr>
          <a:xfrm>
            <a:off x="7792283" y="3657243"/>
            <a:ext cx="5543074" cy="914876"/>
          </a:xfrm>
          <a:prstGeom prst="rect">
            <a:avLst/>
          </a:prstGeom>
          <a:noFill/>
          <a:ln/>
        </p:spPr>
        <p:txBody>
          <a:bodyPr wrap="square" lIns="0" tIns="0" rIns="0" bIns="0" rtlCol="0" anchor="t"/>
          <a:lstStyle/>
          <a:p>
            <a:pPr marL="0" indent="0" algn="l">
              <a:lnSpc>
                <a:spcPts val="3600"/>
              </a:lnSpc>
              <a:buNone/>
            </a:pPr>
            <a:r>
              <a:rPr lang="en-US" sz="2850" dirty="0">
                <a:solidFill>
                  <a:srgbClr val="030303"/>
                </a:solidFill>
                <a:latin typeface="Inter Medium" pitchFamily="34" charset="0"/>
                <a:ea typeface="Inter Medium" pitchFamily="34" charset="-122"/>
                <a:cs typeface="Inter Medium" pitchFamily="34" charset="-120"/>
              </a:rPr>
              <a:t>HDS-R（改訂長谷川式簡易知能評価スケール）</a:t>
            </a:r>
            <a:endParaRPr lang="en-US" sz="2850" dirty="0"/>
          </a:p>
        </p:txBody>
      </p:sp>
      <p:sp>
        <p:nvSpPr>
          <p:cNvPr id="12" name="Text 8"/>
          <p:cNvSpPr/>
          <p:nvPr/>
        </p:nvSpPr>
        <p:spPr>
          <a:xfrm>
            <a:off x="7792283" y="4747736"/>
            <a:ext cx="5543074" cy="936784"/>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日本で広く使われる認知機能検査で、短時間で実施可能です。</a:t>
            </a:r>
            <a:endParaRPr lang="en-US" sz="2300" dirty="0"/>
          </a:p>
        </p:txBody>
      </p:sp>
      <p:sp>
        <p:nvSpPr>
          <p:cNvPr id="13" name="Text 9"/>
          <p:cNvSpPr/>
          <p:nvPr/>
        </p:nvSpPr>
        <p:spPr>
          <a:xfrm>
            <a:off x="964287" y="6812994"/>
            <a:ext cx="12701826" cy="468392"/>
          </a:xfrm>
          <a:prstGeom prst="rect">
            <a:avLst/>
          </a:prstGeom>
          <a:noFill/>
          <a:ln/>
        </p:spPr>
        <p:txBody>
          <a:bodyPr wrap="non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評価結果は看護計画の作成や支援内容の調整に役立ちます。</a:t>
            </a:r>
            <a:endParaRPr lang="en-US"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66073" y="1284446"/>
            <a:ext cx="8279606"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認知機能低下のリスク要因</a:t>
            </a:r>
            <a:endParaRPr lang="en-US" sz="5400" dirty="0"/>
          </a:p>
        </p:txBody>
      </p:sp>
      <p:sp>
        <p:nvSpPr>
          <p:cNvPr id="3" name="Text 1"/>
          <p:cNvSpPr/>
          <p:nvPr/>
        </p:nvSpPr>
        <p:spPr>
          <a:xfrm>
            <a:off x="966073" y="2561034"/>
            <a:ext cx="3450550" cy="431244"/>
          </a:xfrm>
          <a:prstGeom prst="rect">
            <a:avLst/>
          </a:prstGeom>
          <a:noFill/>
          <a:ln/>
        </p:spPr>
        <p:txBody>
          <a:bodyPr wrap="none" lIns="0" tIns="0" rIns="0" bIns="0" rtlCol="0" anchor="t"/>
          <a:lstStyle/>
          <a:p>
            <a:pPr marL="0" indent="0" algn="l">
              <a:lnSpc>
                <a:spcPts val="3350"/>
              </a:lnSpc>
              <a:buNone/>
            </a:pPr>
            <a:r>
              <a:rPr lang="en-US" sz="2700" dirty="0">
                <a:solidFill>
                  <a:srgbClr val="1B1B27"/>
                </a:solidFill>
                <a:latin typeface="Inter Medium" pitchFamily="34" charset="0"/>
                <a:ea typeface="Inter Medium" pitchFamily="34" charset="-122"/>
                <a:cs typeface="Inter Medium" pitchFamily="34" charset="-120"/>
              </a:rPr>
              <a:t>主なリスク要因</a:t>
            </a:r>
            <a:endParaRPr lang="en-US" sz="2700" dirty="0"/>
          </a:p>
        </p:txBody>
      </p:sp>
      <p:sp>
        <p:nvSpPr>
          <p:cNvPr id="4" name="Text 2"/>
          <p:cNvSpPr/>
          <p:nvPr/>
        </p:nvSpPr>
        <p:spPr>
          <a:xfrm>
            <a:off x="966073" y="3406259"/>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030303"/>
                </a:solidFill>
                <a:latin typeface="IBM Plex Sans Medium" pitchFamily="34" charset="0"/>
                <a:ea typeface="IBM Plex Sans Medium" pitchFamily="34" charset="-122"/>
                <a:cs typeface="IBM Plex Sans Medium" pitchFamily="34" charset="-120"/>
              </a:rPr>
              <a:t>高血圧、糖尿病などの生活習慣病</a:t>
            </a:r>
            <a:endParaRPr lang="en-US" sz="2150" dirty="0"/>
          </a:p>
        </p:txBody>
      </p:sp>
      <p:sp>
        <p:nvSpPr>
          <p:cNvPr id="5" name="Text 3"/>
          <p:cNvSpPr/>
          <p:nvPr/>
        </p:nvSpPr>
        <p:spPr>
          <a:xfrm>
            <a:off x="966073" y="3944303"/>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030303"/>
                </a:solidFill>
                <a:latin typeface="IBM Plex Sans Medium" pitchFamily="34" charset="0"/>
                <a:ea typeface="IBM Plex Sans Medium" pitchFamily="34" charset="-122"/>
                <a:cs typeface="IBM Plex Sans Medium" pitchFamily="34" charset="-120"/>
              </a:rPr>
              <a:t>運動不足</a:t>
            </a:r>
            <a:endParaRPr lang="en-US" sz="2150" dirty="0"/>
          </a:p>
        </p:txBody>
      </p:sp>
      <p:sp>
        <p:nvSpPr>
          <p:cNvPr id="6" name="Text 4"/>
          <p:cNvSpPr/>
          <p:nvPr/>
        </p:nvSpPr>
        <p:spPr>
          <a:xfrm>
            <a:off x="966073" y="4482346"/>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030303"/>
                </a:solidFill>
                <a:latin typeface="IBM Plex Sans Medium" pitchFamily="34" charset="0"/>
                <a:ea typeface="IBM Plex Sans Medium" pitchFamily="34" charset="-122"/>
                <a:cs typeface="IBM Plex Sans Medium" pitchFamily="34" charset="-120"/>
              </a:rPr>
              <a:t>栄養不足（特にビタミンなどの不足）</a:t>
            </a:r>
            <a:endParaRPr lang="en-US" sz="2150" dirty="0"/>
          </a:p>
        </p:txBody>
      </p:sp>
      <p:sp>
        <p:nvSpPr>
          <p:cNvPr id="7" name="Text 5"/>
          <p:cNvSpPr/>
          <p:nvPr/>
        </p:nvSpPr>
        <p:spPr>
          <a:xfrm>
            <a:off x="966073" y="5020389"/>
            <a:ext cx="12698254" cy="441484"/>
          </a:xfrm>
          <a:prstGeom prst="rect">
            <a:avLst/>
          </a:prstGeom>
          <a:noFill/>
          <a:ln/>
        </p:spPr>
        <p:txBody>
          <a:bodyPr wrap="none" lIns="0" tIns="0" rIns="0" bIns="0" rtlCol="0" anchor="t"/>
          <a:lstStyle/>
          <a:p>
            <a:pPr marL="342900" indent="-342900" algn="l">
              <a:lnSpc>
                <a:spcPts val="3450"/>
              </a:lnSpc>
              <a:buSzPct val="100000"/>
              <a:buChar char="•"/>
            </a:pPr>
            <a:r>
              <a:rPr lang="en-US" sz="2150" dirty="0">
                <a:solidFill>
                  <a:srgbClr val="030303"/>
                </a:solidFill>
                <a:latin typeface="IBM Plex Sans Medium" pitchFamily="34" charset="0"/>
                <a:ea typeface="IBM Plex Sans Medium" pitchFamily="34" charset="-122"/>
                <a:cs typeface="IBM Plex Sans Medium" pitchFamily="34" charset="-120"/>
              </a:rPr>
              <a:t>社会的孤立や刺激不足</a:t>
            </a:r>
            <a:endParaRPr lang="en-US" sz="2150" dirty="0"/>
          </a:p>
        </p:txBody>
      </p:sp>
      <p:sp>
        <p:nvSpPr>
          <p:cNvPr id="8" name="Shape 6"/>
          <p:cNvSpPr/>
          <p:nvPr/>
        </p:nvSpPr>
        <p:spPr>
          <a:xfrm>
            <a:off x="966073" y="5772388"/>
            <a:ext cx="12698254" cy="1172766"/>
          </a:xfrm>
          <a:prstGeom prst="roundRect">
            <a:avLst>
              <a:gd name="adj" fmla="val 9886"/>
            </a:avLst>
          </a:prstGeom>
          <a:solidFill>
            <a:srgbClr val="FCF2B5"/>
          </a:solidFill>
          <a:ln/>
        </p:spPr>
        <p:txBody>
          <a:bodyPr/>
          <a:lstStyle/>
          <a:p>
            <a:endParaRPr lang="ja-JP" altLang="en-US"/>
          </a:p>
        </p:txBody>
      </p:sp>
      <p:pic>
        <p:nvPicPr>
          <p:cNvPr id="9" name="Image 0" descr="preencoded.png"/>
          <p:cNvPicPr>
            <a:picLocks noChangeAspect="1"/>
          </p:cNvPicPr>
          <p:nvPr/>
        </p:nvPicPr>
        <p:blipFill>
          <a:blip r:embed="rId3"/>
          <a:stretch>
            <a:fillRect/>
          </a:stretch>
        </p:blipFill>
        <p:spPr>
          <a:xfrm>
            <a:off x="1242060" y="6195774"/>
            <a:ext cx="345043" cy="275987"/>
          </a:xfrm>
          <a:prstGeom prst="rect">
            <a:avLst/>
          </a:prstGeom>
        </p:spPr>
      </p:pic>
      <p:sp>
        <p:nvSpPr>
          <p:cNvPr id="10" name="Text 7"/>
          <p:cNvSpPr/>
          <p:nvPr/>
        </p:nvSpPr>
        <p:spPr>
          <a:xfrm>
            <a:off x="1863090" y="6117312"/>
            <a:ext cx="11525250" cy="441484"/>
          </a:xfrm>
          <a:prstGeom prst="rect">
            <a:avLst/>
          </a:prstGeom>
          <a:noFill/>
          <a:ln/>
        </p:spPr>
        <p:txBody>
          <a:bodyPr wrap="none" lIns="0" tIns="0" rIns="0" bIns="0" rtlCol="0" anchor="t"/>
          <a:lstStyle/>
          <a:p>
            <a:pPr marL="0" indent="0" algn="l">
              <a:lnSpc>
                <a:spcPts val="3450"/>
              </a:lnSpc>
              <a:buNone/>
            </a:pPr>
            <a:r>
              <a:rPr lang="en-US" sz="2150" dirty="0">
                <a:solidFill>
                  <a:srgbClr val="000000"/>
                </a:solidFill>
                <a:latin typeface="IBM Plex Sans Medium" pitchFamily="34" charset="0"/>
                <a:ea typeface="IBM Plex Sans Medium" pitchFamily="34" charset="-122"/>
                <a:cs typeface="IBM Plex Sans Medium" pitchFamily="34" charset="-120"/>
              </a:rPr>
              <a:t>これらのリスク要因は相互に関連し合い、認知機能低下を加速させる可能性があります。</a:t>
            </a:r>
            <a:endParaRPr lang="en-US" sz="21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58096" y="940951"/>
            <a:ext cx="8127325" cy="1015841"/>
          </a:xfrm>
          <a:prstGeom prst="rect">
            <a:avLst/>
          </a:prstGeom>
          <a:noFill/>
          <a:ln/>
        </p:spPr>
        <p:txBody>
          <a:bodyPr wrap="none" lIns="0" tIns="0" rIns="0" bIns="0" rtlCol="0" anchor="t"/>
          <a:lstStyle/>
          <a:p>
            <a:pPr marL="0" indent="0" algn="l">
              <a:lnSpc>
                <a:spcPts val="7950"/>
              </a:lnSpc>
              <a:buNone/>
            </a:pPr>
            <a:r>
              <a:rPr lang="en-US" sz="6350" dirty="0">
                <a:solidFill>
                  <a:srgbClr val="1B1B27"/>
                </a:solidFill>
                <a:latin typeface="Inter Medium" pitchFamily="34" charset="0"/>
                <a:ea typeface="Inter Medium" pitchFamily="34" charset="-122"/>
                <a:cs typeface="Inter Medium" pitchFamily="34" charset="-120"/>
              </a:rPr>
              <a:t>認知機能低下の予防策</a:t>
            </a:r>
            <a:endParaRPr lang="en-US" sz="6350" dirty="0"/>
          </a:p>
        </p:txBody>
      </p:sp>
      <p:pic>
        <p:nvPicPr>
          <p:cNvPr id="3" name="Image 0" descr="preencoded.png"/>
          <p:cNvPicPr>
            <a:picLocks noChangeAspect="1"/>
          </p:cNvPicPr>
          <p:nvPr/>
        </p:nvPicPr>
        <p:blipFill>
          <a:blip r:embed="rId3"/>
          <a:stretch>
            <a:fillRect/>
          </a:stretch>
        </p:blipFill>
        <p:spPr>
          <a:xfrm>
            <a:off x="958096" y="2606873"/>
            <a:ext cx="812721" cy="812721"/>
          </a:xfrm>
          <a:prstGeom prst="rect">
            <a:avLst/>
          </a:prstGeom>
        </p:spPr>
      </p:pic>
      <p:sp>
        <p:nvSpPr>
          <p:cNvPr id="4" name="Text 1"/>
          <p:cNvSpPr/>
          <p:nvPr/>
        </p:nvSpPr>
        <p:spPr>
          <a:xfrm>
            <a:off x="2177177" y="2799874"/>
            <a:ext cx="4063603" cy="507921"/>
          </a:xfrm>
          <a:prstGeom prst="rect">
            <a:avLst/>
          </a:prstGeom>
          <a:noFill/>
          <a:ln/>
        </p:spPr>
        <p:txBody>
          <a:bodyPr wrap="none" lIns="0" tIns="0" rIns="0" bIns="0" rtlCol="0" anchor="t"/>
          <a:lstStyle/>
          <a:p>
            <a:pPr marL="0" indent="0" algn="l">
              <a:lnSpc>
                <a:spcPts val="3950"/>
              </a:lnSpc>
              <a:buNone/>
            </a:pPr>
            <a:r>
              <a:rPr lang="en-US" sz="3150" dirty="0">
                <a:solidFill>
                  <a:srgbClr val="030303"/>
                </a:solidFill>
                <a:latin typeface="Inter Medium" pitchFamily="34" charset="0"/>
                <a:ea typeface="Inter Medium" pitchFamily="34" charset="-122"/>
                <a:cs typeface="Inter Medium" pitchFamily="34" charset="-120"/>
              </a:rPr>
              <a:t>適度な運動</a:t>
            </a:r>
            <a:endParaRPr lang="en-US" sz="3150" dirty="0"/>
          </a:p>
        </p:txBody>
      </p:sp>
      <p:sp>
        <p:nvSpPr>
          <p:cNvPr id="5" name="Text 2"/>
          <p:cNvSpPr/>
          <p:nvPr/>
        </p:nvSpPr>
        <p:spPr>
          <a:xfrm>
            <a:off x="2177177" y="3502819"/>
            <a:ext cx="4934783" cy="1040130"/>
          </a:xfrm>
          <a:prstGeom prst="rect">
            <a:avLst/>
          </a:prstGeom>
          <a:noFill/>
          <a:ln/>
        </p:spPr>
        <p:txBody>
          <a:bodyPr wrap="square" lIns="0" tIns="0" rIns="0" bIns="0" rtlCol="0" anchor="t"/>
          <a:lstStyle/>
          <a:p>
            <a:pPr marL="0" indent="0" algn="l">
              <a:lnSpc>
                <a:spcPts val="4050"/>
              </a:lnSpc>
              <a:buNone/>
            </a:pPr>
            <a:r>
              <a:rPr lang="en-US" sz="2550" dirty="0">
                <a:solidFill>
                  <a:srgbClr val="030303"/>
                </a:solidFill>
                <a:latin typeface="IBM Plex Sans Medium" pitchFamily="34" charset="0"/>
                <a:ea typeface="IBM Plex Sans Medium" pitchFamily="34" charset="-122"/>
                <a:cs typeface="IBM Plex Sans Medium" pitchFamily="34" charset="-120"/>
              </a:rPr>
              <a:t>定期的なウォーキングや体操などの適度な運動を継続します。</a:t>
            </a:r>
            <a:endParaRPr lang="en-US" sz="2550" dirty="0"/>
          </a:p>
        </p:txBody>
      </p:sp>
      <p:pic>
        <p:nvPicPr>
          <p:cNvPr id="6" name="Image 1" descr="preencoded.png"/>
          <p:cNvPicPr>
            <a:picLocks noChangeAspect="1"/>
          </p:cNvPicPr>
          <p:nvPr/>
        </p:nvPicPr>
        <p:blipFill>
          <a:blip r:embed="rId4"/>
          <a:stretch>
            <a:fillRect/>
          </a:stretch>
        </p:blipFill>
        <p:spPr>
          <a:xfrm>
            <a:off x="7518321" y="2606873"/>
            <a:ext cx="812721" cy="812721"/>
          </a:xfrm>
          <a:prstGeom prst="rect">
            <a:avLst/>
          </a:prstGeom>
        </p:spPr>
      </p:pic>
      <p:sp>
        <p:nvSpPr>
          <p:cNvPr id="7" name="Text 3"/>
          <p:cNvSpPr/>
          <p:nvPr/>
        </p:nvSpPr>
        <p:spPr>
          <a:xfrm>
            <a:off x="8737402" y="2799874"/>
            <a:ext cx="4063603" cy="507921"/>
          </a:xfrm>
          <a:prstGeom prst="rect">
            <a:avLst/>
          </a:prstGeom>
          <a:noFill/>
          <a:ln/>
        </p:spPr>
        <p:txBody>
          <a:bodyPr wrap="none" lIns="0" tIns="0" rIns="0" bIns="0" rtlCol="0" anchor="t"/>
          <a:lstStyle/>
          <a:p>
            <a:pPr marL="0" indent="0" algn="l">
              <a:lnSpc>
                <a:spcPts val="3950"/>
              </a:lnSpc>
              <a:buNone/>
            </a:pPr>
            <a:r>
              <a:rPr lang="en-US" sz="3150" dirty="0">
                <a:solidFill>
                  <a:srgbClr val="030303"/>
                </a:solidFill>
                <a:latin typeface="Inter Medium" pitchFamily="34" charset="0"/>
                <a:ea typeface="Inter Medium" pitchFamily="34" charset="-122"/>
                <a:cs typeface="Inter Medium" pitchFamily="34" charset="-120"/>
              </a:rPr>
              <a:t>バランスの良い食事</a:t>
            </a:r>
            <a:endParaRPr lang="en-US" sz="3150" dirty="0"/>
          </a:p>
        </p:txBody>
      </p:sp>
      <p:sp>
        <p:nvSpPr>
          <p:cNvPr id="8" name="Text 4"/>
          <p:cNvSpPr/>
          <p:nvPr/>
        </p:nvSpPr>
        <p:spPr>
          <a:xfrm>
            <a:off x="8737402" y="3502819"/>
            <a:ext cx="4934903" cy="1040130"/>
          </a:xfrm>
          <a:prstGeom prst="rect">
            <a:avLst/>
          </a:prstGeom>
          <a:noFill/>
          <a:ln/>
        </p:spPr>
        <p:txBody>
          <a:bodyPr wrap="square" lIns="0" tIns="0" rIns="0" bIns="0" rtlCol="0" anchor="t"/>
          <a:lstStyle/>
          <a:p>
            <a:pPr marL="0" indent="0" algn="l">
              <a:lnSpc>
                <a:spcPts val="4050"/>
              </a:lnSpc>
              <a:buNone/>
            </a:pPr>
            <a:r>
              <a:rPr lang="en-US" sz="2550" dirty="0">
                <a:solidFill>
                  <a:srgbClr val="030303"/>
                </a:solidFill>
                <a:latin typeface="IBM Plex Sans Medium" pitchFamily="34" charset="0"/>
                <a:ea typeface="IBM Plex Sans Medium" pitchFamily="34" charset="-122"/>
                <a:cs typeface="IBM Plex Sans Medium" pitchFamily="34" charset="-120"/>
              </a:rPr>
              <a:t>魚や野菜、果物を中心としたバランスの良い食事を心がけます。</a:t>
            </a:r>
            <a:endParaRPr lang="en-US" sz="2550" dirty="0"/>
          </a:p>
        </p:txBody>
      </p:sp>
      <p:pic>
        <p:nvPicPr>
          <p:cNvPr id="9" name="Image 2" descr="preencoded.png"/>
          <p:cNvPicPr>
            <a:picLocks noChangeAspect="1"/>
          </p:cNvPicPr>
          <p:nvPr/>
        </p:nvPicPr>
        <p:blipFill>
          <a:blip r:embed="rId5"/>
          <a:stretch>
            <a:fillRect/>
          </a:stretch>
        </p:blipFill>
        <p:spPr>
          <a:xfrm>
            <a:off x="958096" y="5355669"/>
            <a:ext cx="812721" cy="812721"/>
          </a:xfrm>
          <a:prstGeom prst="rect">
            <a:avLst/>
          </a:prstGeom>
        </p:spPr>
      </p:pic>
      <p:sp>
        <p:nvSpPr>
          <p:cNvPr id="10" name="Text 5"/>
          <p:cNvSpPr/>
          <p:nvPr/>
        </p:nvSpPr>
        <p:spPr>
          <a:xfrm>
            <a:off x="2177177" y="5548670"/>
            <a:ext cx="4063603" cy="507921"/>
          </a:xfrm>
          <a:prstGeom prst="rect">
            <a:avLst/>
          </a:prstGeom>
          <a:noFill/>
          <a:ln/>
        </p:spPr>
        <p:txBody>
          <a:bodyPr wrap="none" lIns="0" tIns="0" rIns="0" bIns="0" rtlCol="0" anchor="t"/>
          <a:lstStyle/>
          <a:p>
            <a:pPr marL="0" indent="0" algn="l">
              <a:lnSpc>
                <a:spcPts val="3950"/>
              </a:lnSpc>
              <a:buNone/>
            </a:pPr>
            <a:r>
              <a:rPr lang="en-US" sz="3150" dirty="0">
                <a:solidFill>
                  <a:srgbClr val="030303"/>
                </a:solidFill>
                <a:latin typeface="Inter Medium" pitchFamily="34" charset="0"/>
                <a:ea typeface="Inter Medium" pitchFamily="34" charset="-122"/>
                <a:cs typeface="Inter Medium" pitchFamily="34" charset="-120"/>
              </a:rPr>
              <a:t>社会参加</a:t>
            </a:r>
            <a:endParaRPr lang="en-US" sz="3150" dirty="0"/>
          </a:p>
        </p:txBody>
      </p:sp>
      <p:sp>
        <p:nvSpPr>
          <p:cNvPr id="11" name="Text 6"/>
          <p:cNvSpPr/>
          <p:nvPr/>
        </p:nvSpPr>
        <p:spPr>
          <a:xfrm>
            <a:off x="2177177" y="6251615"/>
            <a:ext cx="4934783" cy="1040130"/>
          </a:xfrm>
          <a:prstGeom prst="rect">
            <a:avLst/>
          </a:prstGeom>
          <a:noFill/>
          <a:ln/>
        </p:spPr>
        <p:txBody>
          <a:bodyPr wrap="square" lIns="0" tIns="0" rIns="0" bIns="0" rtlCol="0" anchor="t"/>
          <a:lstStyle/>
          <a:p>
            <a:pPr marL="0" indent="0" algn="l">
              <a:lnSpc>
                <a:spcPts val="4050"/>
              </a:lnSpc>
              <a:buNone/>
            </a:pPr>
            <a:r>
              <a:rPr lang="en-US" sz="2550" dirty="0">
                <a:solidFill>
                  <a:srgbClr val="030303"/>
                </a:solidFill>
                <a:latin typeface="IBM Plex Sans Medium" pitchFamily="34" charset="0"/>
                <a:ea typeface="IBM Plex Sans Medium" pitchFamily="34" charset="-122"/>
                <a:cs typeface="IBM Plex Sans Medium" pitchFamily="34" charset="-120"/>
              </a:rPr>
              <a:t>地域活動やボランティアなど社会参加を促進します。</a:t>
            </a:r>
            <a:endParaRPr lang="en-US" sz="2550" dirty="0"/>
          </a:p>
        </p:txBody>
      </p:sp>
      <p:pic>
        <p:nvPicPr>
          <p:cNvPr id="12" name="Image 3" descr="preencoded.png"/>
          <p:cNvPicPr>
            <a:picLocks noChangeAspect="1"/>
          </p:cNvPicPr>
          <p:nvPr/>
        </p:nvPicPr>
        <p:blipFill>
          <a:blip r:embed="rId6"/>
          <a:stretch>
            <a:fillRect/>
          </a:stretch>
        </p:blipFill>
        <p:spPr>
          <a:xfrm>
            <a:off x="7518321" y="5355669"/>
            <a:ext cx="812721" cy="812721"/>
          </a:xfrm>
          <a:prstGeom prst="rect">
            <a:avLst/>
          </a:prstGeom>
        </p:spPr>
      </p:pic>
      <p:sp>
        <p:nvSpPr>
          <p:cNvPr id="13" name="Text 7"/>
          <p:cNvSpPr/>
          <p:nvPr/>
        </p:nvSpPr>
        <p:spPr>
          <a:xfrm>
            <a:off x="8737402" y="5548670"/>
            <a:ext cx="4063603" cy="507921"/>
          </a:xfrm>
          <a:prstGeom prst="rect">
            <a:avLst/>
          </a:prstGeom>
          <a:noFill/>
          <a:ln/>
        </p:spPr>
        <p:txBody>
          <a:bodyPr wrap="none" lIns="0" tIns="0" rIns="0" bIns="0" rtlCol="0" anchor="t"/>
          <a:lstStyle/>
          <a:p>
            <a:pPr marL="0" indent="0" algn="l">
              <a:lnSpc>
                <a:spcPts val="3950"/>
              </a:lnSpc>
              <a:buNone/>
            </a:pPr>
            <a:r>
              <a:rPr lang="en-US" sz="3150" dirty="0">
                <a:solidFill>
                  <a:srgbClr val="030303"/>
                </a:solidFill>
                <a:latin typeface="Inter Medium" pitchFamily="34" charset="0"/>
                <a:ea typeface="Inter Medium" pitchFamily="34" charset="-122"/>
                <a:cs typeface="Inter Medium" pitchFamily="34" charset="-120"/>
              </a:rPr>
              <a:t>知的活動</a:t>
            </a:r>
            <a:endParaRPr lang="en-US" sz="3150" dirty="0"/>
          </a:p>
        </p:txBody>
      </p:sp>
      <p:sp>
        <p:nvSpPr>
          <p:cNvPr id="14" name="Text 8"/>
          <p:cNvSpPr/>
          <p:nvPr/>
        </p:nvSpPr>
        <p:spPr>
          <a:xfrm>
            <a:off x="8737402" y="6251615"/>
            <a:ext cx="4934903" cy="1040130"/>
          </a:xfrm>
          <a:prstGeom prst="rect">
            <a:avLst/>
          </a:prstGeom>
          <a:noFill/>
          <a:ln/>
        </p:spPr>
        <p:txBody>
          <a:bodyPr wrap="square" lIns="0" tIns="0" rIns="0" bIns="0" rtlCol="0" anchor="t"/>
          <a:lstStyle/>
          <a:p>
            <a:pPr marL="0" indent="0" algn="l">
              <a:lnSpc>
                <a:spcPts val="4050"/>
              </a:lnSpc>
              <a:buNone/>
            </a:pPr>
            <a:r>
              <a:rPr lang="en-US" sz="2550" dirty="0">
                <a:solidFill>
                  <a:srgbClr val="030303"/>
                </a:solidFill>
                <a:latin typeface="IBM Plex Sans Medium" pitchFamily="34" charset="0"/>
                <a:ea typeface="IBM Plex Sans Medium" pitchFamily="34" charset="-122"/>
                <a:cs typeface="IBM Plex Sans Medium" pitchFamily="34" charset="-120"/>
              </a:rPr>
              <a:t>読書やパズルなどの知的活動を継続します。</a:t>
            </a:r>
            <a:endParaRPr lang="en-US" sz="2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952857" y="935831"/>
            <a:ext cx="935783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家族支援の重要性と実践</a:t>
            </a:r>
            <a:endParaRPr lang="en-US" sz="6650" dirty="0"/>
          </a:p>
        </p:txBody>
      </p:sp>
      <p:sp>
        <p:nvSpPr>
          <p:cNvPr id="3" name="Text 1"/>
          <p:cNvSpPr/>
          <p:nvPr/>
        </p:nvSpPr>
        <p:spPr>
          <a:xfrm>
            <a:off x="952857" y="2849999"/>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Inter Medium" pitchFamily="34" charset="0"/>
                <a:ea typeface="Inter Medium" pitchFamily="34" charset="-122"/>
                <a:cs typeface="Inter Medium" pitchFamily="34" charset="-120"/>
              </a:rPr>
              <a:t>家族への教育・説明</a:t>
            </a:r>
            <a:endParaRPr lang="en-US" sz="3300" dirty="0"/>
          </a:p>
        </p:txBody>
      </p:sp>
      <p:sp>
        <p:nvSpPr>
          <p:cNvPr id="4" name="Text 2"/>
          <p:cNvSpPr/>
          <p:nvPr/>
        </p:nvSpPr>
        <p:spPr>
          <a:xfrm>
            <a:off x="952857" y="3722013"/>
            <a:ext cx="5947172" cy="1088708"/>
          </a:xfrm>
          <a:prstGeom prst="rect">
            <a:avLst/>
          </a:prstGeom>
          <a:noFill/>
          <a:ln/>
        </p:spPr>
        <p:txBody>
          <a:bodyPr wrap="square" lIns="0" tIns="0" rIns="0" bIns="0" rtlCol="0" anchor="t"/>
          <a:lstStyle/>
          <a:p>
            <a:pPr marL="342900" indent="-342900" algn="l">
              <a:lnSpc>
                <a:spcPts val="4250"/>
              </a:lnSpc>
              <a:buSzPct val="100000"/>
              <a:buChar char="•"/>
            </a:pPr>
            <a:r>
              <a:rPr lang="en-US" sz="2650" dirty="0">
                <a:solidFill>
                  <a:srgbClr val="030303"/>
                </a:solidFill>
                <a:latin typeface="IBM Plex Sans Medium" pitchFamily="34" charset="0"/>
                <a:ea typeface="IBM Plex Sans Medium" pitchFamily="34" charset="-122"/>
                <a:cs typeface="IBM Plex Sans Medium" pitchFamily="34" charset="-120"/>
              </a:rPr>
              <a:t>認知機能の変化やケア方法について家族に説明する</a:t>
            </a:r>
            <a:endParaRPr lang="en-US" sz="2650" dirty="0"/>
          </a:p>
        </p:txBody>
      </p:sp>
      <p:sp>
        <p:nvSpPr>
          <p:cNvPr id="5" name="Text 3"/>
          <p:cNvSpPr/>
          <p:nvPr/>
        </p:nvSpPr>
        <p:spPr>
          <a:xfrm>
            <a:off x="952857" y="4929783"/>
            <a:ext cx="5947172" cy="1088708"/>
          </a:xfrm>
          <a:prstGeom prst="rect">
            <a:avLst/>
          </a:prstGeom>
          <a:noFill/>
          <a:ln/>
        </p:spPr>
        <p:txBody>
          <a:bodyPr wrap="square" lIns="0" tIns="0" rIns="0" bIns="0" rtlCol="0" anchor="t"/>
          <a:lstStyle/>
          <a:p>
            <a:pPr marL="342900" indent="-342900" algn="l">
              <a:lnSpc>
                <a:spcPts val="4250"/>
              </a:lnSpc>
              <a:buSzPct val="100000"/>
              <a:buChar char="•"/>
            </a:pPr>
            <a:r>
              <a:rPr lang="en-US" sz="2650" dirty="0">
                <a:solidFill>
                  <a:srgbClr val="030303"/>
                </a:solidFill>
                <a:latin typeface="IBM Plex Sans Medium" pitchFamily="34" charset="0"/>
                <a:ea typeface="IBM Plex Sans Medium" pitchFamily="34" charset="-122"/>
                <a:cs typeface="IBM Plex Sans Medium" pitchFamily="34" charset="-120"/>
              </a:rPr>
              <a:t>介護負担軽減のための外部サービス利用を案内する</a:t>
            </a:r>
            <a:endParaRPr lang="en-US" sz="2650" dirty="0"/>
          </a:p>
        </p:txBody>
      </p:sp>
      <p:sp>
        <p:nvSpPr>
          <p:cNvPr id="6" name="Text 4"/>
          <p:cNvSpPr/>
          <p:nvPr/>
        </p:nvSpPr>
        <p:spPr>
          <a:xfrm>
            <a:off x="7737991" y="2849999"/>
            <a:ext cx="4254103" cy="531733"/>
          </a:xfrm>
          <a:prstGeom prst="rect">
            <a:avLst/>
          </a:prstGeom>
          <a:noFill/>
          <a:ln/>
        </p:spPr>
        <p:txBody>
          <a:bodyPr wrap="none" lIns="0" tIns="0" rIns="0" bIns="0" rtlCol="0" anchor="t"/>
          <a:lstStyle/>
          <a:p>
            <a:pPr marL="0" indent="0" algn="l">
              <a:lnSpc>
                <a:spcPts val="4150"/>
              </a:lnSpc>
              <a:buNone/>
            </a:pPr>
            <a:r>
              <a:rPr lang="en-US" sz="3300" dirty="0">
                <a:solidFill>
                  <a:srgbClr val="1B1B27"/>
                </a:solidFill>
                <a:latin typeface="Inter Medium" pitchFamily="34" charset="0"/>
                <a:ea typeface="Inter Medium" pitchFamily="34" charset="-122"/>
                <a:cs typeface="Inter Medium" pitchFamily="34" charset="-120"/>
              </a:rPr>
              <a:t>連携体制の強化</a:t>
            </a:r>
            <a:endParaRPr lang="en-US" sz="3300" dirty="0"/>
          </a:p>
        </p:txBody>
      </p:sp>
      <p:sp>
        <p:nvSpPr>
          <p:cNvPr id="7" name="Text 5"/>
          <p:cNvSpPr/>
          <p:nvPr/>
        </p:nvSpPr>
        <p:spPr>
          <a:xfrm>
            <a:off x="7737991" y="3722013"/>
            <a:ext cx="5947172" cy="3266123"/>
          </a:xfrm>
          <a:prstGeom prst="rect">
            <a:avLst/>
          </a:prstGeom>
          <a:noFill/>
          <a:ln/>
        </p:spPr>
        <p:txBody>
          <a:bodyPr wrap="square" lIns="0" tIns="0" rIns="0" bIns="0" rtlCol="0" anchor="t"/>
          <a:lstStyle/>
          <a:p>
            <a:pPr marL="0" indent="0" algn="l">
              <a:lnSpc>
                <a:spcPts val="4250"/>
              </a:lnSpc>
              <a:buNone/>
            </a:pPr>
            <a:r>
              <a:rPr lang="en-US" sz="2650" dirty="0">
                <a:solidFill>
                  <a:srgbClr val="030303"/>
                </a:solidFill>
                <a:latin typeface="IBM Plex Sans Medium" pitchFamily="34" charset="0"/>
                <a:ea typeface="IBM Plex Sans Medium" pitchFamily="34" charset="-122"/>
                <a:cs typeface="IBM Plex Sans Medium" pitchFamily="34" charset="-120"/>
              </a:rPr>
              <a:t>家族との連携を密にし、患者を支える体制を強化します。役割喪失の心理的影響として、退職や家族の死別などにより、自尊心の低下や生きがいの喪失感を感じやすくなることを理解し、支援します。</a:t>
            </a:r>
            <a:endParaRPr lang="en-US" sz="2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117521"/>
            <a:ext cx="12698254" cy="2156460"/>
          </a:xfrm>
          <a:prstGeom prst="rect">
            <a:avLst/>
          </a:prstGeom>
          <a:noFill/>
          <a:ln/>
        </p:spPr>
        <p:txBody>
          <a:bodyPr wrap="squar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高齢者における認知機能の変化の概要</a:t>
            </a:r>
            <a:endParaRPr lang="en-US" sz="6750" dirty="0"/>
          </a:p>
        </p:txBody>
      </p:sp>
      <p:sp>
        <p:nvSpPr>
          <p:cNvPr id="3" name="Text 1"/>
          <p:cNvSpPr/>
          <p:nvPr/>
        </p:nvSpPr>
        <p:spPr>
          <a:xfrm>
            <a:off x="966073" y="3964067"/>
            <a:ext cx="12698254"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加齢に伴い、脳の一部が萎縮し、神経伝達物質が減少します。また、脳への血流も低下します。これらの変化が認知機能の低下を引き起こす主な原因となっています。</a:t>
            </a:r>
            <a:endParaRPr lang="en-US" sz="2700" dirty="0"/>
          </a:p>
        </p:txBody>
      </p:sp>
      <p:sp>
        <p:nvSpPr>
          <p:cNvPr id="4" name="Text 2"/>
          <p:cNvSpPr/>
          <p:nvPr/>
        </p:nvSpPr>
        <p:spPr>
          <a:xfrm>
            <a:off x="966073" y="6008132"/>
            <a:ext cx="12698254"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認知機能の変化は、知能、記憶力、判断力・計算力、遂行機能の4つの主要な領域で現れ、それぞれが日常生活に具体的な影響を与えます。</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66073" y="985123"/>
            <a:ext cx="12290465"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まとめ：質の高い看護ケアの実現に向けて</a:t>
            </a:r>
            <a:endParaRPr lang="en-US" sz="5050" dirty="0"/>
          </a:p>
        </p:txBody>
      </p:sp>
      <p:sp>
        <p:nvSpPr>
          <p:cNvPr id="3" name="Text 1"/>
          <p:cNvSpPr/>
          <p:nvPr/>
        </p:nvSpPr>
        <p:spPr>
          <a:xfrm>
            <a:off x="1354217" y="2602468"/>
            <a:ext cx="12310110" cy="1242298"/>
          </a:xfrm>
          <a:prstGeom prst="rect">
            <a:avLst/>
          </a:prstGeom>
          <a:noFill/>
          <a:ln/>
        </p:spPr>
        <p:txBody>
          <a:bodyPr wrap="square" lIns="0" tIns="0" rIns="0" bIns="0" rtlCol="0" anchor="t"/>
          <a:lstStyle/>
          <a:p>
            <a:pPr marL="0" indent="0" algn="l">
              <a:lnSpc>
                <a:spcPts val="3250"/>
              </a:lnSpc>
              <a:buNone/>
            </a:pPr>
            <a:r>
              <a:rPr lang="en-US" sz="2000" dirty="0">
                <a:solidFill>
                  <a:srgbClr val="030303"/>
                </a:solidFill>
                <a:latin typeface="IBM Plex Sans Medium" pitchFamily="34" charset="0"/>
                <a:ea typeface="IBM Plex Sans Medium" pitchFamily="34" charset="-122"/>
                <a:cs typeface="IBM Plex Sans Medium" pitchFamily="34" charset="-120"/>
              </a:rPr>
              <a:t>高齢者の認知機能や心理・社会的な変化は、日常生活や健康に大きな影響を与えます。看護者はこれらの変化を理解し、生活を支援するための具体的な方法を工夫し、患者の生活の質向上を目指すことが大切です。</a:t>
            </a:r>
            <a:endParaRPr lang="en-US" sz="2000" dirty="0"/>
          </a:p>
        </p:txBody>
      </p:sp>
      <p:sp>
        <p:nvSpPr>
          <p:cNvPr id="4" name="Shape 2"/>
          <p:cNvSpPr/>
          <p:nvPr/>
        </p:nvSpPr>
        <p:spPr>
          <a:xfrm>
            <a:off x="966073" y="2311360"/>
            <a:ext cx="30480" cy="1824514"/>
          </a:xfrm>
          <a:prstGeom prst="rect">
            <a:avLst/>
          </a:prstGeom>
          <a:solidFill>
            <a:srgbClr val="030303"/>
          </a:solidFill>
          <a:ln/>
        </p:spPr>
        <p:txBody>
          <a:bodyPr/>
          <a:lstStyle/>
          <a:p>
            <a:endParaRPr lang="ja-JP" altLang="en-US"/>
          </a:p>
        </p:txBody>
      </p:sp>
      <p:sp>
        <p:nvSpPr>
          <p:cNvPr id="5" name="Text 3"/>
          <p:cNvSpPr/>
          <p:nvPr/>
        </p:nvSpPr>
        <p:spPr>
          <a:xfrm>
            <a:off x="966073" y="4524018"/>
            <a:ext cx="3880604" cy="404336"/>
          </a:xfrm>
          <a:prstGeom prst="rect">
            <a:avLst/>
          </a:prstGeom>
          <a:noFill/>
          <a:ln/>
        </p:spPr>
        <p:txBody>
          <a:bodyPr wrap="none" lIns="0" tIns="0" rIns="0" bIns="0" rtlCol="0" anchor="t"/>
          <a:lstStyle/>
          <a:p>
            <a:pPr marL="0" indent="0" algn="l">
              <a:lnSpc>
                <a:spcPts val="3150"/>
              </a:lnSpc>
              <a:buNone/>
            </a:pPr>
            <a:r>
              <a:rPr lang="en-US" sz="2500" dirty="0">
                <a:solidFill>
                  <a:srgbClr val="1B1B27"/>
                </a:solidFill>
                <a:latin typeface="Inter Medium" pitchFamily="34" charset="0"/>
                <a:ea typeface="Inter Medium" pitchFamily="34" charset="-122"/>
                <a:cs typeface="Inter Medium" pitchFamily="34" charset="-120"/>
              </a:rPr>
              <a:t>看護ケアの重要なポイント</a:t>
            </a:r>
            <a:endParaRPr lang="en-US" sz="2500" dirty="0"/>
          </a:p>
        </p:txBody>
      </p:sp>
      <p:sp>
        <p:nvSpPr>
          <p:cNvPr id="6" name="Text 4"/>
          <p:cNvSpPr/>
          <p:nvPr/>
        </p:nvSpPr>
        <p:spPr>
          <a:xfrm>
            <a:off x="966073" y="5316498"/>
            <a:ext cx="12698254"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個別性を重視した支援の提供</a:t>
            </a:r>
            <a:endParaRPr lang="en-US" sz="2000" dirty="0"/>
          </a:p>
        </p:txBody>
      </p:sp>
      <p:sp>
        <p:nvSpPr>
          <p:cNvPr id="7" name="Text 5"/>
          <p:cNvSpPr/>
          <p:nvPr/>
        </p:nvSpPr>
        <p:spPr>
          <a:xfrm>
            <a:off x="966073" y="5821085"/>
            <a:ext cx="12698254"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多職種との連携による包括的なケア</a:t>
            </a:r>
            <a:endParaRPr lang="en-US" sz="2000" dirty="0"/>
          </a:p>
        </p:txBody>
      </p:sp>
      <p:sp>
        <p:nvSpPr>
          <p:cNvPr id="8" name="Text 6"/>
          <p:cNvSpPr/>
          <p:nvPr/>
        </p:nvSpPr>
        <p:spPr>
          <a:xfrm>
            <a:off x="966073" y="6325672"/>
            <a:ext cx="12698254"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家族を含めた支援体制の構築</a:t>
            </a:r>
            <a:endParaRPr lang="en-US" sz="2000" dirty="0"/>
          </a:p>
        </p:txBody>
      </p:sp>
      <p:sp>
        <p:nvSpPr>
          <p:cNvPr id="9" name="Text 7"/>
          <p:cNvSpPr/>
          <p:nvPr/>
        </p:nvSpPr>
        <p:spPr>
          <a:xfrm>
            <a:off x="966073" y="6830258"/>
            <a:ext cx="12698254" cy="414099"/>
          </a:xfrm>
          <a:prstGeom prst="rect">
            <a:avLst/>
          </a:prstGeom>
          <a:noFill/>
          <a:ln/>
        </p:spPr>
        <p:txBody>
          <a:bodyPr wrap="none" lIns="0" tIns="0" rIns="0" bIns="0" rtlCol="0" anchor="t"/>
          <a:lstStyle/>
          <a:p>
            <a:pPr marL="342900" indent="-342900" algn="l">
              <a:lnSpc>
                <a:spcPts val="32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予防的視点を持った継続的な関わり</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1198602"/>
            <a:ext cx="12698254" cy="2048589"/>
          </a:xfrm>
          <a:prstGeom prst="rect">
            <a:avLst/>
          </a:prstGeom>
          <a:noFill/>
          <a:ln/>
        </p:spPr>
        <p:txBody>
          <a:bodyPr wrap="square" lIns="0" tIns="0" rIns="0" bIns="0" rtlCol="0" anchor="t"/>
          <a:lstStyle/>
          <a:p>
            <a:pPr marL="0" indent="0" algn="l">
              <a:lnSpc>
                <a:spcPts val="8050"/>
              </a:lnSpc>
              <a:buNone/>
            </a:pPr>
            <a:r>
              <a:rPr lang="en-US" sz="6450" dirty="0">
                <a:solidFill>
                  <a:srgbClr val="1B1B27"/>
                </a:solidFill>
                <a:latin typeface="Inter Medium" pitchFamily="34" charset="0"/>
                <a:ea typeface="Inter Medium" pitchFamily="34" charset="-122"/>
                <a:cs typeface="Inter Medium" pitchFamily="34" charset="-120"/>
              </a:rPr>
              <a:t>知能（IQ）の変化と日常生活への影響</a:t>
            </a:r>
            <a:endParaRPr lang="en-US" sz="6450" dirty="0"/>
          </a:p>
        </p:txBody>
      </p:sp>
      <p:sp>
        <p:nvSpPr>
          <p:cNvPr id="3" name="Shape 1"/>
          <p:cNvSpPr/>
          <p:nvPr/>
        </p:nvSpPr>
        <p:spPr>
          <a:xfrm>
            <a:off x="966073" y="3902750"/>
            <a:ext cx="6185178" cy="3128248"/>
          </a:xfrm>
          <a:prstGeom prst="roundRect">
            <a:avLst>
              <a:gd name="adj" fmla="val 4401"/>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331952" y="4268629"/>
            <a:ext cx="4097536"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変化の内容</a:t>
            </a:r>
            <a:endParaRPr lang="en-US" sz="3200" dirty="0"/>
          </a:p>
        </p:txBody>
      </p:sp>
      <p:sp>
        <p:nvSpPr>
          <p:cNvPr id="5" name="Text 3"/>
          <p:cNvSpPr/>
          <p:nvPr/>
        </p:nvSpPr>
        <p:spPr>
          <a:xfrm>
            <a:off x="1331952" y="4977408"/>
            <a:ext cx="5453420" cy="1048703"/>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抽象的思考力や問題解決能力の低下が見られます。</a:t>
            </a:r>
            <a:endParaRPr lang="en-US" sz="2550" dirty="0"/>
          </a:p>
        </p:txBody>
      </p:sp>
      <p:sp>
        <p:nvSpPr>
          <p:cNvPr id="6" name="Shape 4"/>
          <p:cNvSpPr/>
          <p:nvPr/>
        </p:nvSpPr>
        <p:spPr>
          <a:xfrm>
            <a:off x="7479030" y="3902750"/>
            <a:ext cx="6185297" cy="3128248"/>
          </a:xfrm>
          <a:prstGeom prst="roundRect">
            <a:avLst>
              <a:gd name="adj" fmla="val 4401"/>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7844909" y="4268629"/>
            <a:ext cx="4097536" cy="512207"/>
          </a:xfrm>
          <a:prstGeom prst="rect">
            <a:avLst/>
          </a:prstGeom>
          <a:noFill/>
          <a:ln/>
        </p:spPr>
        <p:txBody>
          <a:bodyPr wrap="none" lIns="0" tIns="0" rIns="0" bIns="0" rtlCol="0" anchor="t"/>
          <a:lstStyle/>
          <a:p>
            <a:pPr marL="0" indent="0" algn="l">
              <a:lnSpc>
                <a:spcPts val="4000"/>
              </a:lnSpc>
              <a:buNone/>
            </a:pPr>
            <a:r>
              <a:rPr lang="en-US" sz="3200" dirty="0">
                <a:solidFill>
                  <a:srgbClr val="030303"/>
                </a:solidFill>
                <a:latin typeface="Inter Medium" pitchFamily="34" charset="0"/>
                <a:ea typeface="Inter Medium" pitchFamily="34" charset="-122"/>
                <a:cs typeface="Inter Medium" pitchFamily="34" charset="-120"/>
              </a:rPr>
              <a:t>日常生活への影響</a:t>
            </a:r>
            <a:endParaRPr lang="en-US" sz="3200" dirty="0"/>
          </a:p>
        </p:txBody>
      </p:sp>
      <p:sp>
        <p:nvSpPr>
          <p:cNvPr id="8" name="Text 6"/>
          <p:cNvSpPr/>
          <p:nvPr/>
        </p:nvSpPr>
        <p:spPr>
          <a:xfrm>
            <a:off x="7844909" y="4977408"/>
            <a:ext cx="5453539" cy="1048703"/>
          </a:xfrm>
          <a:prstGeom prst="rect">
            <a:avLst/>
          </a:prstGeom>
          <a:noFill/>
          <a:ln/>
        </p:spPr>
        <p:txBody>
          <a:bodyPr wrap="square" lIns="0" tIns="0" rIns="0" bIns="0" rtlCol="0" anchor="t"/>
          <a:lstStyle/>
          <a:p>
            <a:pPr marL="342900" indent="-342900" algn="l">
              <a:lnSpc>
                <a:spcPts val="4100"/>
              </a:lnSpc>
              <a:buSzPct val="100000"/>
              <a:buChar char="•"/>
            </a:pPr>
            <a:r>
              <a:rPr lang="en-US" sz="2550" dirty="0">
                <a:solidFill>
                  <a:srgbClr val="030303"/>
                </a:solidFill>
                <a:latin typeface="IBM Plex Sans Medium" pitchFamily="34" charset="0"/>
                <a:ea typeface="IBM Plex Sans Medium" pitchFamily="34" charset="-122"/>
                <a:cs typeface="IBM Plex Sans Medium" pitchFamily="34" charset="-120"/>
              </a:rPr>
              <a:t>新しい機器の操作や複雑な説明が理解しづらくなる</a:t>
            </a:r>
            <a:endParaRPr lang="en-US" sz="2550" dirty="0"/>
          </a:p>
        </p:txBody>
      </p:sp>
      <p:sp>
        <p:nvSpPr>
          <p:cNvPr id="9" name="Text 7"/>
          <p:cNvSpPr/>
          <p:nvPr/>
        </p:nvSpPr>
        <p:spPr>
          <a:xfrm>
            <a:off x="7844909" y="6140768"/>
            <a:ext cx="5453539" cy="524351"/>
          </a:xfrm>
          <a:prstGeom prst="rect">
            <a:avLst/>
          </a:prstGeom>
          <a:noFill/>
          <a:ln/>
        </p:spPr>
        <p:txBody>
          <a:bodyPr wrap="none" lIns="0" tIns="0" rIns="0" bIns="0" rtlCol="0" anchor="t"/>
          <a:lstStyle/>
          <a:p>
            <a:pPr marL="342900" indent="-342900" algn="l">
              <a:lnSpc>
                <a:spcPts val="4100"/>
              </a:lnSpc>
              <a:buSzPct val="100000"/>
              <a:buChar char="•"/>
            </a:pPr>
            <a:r>
              <a:rPr lang="en-US" sz="2550" dirty="0">
                <a:solidFill>
                  <a:srgbClr val="030303"/>
                </a:solidFill>
                <a:latin typeface="IBM Plex Sans Medium" pitchFamily="34" charset="0"/>
                <a:ea typeface="IBM Plex Sans Medium" pitchFamily="34" charset="-122"/>
                <a:cs typeface="IBM Plex Sans Medium" pitchFamily="34" charset="-120"/>
              </a:rPr>
              <a:t>慣れない状況に適応しにくくなる</a:t>
            </a:r>
            <a:endParaRPr lang="en-US" sz="2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1719024"/>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記憶力の変化と特徴</a:t>
            </a:r>
            <a:endParaRPr lang="en-US" sz="6750" dirty="0"/>
          </a:p>
        </p:txBody>
      </p:sp>
      <p:sp>
        <p:nvSpPr>
          <p:cNvPr id="3" name="Text 1"/>
          <p:cNvSpPr/>
          <p:nvPr/>
        </p:nvSpPr>
        <p:spPr>
          <a:xfrm>
            <a:off x="966073" y="3659862"/>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記憶力の変化</a:t>
            </a:r>
            <a:endParaRPr lang="en-US" sz="3350" dirty="0"/>
          </a:p>
        </p:txBody>
      </p:sp>
      <p:sp>
        <p:nvSpPr>
          <p:cNvPr id="4" name="Text 2"/>
          <p:cNvSpPr/>
          <p:nvPr/>
        </p:nvSpPr>
        <p:spPr>
          <a:xfrm>
            <a:off x="966073" y="4544020"/>
            <a:ext cx="5928241"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短期記憶や新しい情報の記憶が弱くなります。一方で、長期記憶は比較的維持されます。</a:t>
            </a:r>
            <a:endParaRPr lang="en-US" sz="2700" dirty="0"/>
          </a:p>
        </p:txBody>
      </p:sp>
      <p:sp>
        <p:nvSpPr>
          <p:cNvPr id="5" name="Text 3"/>
          <p:cNvSpPr/>
          <p:nvPr/>
        </p:nvSpPr>
        <p:spPr>
          <a:xfrm>
            <a:off x="7743706" y="3659862"/>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具体的な影響例</a:t>
            </a:r>
            <a:endParaRPr lang="en-US" sz="3350" dirty="0"/>
          </a:p>
        </p:txBody>
      </p:sp>
      <p:sp>
        <p:nvSpPr>
          <p:cNvPr id="6" name="Text 4"/>
          <p:cNvSpPr/>
          <p:nvPr/>
        </p:nvSpPr>
        <p:spPr>
          <a:xfrm>
            <a:off x="7743706" y="4544020"/>
            <a:ext cx="5928241"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食事の時間や服薬指示を忘れる</a:t>
            </a:r>
            <a:endParaRPr lang="en-US" sz="2700" dirty="0"/>
          </a:p>
        </p:txBody>
      </p:sp>
      <p:sp>
        <p:nvSpPr>
          <p:cNvPr id="7" name="Text 5"/>
          <p:cNvSpPr/>
          <p:nvPr/>
        </p:nvSpPr>
        <p:spPr>
          <a:xfrm>
            <a:off x="7743706" y="5216723"/>
            <a:ext cx="5928241" cy="1103948"/>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昨日の出来事を思い出せないことが増える</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966073" y="1155263"/>
            <a:ext cx="12698254" cy="2156460"/>
          </a:xfrm>
          <a:prstGeom prst="rect">
            <a:avLst/>
          </a:prstGeom>
          <a:noFill/>
          <a:ln/>
        </p:spPr>
        <p:txBody>
          <a:bodyPr wrap="squar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判断力・計算力と遂行機能の低下</a:t>
            </a:r>
            <a:endParaRPr lang="en-US" sz="6750" dirty="0"/>
          </a:p>
        </p:txBody>
      </p:sp>
      <p:sp>
        <p:nvSpPr>
          <p:cNvPr id="3" name="Shape 1"/>
          <p:cNvSpPr/>
          <p:nvPr/>
        </p:nvSpPr>
        <p:spPr>
          <a:xfrm>
            <a:off x="966073" y="4001810"/>
            <a:ext cx="776287" cy="776288"/>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pic>
        <p:nvPicPr>
          <p:cNvPr id="4" name="Image 0" descr="preencoded.png"/>
          <p:cNvPicPr>
            <a:picLocks noChangeAspect="1"/>
          </p:cNvPicPr>
          <p:nvPr/>
        </p:nvPicPr>
        <p:blipFill>
          <a:blip r:embed="rId3"/>
          <a:stretch>
            <a:fillRect/>
          </a:stretch>
        </p:blipFill>
        <p:spPr>
          <a:xfrm>
            <a:off x="1095435" y="4066520"/>
            <a:ext cx="517565" cy="646867"/>
          </a:xfrm>
          <a:prstGeom prst="rect">
            <a:avLst/>
          </a:prstGeom>
        </p:spPr>
      </p:pic>
      <p:sp>
        <p:nvSpPr>
          <p:cNvPr id="5" name="Text 2"/>
          <p:cNvSpPr/>
          <p:nvPr/>
        </p:nvSpPr>
        <p:spPr>
          <a:xfrm>
            <a:off x="2087404" y="4120396"/>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判断力・計算力の低下</a:t>
            </a:r>
            <a:endParaRPr lang="en-US" sz="3350" dirty="0"/>
          </a:p>
        </p:txBody>
      </p:sp>
      <p:sp>
        <p:nvSpPr>
          <p:cNvPr id="6" name="Text 3"/>
          <p:cNvSpPr/>
          <p:nvPr/>
        </p:nvSpPr>
        <p:spPr>
          <a:xfrm>
            <a:off x="2087404" y="4866442"/>
            <a:ext cx="501217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複雑な情報整理や適切な判断が難しくなります。買い物で不必要なものを購入したり、服薬時間や量を誤ることがあります。</a:t>
            </a:r>
            <a:endParaRPr lang="en-US" sz="2700" dirty="0"/>
          </a:p>
        </p:txBody>
      </p:sp>
      <p:sp>
        <p:nvSpPr>
          <p:cNvPr id="7" name="Shape 4"/>
          <p:cNvSpPr/>
          <p:nvPr/>
        </p:nvSpPr>
        <p:spPr>
          <a:xfrm>
            <a:off x="7530822" y="4001810"/>
            <a:ext cx="776287" cy="776288"/>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pic>
        <p:nvPicPr>
          <p:cNvPr id="8" name="Image 1" descr="preencoded.png"/>
          <p:cNvPicPr>
            <a:picLocks noChangeAspect="1"/>
          </p:cNvPicPr>
          <p:nvPr/>
        </p:nvPicPr>
        <p:blipFill>
          <a:blip r:embed="rId4"/>
          <a:stretch>
            <a:fillRect/>
          </a:stretch>
        </p:blipFill>
        <p:spPr>
          <a:xfrm>
            <a:off x="7660184" y="4066520"/>
            <a:ext cx="517565" cy="646867"/>
          </a:xfrm>
          <a:prstGeom prst="rect">
            <a:avLst/>
          </a:prstGeom>
        </p:spPr>
      </p:pic>
      <p:sp>
        <p:nvSpPr>
          <p:cNvPr id="9" name="Text 5"/>
          <p:cNvSpPr/>
          <p:nvPr/>
        </p:nvSpPr>
        <p:spPr>
          <a:xfrm>
            <a:off x="8652153" y="4120396"/>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遂行機能の低下</a:t>
            </a:r>
            <a:endParaRPr lang="en-US" sz="3350" dirty="0"/>
          </a:p>
        </p:txBody>
      </p:sp>
      <p:sp>
        <p:nvSpPr>
          <p:cNvPr id="10" name="Text 6"/>
          <p:cNvSpPr/>
          <p:nvPr/>
        </p:nvSpPr>
        <p:spPr>
          <a:xfrm>
            <a:off x="8652153" y="4866442"/>
            <a:ext cx="5012174" cy="2207895"/>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計画や手順を立てて実行する能力が低下します。料理の順番を間違えたり、掃除の途中で作業を忘れることがあります。</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669494"/>
            <a:ext cx="12698254" cy="2156460"/>
          </a:xfrm>
          <a:prstGeom prst="rect">
            <a:avLst/>
          </a:prstGeom>
          <a:noFill/>
          <a:ln/>
        </p:spPr>
        <p:txBody>
          <a:bodyPr wrap="squar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高齢者の心理的・社会的変化の概要</a:t>
            </a:r>
            <a:endParaRPr lang="en-US" sz="6750" dirty="0"/>
          </a:p>
        </p:txBody>
      </p:sp>
      <p:sp>
        <p:nvSpPr>
          <p:cNvPr id="3" name="Text 1"/>
          <p:cNvSpPr/>
          <p:nvPr/>
        </p:nvSpPr>
        <p:spPr>
          <a:xfrm>
            <a:off x="966073" y="4516041"/>
            <a:ext cx="12698254"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高齢者は身体的な変化だけでなく、心理的・社会的な変化も経験します。これらの変化は相互に関連し合い、日常生活や健康状態に大きな影響を与えます。</a:t>
            </a:r>
            <a:endParaRPr lang="en-US" sz="2700" dirty="0"/>
          </a:p>
        </p:txBody>
      </p:sp>
      <p:sp>
        <p:nvSpPr>
          <p:cNvPr id="4" name="Text 2"/>
          <p:cNvSpPr/>
          <p:nvPr/>
        </p:nvSpPr>
        <p:spPr>
          <a:xfrm>
            <a:off x="966073" y="6008132"/>
            <a:ext cx="12698254" cy="551974"/>
          </a:xfrm>
          <a:prstGeom prst="rect">
            <a:avLst/>
          </a:prstGeom>
          <a:noFill/>
          <a:ln/>
        </p:spPr>
        <p:txBody>
          <a:bodyPr wrap="non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主な変化として、役割の変化、社会的孤立、抑うつ症状の出現があげられます。</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6073" y="1014055"/>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役割の変化とその影響</a:t>
            </a:r>
            <a:endParaRPr lang="en-US" sz="6750" dirty="0"/>
          </a:p>
        </p:txBody>
      </p:sp>
      <p:sp>
        <p:nvSpPr>
          <p:cNvPr id="3" name="Text 1"/>
          <p:cNvSpPr/>
          <p:nvPr/>
        </p:nvSpPr>
        <p:spPr>
          <a:xfrm>
            <a:off x="1483638" y="3170515"/>
            <a:ext cx="12180689"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退職による社会的役割の喪失や、生きがいの減少、家庭内での介護など新たな負担増加が見られます。</a:t>
            </a:r>
            <a:endParaRPr lang="en-US" sz="2700" dirty="0"/>
          </a:p>
        </p:txBody>
      </p:sp>
      <p:sp>
        <p:nvSpPr>
          <p:cNvPr id="4" name="Shape 2"/>
          <p:cNvSpPr/>
          <p:nvPr/>
        </p:nvSpPr>
        <p:spPr>
          <a:xfrm>
            <a:off x="966073" y="2782372"/>
            <a:ext cx="45720" cy="1880235"/>
          </a:xfrm>
          <a:prstGeom prst="rect">
            <a:avLst/>
          </a:prstGeom>
          <a:solidFill>
            <a:srgbClr val="030303"/>
          </a:solidFill>
          <a:ln/>
        </p:spPr>
        <p:txBody>
          <a:bodyPr/>
          <a:lstStyle/>
          <a:p>
            <a:endParaRPr lang="ja-JP" altLang="en-US"/>
          </a:p>
        </p:txBody>
      </p:sp>
      <p:sp>
        <p:nvSpPr>
          <p:cNvPr id="5" name="Text 3"/>
          <p:cNvSpPr/>
          <p:nvPr/>
        </p:nvSpPr>
        <p:spPr>
          <a:xfrm>
            <a:off x="966073" y="5050750"/>
            <a:ext cx="12698254" cy="551974"/>
          </a:xfrm>
          <a:prstGeom prst="rect">
            <a:avLst/>
          </a:prstGeom>
          <a:noFill/>
          <a:ln/>
        </p:spPr>
        <p:txBody>
          <a:bodyPr wrap="none" lIns="0" tIns="0" rIns="0" bIns="0" rtlCol="0" anchor="t"/>
          <a:lstStyle/>
          <a:p>
            <a:pPr marL="0" indent="0" algn="l">
              <a:lnSpc>
                <a:spcPts val="4300"/>
              </a:lnSpc>
              <a:buNone/>
            </a:pPr>
            <a:r>
              <a:rPr lang="en-US" sz="2700" b="1" dirty="0">
                <a:solidFill>
                  <a:srgbClr val="030303"/>
                </a:solidFill>
                <a:latin typeface="IBM Plex Sans Medium" pitchFamily="34" charset="0"/>
                <a:ea typeface="IBM Plex Sans Medium" pitchFamily="34" charset="-122"/>
                <a:cs typeface="IBM Plex Sans Medium" pitchFamily="34" charset="-120"/>
              </a:rPr>
              <a:t>日常生活への影響：</a:t>
            </a:r>
            <a:endParaRPr lang="en-US" sz="2700" dirty="0"/>
          </a:p>
        </p:txBody>
      </p:sp>
      <p:sp>
        <p:nvSpPr>
          <p:cNvPr id="6" name="Text 4"/>
          <p:cNvSpPr/>
          <p:nvPr/>
        </p:nvSpPr>
        <p:spPr>
          <a:xfrm>
            <a:off x="966073" y="5990868"/>
            <a:ext cx="12698254"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社会とのつながりが減り、無力感や孤独感を感じる</a:t>
            </a:r>
            <a:endParaRPr lang="en-US" sz="2700" dirty="0"/>
          </a:p>
        </p:txBody>
      </p:sp>
      <p:sp>
        <p:nvSpPr>
          <p:cNvPr id="7" name="Text 5"/>
          <p:cNvSpPr/>
          <p:nvPr/>
        </p:nvSpPr>
        <p:spPr>
          <a:xfrm>
            <a:off x="966073" y="6663571"/>
            <a:ext cx="12698254"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配偶者や家族の介護で心理的負担が増す</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6073" y="1141214"/>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社会的孤立の問題</a:t>
            </a:r>
            <a:endParaRPr lang="en-US" sz="6750" dirty="0"/>
          </a:p>
        </p:txBody>
      </p:sp>
      <p:sp>
        <p:nvSpPr>
          <p:cNvPr id="3" name="Text 1"/>
          <p:cNvSpPr/>
          <p:nvPr/>
        </p:nvSpPr>
        <p:spPr>
          <a:xfrm>
            <a:off x="966073" y="3082052"/>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社会的孤立の原因</a:t>
            </a:r>
            <a:endParaRPr lang="en-US" sz="3350" dirty="0"/>
          </a:p>
        </p:txBody>
      </p:sp>
      <p:sp>
        <p:nvSpPr>
          <p:cNvPr id="4" name="Text 2"/>
          <p:cNvSpPr/>
          <p:nvPr/>
        </p:nvSpPr>
        <p:spPr>
          <a:xfrm>
            <a:off x="966073" y="3966210"/>
            <a:ext cx="4574143"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退職や配偶者の死別により、外部との交流が減少します。</a:t>
            </a:r>
            <a:endParaRPr lang="en-US" sz="2700" dirty="0"/>
          </a:p>
        </p:txBody>
      </p:sp>
      <p:sp>
        <p:nvSpPr>
          <p:cNvPr id="5" name="Text 3"/>
          <p:cNvSpPr/>
          <p:nvPr/>
        </p:nvSpPr>
        <p:spPr>
          <a:xfrm>
            <a:off x="6389608" y="3082052"/>
            <a:ext cx="4313158" cy="539115"/>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Inter Medium" pitchFamily="34" charset="0"/>
                <a:ea typeface="Inter Medium" pitchFamily="34" charset="-122"/>
                <a:cs typeface="Inter Medium" pitchFamily="34" charset="-120"/>
              </a:rPr>
              <a:t>身体的・心理的影響</a:t>
            </a:r>
            <a:endParaRPr lang="en-US" sz="3350" dirty="0"/>
          </a:p>
        </p:txBody>
      </p:sp>
      <p:sp>
        <p:nvSpPr>
          <p:cNvPr id="6" name="Text 4"/>
          <p:cNvSpPr/>
          <p:nvPr/>
        </p:nvSpPr>
        <p:spPr>
          <a:xfrm>
            <a:off x="6389608" y="3966210"/>
            <a:ext cx="7282220" cy="1103948"/>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会話や外出の機会が減り、孤独感や寂しさが強まる</a:t>
            </a:r>
            <a:endParaRPr lang="en-US" sz="2700" dirty="0"/>
          </a:p>
        </p:txBody>
      </p:sp>
      <p:sp>
        <p:nvSpPr>
          <p:cNvPr id="7" name="Text 5"/>
          <p:cNvSpPr/>
          <p:nvPr/>
        </p:nvSpPr>
        <p:spPr>
          <a:xfrm>
            <a:off x="6389608" y="5190887"/>
            <a:ext cx="7282220" cy="551974"/>
          </a:xfrm>
          <a:prstGeom prst="rect">
            <a:avLst/>
          </a:prstGeom>
          <a:noFill/>
          <a:ln/>
        </p:spPr>
        <p:txBody>
          <a:bodyPr wrap="non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精神的な健康が悪化するリスクが高まる</a:t>
            </a:r>
            <a:endParaRPr lang="en-US" sz="2700" dirty="0"/>
          </a:p>
        </p:txBody>
      </p:sp>
      <p:sp>
        <p:nvSpPr>
          <p:cNvPr id="8" name="Text 6"/>
          <p:cNvSpPr/>
          <p:nvPr/>
        </p:nvSpPr>
        <p:spPr>
          <a:xfrm>
            <a:off x="6389608" y="5863590"/>
            <a:ext cx="7282220" cy="1103948"/>
          </a:xfrm>
          <a:prstGeom prst="rect">
            <a:avLst/>
          </a:prstGeom>
          <a:noFill/>
          <a:ln/>
        </p:spPr>
        <p:txBody>
          <a:bodyPr wrap="square" lIns="0" tIns="0" rIns="0" bIns="0" rtlCol="0" anchor="t"/>
          <a:lstStyle/>
          <a:p>
            <a:pPr marL="342900" indent="-342900" algn="l">
              <a:lnSpc>
                <a:spcPts val="4300"/>
              </a:lnSpc>
              <a:buSzPct val="100000"/>
              <a:buChar char="•"/>
            </a:pPr>
            <a:r>
              <a:rPr lang="en-US" sz="2700" dirty="0">
                <a:solidFill>
                  <a:srgbClr val="030303"/>
                </a:solidFill>
                <a:latin typeface="IBM Plex Sans Medium" pitchFamily="34" charset="0"/>
                <a:ea typeface="IBM Plex Sans Medium" pitchFamily="34" charset="-122"/>
                <a:cs typeface="IBM Plex Sans Medium" pitchFamily="34" charset="-120"/>
              </a:rPr>
              <a:t>免疫力の低下を招き、感染症や慢性疾患の悪化リスクを高める</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994529"/>
            <a:ext cx="9487495"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抑うつ症状の出現と影響</a:t>
            </a:r>
            <a:endParaRPr lang="en-US" sz="6750" dirty="0"/>
          </a:p>
        </p:txBody>
      </p:sp>
      <p:pic>
        <p:nvPicPr>
          <p:cNvPr id="3" name="Image 0" descr="preencoded.png"/>
          <p:cNvPicPr>
            <a:picLocks noChangeAspect="1"/>
          </p:cNvPicPr>
          <p:nvPr/>
        </p:nvPicPr>
        <p:blipFill>
          <a:blip r:embed="rId3"/>
          <a:stretch>
            <a:fillRect/>
          </a:stretch>
        </p:blipFill>
        <p:spPr>
          <a:xfrm>
            <a:off x="966073" y="2762845"/>
            <a:ext cx="4232672" cy="1380173"/>
          </a:xfrm>
          <a:prstGeom prst="rect">
            <a:avLst/>
          </a:prstGeom>
        </p:spPr>
      </p:pic>
      <p:sp>
        <p:nvSpPr>
          <p:cNvPr id="4" name="Text 1"/>
          <p:cNvSpPr/>
          <p:nvPr/>
        </p:nvSpPr>
        <p:spPr>
          <a:xfrm>
            <a:off x="1311116" y="4488061"/>
            <a:ext cx="3542586"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原因</a:t>
            </a:r>
            <a:endParaRPr lang="en-US" sz="3350" dirty="0"/>
          </a:p>
        </p:txBody>
      </p:sp>
      <p:sp>
        <p:nvSpPr>
          <p:cNvPr id="5" name="Text 2"/>
          <p:cNvSpPr/>
          <p:nvPr/>
        </p:nvSpPr>
        <p:spPr>
          <a:xfrm>
            <a:off x="1311116" y="5234107"/>
            <a:ext cx="3542586" cy="551974"/>
          </a:xfrm>
          <a:prstGeom prst="rect">
            <a:avLst/>
          </a:prstGeom>
          <a:noFill/>
          <a:ln/>
        </p:spPr>
        <p:txBody>
          <a:bodyPr wrap="non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孤独感や役割喪失</a:t>
            </a:r>
            <a:endParaRPr lang="en-US" sz="2700" dirty="0"/>
          </a:p>
        </p:txBody>
      </p:sp>
      <p:pic>
        <p:nvPicPr>
          <p:cNvPr id="6" name="Image 1" descr="preencoded.png"/>
          <p:cNvPicPr>
            <a:picLocks noChangeAspect="1"/>
          </p:cNvPicPr>
          <p:nvPr/>
        </p:nvPicPr>
        <p:blipFill>
          <a:blip r:embed="rId4"/>
          <a:stretch>
            <a:fillRect/>
          </a:stretch>
        </p:blipFill>
        <p:spPr>
          <a:xfrm>
            <a:off x="5198745" y="2762845"/>
            <a:ext cx="4232791" cy="1380173"/>
          </a:xfrm>
          <a:prstGeom prst="rect">
            <a:avLst/>
          </a:prstGeom>
        </p:spPr>
      </p:pic>
      <p:sp>
        <p:nvSpPr>
          <p:cNvPr id="7" name="Text 3"/>
          <p:cNvSpPr/>
          <p:nvPr/>
        </p:nvSpPr>
        <p:spPr>
          <a:xfrm>
            <a:off x="5543788" y="4488061"/>
            <a:ext cx="3542705"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症状</a:t>
            </a:r>
            <a:endParaRPr lang="en-US" sz="3350" dirty="0"/>
          </a:p>
        </p:txBody>
      </p:sp>
      <p:sp>
        <p:nvSpPr>
          <p:cNvPr id="8" name="Text 4"/>
          <p:cNvSpPr/>
          <p:nvPr/>
        </p:nvSpPr>
        <p:spPr>
          <a:xfrm>
            <a:off x="5543788" y="5234107"/>
            <a:ext cx="3542705"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食欲不振、睡眠障害、無気力などの症状が現れる</a:t>
            </a:r>
            <a:endParaRPr lang="en-US" sz="2700" dirty="0"/>
          </a:p>
        </p:txBody>
      </p:sp>
      <p:pic>
        <p:nvPicPr>
          <p:cNvPr id="9" name="Image 2" descr="preencoded.png"/>
          <p:cNvPicPr>
            <a:picLocks noChangeAspect="1"/>
          </p:cNvPicPr>
          <p:nvPr/>
        </p:nvPicPr>
        <p:blipFill>
          <a:blip r:embed="rId5"/>
          <a:stretch>
            <a:fillRect/>
          </a:stretch>
        </p:blipFill>
        <p:spPr>
          <a:xfrm>
            <a:off x="9431536" y="2762845"/>
            <a:ext cx="4232791" cy="1380173"/>
          </a:xfrm>
          <a:prstGeom prst="rect">
            <a:avLst/>
          </a:prstGeom>
        </p:spPr>
      </p:pic>
      <p:sp>
        <p:nvSpPr>
          <p:cNvPr id="10" name="Text 5"/>
          <p:cNvSpPr/>
          <p:nvPr/>
        </p:nvSpPr>
        <p:spPr>
          <a:xfrm>
            <a:off x="9776579" y="4488061"/>
            <a:ext cx="3542705" cy="539115"/>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Inter Medium" pitchFamily="34" charset="0"/>
                <a:ea typeface="Inter Medium" pitchFamily="34" charset="-122"/>
                <a:cs typeface="Inter Medium" pitchFamily="34" charset="-120"/>
              </a:rPr>
              <a:t>日常生活への影響</a:t>
            </a:r>
            <a:endParaRPr lang="en-US" sz="3350" dirty="0"/>
          </a:p>
        </p:txBody>
      </p:sp>
      <p:sp>
        <p:nvSpPr>
          <p:cNvPr id="11" name="Text 6"/>
          <p:cNvSpPr/>
          <p:nvPr/>
        </p:nvSpPr>
        <p:spPr>
          <a:xfrm>
            <a:off x="9776579" y="5234107"/>
            <a:ext cx="3542705"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食欲や睡眠が不規則になり、体調が悪化し、活動量が減る</a:t>
            </a:r>
            <a:endParaRPr lang="en-US" sz="27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349</Words>
  <Application>Microsoft Office PowerPoint</Application>
  <PresentationFormat>ユーザー設定</PresentationFormat>
  <Paragraphs>134</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Arial</vt:lpstr>
      <vt:lpstr>IBM Plex Sans Medium</vt:lpstr>
      <vt:lpstr>游ゴシック Light</vt:lpstr>
      <vt:lpstr>游ゴシック</vt:lpstr>
      <vt:lpstr>Inter Medium</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2025-07-30T01:27:13Z</dcterms:created>
  <dcterms:modified xsi:type="dcterms:W3CDTF">2025-07-30T08:12:42Z</dcterms:modified>
</cp:coreProperties>
</file>