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游ゴシック" panose="020B0400000000000000" pitchFamily="50" charset="-128"/>
      <p:regular r:id="rId23"/>
      <p:bold r:id="rId24"/>
    </p:embeddedFont>
    <p:embeddedFont>
      <p:font typeface="游ゴシック Light" panose="020B0300000000000000" pitchFamily="50" charset="-128"/>
      <p:regular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0966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4E00-CF27-16F4-6649-870A03EC3546}"/>
              </a:ext>
            </a:extLst>
          </p:cNvPr>
          <p:cNvSpPr>
            <a:spLocks noGrp="1"/>
          </p:cNvSpPr>
          <p:nvPr>
            <p:ph type="ctrTitle"/>
          </p:nvPr>
        </p:nvSpPr>
        <p:spPr>
          <a:xfrm>
            <a:off x="1828800" y="1346836"/>
            <a:ext cx="10972800" cy="2865120"/>
          </a:xfrm>
        </p:spPr>
        <p:txBody>
          <a:bodyPr anchor="b"/>
          <a:lstStyle>
            <a:lvl1pPr algn="ctr">
              <a:defRPr sz="72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1981AB6-0D2E-C147-966A-76D775C29D5C}"/>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B7C5A13-206D-547A-FBA4-0A2695FD4C5D}"/>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6CB952F5-1824-F85D-6944-26664D3692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E49459-5179-0391-D0E3-E966B169D4B6}"/>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36061361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41238-A912-A3B8-5CC5-9ACB92D625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6CF76A-C3B1-D6D2-FC51-E3A218C0F8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996C16-B500-4F57-070C-22D00FE3F789}"/>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5067B3B2-A0A9-5B8E-B719-43B30D0637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D060DE-2B6D-91E5-A8EA-2CE63F8781D9}"/>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6437714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2ACDE97-222E-C40F-F467-10F8376B8A1A}"/>
              </a:ext>
            </a:extLst>
          </p:cNvPr>
          <p:cNvSpPr>
            <a:spLocks noGrp="1"/>
          </p:cNvSpPr>
          <p:nvPr>
            <p:ph type="title" orient="vert"/>
          </p:nvPr>
        </p:nvSpPr>
        <p:spPr>
          <a:xfrm>
            <a:off x="10469880" y="438150"/>
            <a:ext cx="3154680" cy="6974206"/>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DD5D21-A223-F6BD-6A77-5719E9C56D82}"/>
              </a:ext>
            </a:extLst>
          </p:cNvPr>
          <p:cNvSpPr>
            <a:spLocks noGrp="1"/>
          </p:cNvSpPr>
          <p:nvPr>
            <p:ph type="body" orient="vert" idx="1"/>
          </p:nvPr>
        </p:nvSpPr>
        <p:spPr>
          <a:xfrm>
            <a:off x="1005840" y="438150"/>
            <a:ext cx="9281160" cy="697420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631BCD-12DA-D6E7-7D90-8F02D47454F6}"/>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49D9B153-E8E5-79DE-D6B3-174A17A708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3C022D-217D-69F1-48B1-6E547C820572}"/>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41225065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9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55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00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87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136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819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994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25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AC8C4-10CA-B729-CF83-138250F8977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35558F-CD16-D782-786C-5AA56B4064B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448C1B-523A-2305-E54A-578304EA656D}"/>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178E8237-99E0-8C71-B6C5-EA5FE84335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7CB95A-F4F3-5F04-DC17-830F2D4057B7}"/>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332476136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706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22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16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569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390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99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6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58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451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62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BB15E-55D7-A377-A8A7-376D367FCE22}"/>
              </a:ext>
            </a:extLst>
          </p:cNvPr>
          <p:cNvSpPr>
            <a:spLocks noGrp="1"/>
          </p:cNvSpPr>
          <p:nvPr>
            <p:ph type="title"/>
          </p:nvPr>
        </p:nvSpPr>
        <p:spPr>
          <a:xfrm>
            <a:off x="998220" y="2051686"/>
            <a:ext cx="12618720" cy="3423284"/>
          </a:xfrm>
        </p:spPr>
        <p:txBody>
          <a:bodyPr anchor="b"/>
          <a:lstStyle>
            <a:lvl1pPr>
              <a:defRPr sz="72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FA5CD4-D197-60EF-920D-E7D2888EE297}"/>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7231257-36C8-745B-FFBC-8D5B0D466911}"/>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CB3E47CE-2424-CB71-7920-8BE4F9D60D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9C0F69-CBFF-7EA4-91D7-D6B3C38D93D2}"/>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418443867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892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15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EE618-2F5C-7597-ED29-7EBA3FC07BC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57E47-6145-4F66-131D-5CF13CAF578C}"/>
              </a:ext>
            </a:extLst>
          </p:cNvPr>
          <p:cNvSpPr>
            <a:spLocks noGrp="1"/>
          </p:cNvSpPr>
          <p:nvPr>
            <p:ph sz="half" idx="1"/>
          </p:nvPr>
        </p:nvSpPr>
        <p:spPr>
          <a:xfrm>
            <a:off x="10058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2879A0-BA4D-4D34-8B85-6F3EAB477B66}"/>
              </a:ext>
            </a:extLst>
          </p:cNvPr>
          <p:cNvSpPr>
            <a:spLocks noGrp="1"/>
          </p:cNvSpPr>
          <p:nvPr>
            <p:ph sz="half" idx="2"/>
          </p:nvPr>
        </p:nvSpPr>
        <p:spPr>
          <a:xfrm>
            <a:off x="74066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6D68768-5ECD-5AC9-8365-775132E26E2C}"/>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A82E7792-1E1F-C402-2EDF-0655E3E26C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4676D2-69EA-0168-2E66-3EA945FC4403}"/>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930907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00F87-016B-5F13-1797-A8B80DF81596}"/>
              </a:ext>
            </a:extLst>
          </p:cNvPr>
          <p:cNvSpPr>
            <a:spLocks noGrp="1"/>
          </p:cNvSpPr>
          <p:nvPr>
            <p:ph type="title"/>
          </p:nvPr>
        </p:nvSpPr>
        <p:spPr>
          <a:xfrm>
            <a:off x="1007746" y="438150"/>
            <a:ext cx="12618720" cy="159067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2AAF7B-95A9-14E4-89F0-6B78E53CA4C9}"/>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E475E48-C6BC-DDEE-ACBA-A2F6C5CDDDD4}"/>
              </a:ext>
            </a:extLst>
          </p:cNvPr>
          <p:cNvSpPr>
            <a:spLocks noGrp="1"/>
          </p:cNvSpPr>
          <p:nvPr>
            <p:ph sz="half" idx="2"/>
          </p:nvPr>
        </p:nvSpPr>
        <p:spPr>
          <a:xfrm>
            <a:off x="1007746" y="3006090"/>
            <a:ext cx="6189344"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7E1D2C0-3237-4607-1EB8-DAAB15B4A0A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2F90E1F-824F-FD47-A111-7054FA109052}"/>
              </a:ext>
            </a:extLst>
          </p:cNvPr>
          <p:cNvSpPr>
            <a:spLocks noGrp="1"/>
          </p:cNvSpPr>
          <p:nvPr>
            <p:ph sz="quarter" idx="4"/>
          </p:nvPr>
        </p:nvSpPr>
        <p:spPr>
          <a:xfrm>
            <a:off x="7406640" y="3006090"/>
            <a:ext cx="6219826"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228E6E-3AC2-7AF9-1ABD-372D2F5C9E36}"/>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8" name="フッター プレースホルダー 7">
            <a:extLst>
              <a:ext uri="{FF2B5EF4-FFF2-40B4-BE49-F238E27FC236}">
                <a16:creationId xmlns:a16="http://schemas.microsoft.com/office/drawing/2014/main" id="{9B571716-617D-C009-437E-E6F6435BB6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A352D1-1B29-D574-69E9-A699A2F015E3}"/>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21612162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09EF3-D235-0B8D-CD2E-7868C8A535F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0445151-9E18-C2AD-F13A-CA562731B1DE}"/>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4" name="フッター プレースホルダー 3">
            <a:extLst>
              <a:ext uri="{FF2B5EF4-FFF2-40B4-BE49-F238E27FC236}">
                <a16:creationId xmlns:a16="http://schemas.microsoft.com/office/drawing/2014/main" id="{5FBE9BD4-185B-6111-8875-360835F2608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9621BBF-ECE2-7702-AD3D-49443DA1CFD0}"/>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9332205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2ADD587-F6BA-2126-858E-4C44D981A1BB}"/>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3" name="フッター プレースホルダー 2">
            <a:extLst>
              <a:ext uri="{FF2B5EF4-FFF2-40B4-BE49-F238E27FC236}">
                <a16:creationId xmlns:a16="http://schemas.microsoft.com/office/drawing/2014/main" id="{988DE875-E9C2-595B-77DD-DCB2E7746AC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C43C914-13B5-EBFE-6844-A7EBA1751C23}"/>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40769289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9D66F-BF5D-0AB8-D08E-53AA6B49A27D}"/>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A8E752-E4D7-257F-B345-C1CAF1FE53CD}"/>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8813AE1-6C49-1472-7E9D-17092CF57034}"/>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912AEA6-2D6F-7F70-8565-ABEF043684B4}"/>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36FA9779-0683-C3DE-6EB3-A0441B3E843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1AC1EF-0EC2-5DCA-4D62-AD1576544D21}"/>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19767456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89C38-6E65-B8AE-7228-629CA5CC27CB}"/>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0B545E-18E6-5CD2-9BA4-FF8C73EB46A6}"/>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kumimoji="1" lang="ja-JP" altLang="en-US"/>
          </a:p>
        </p:txBody>
      </p:sp>
      <p:sp>
        <p:nvSpPr>
          <p:cNvPr id="4" name="テキスト プレースホルダー 3">
            <a:extLst>
              <a:ext uri="{FF2B5EF4-FFF2-40B4-BE49-F238E27FC236}">
                <a16:creationId xmlns:a16="http://schemas.microsoft.com/office/drawing/2014/main" id="{C6C2499E-AE6E-A029-A468-97672DC2E259}"/>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A00665-A69E-7D2A-E4A9-695E020D90F4}"/>
              </a:ext>
            </a:extLst>
          </p:cNvPr>
          <p:cNvSpPr>
            <a:spLocks noGrp="1"/>
          </p:cNvSpPr>
          <p:nvPr>
            <p:ph type="dt" sz="half" idx="10"/>
          </p:nvPr>
        </p:nvSpPr>
        <p:spPr/>
        <p:txBody>
          <a:bodyPr/>
          <a:lstStyle/>
          <a:p>
            <a:fld id="{AA5C27F0-875E-42D2-AF59-05D9D7F7B57F}"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4CF92DAC-6160-153A-16B1-D699B4CC65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03F62E-EC69-CB01-31AA-6948190ACE60}"/>
              </a:ext>
            </a:extLst>
          </p:cNvPr>
          <p:cNvSpPr>
            <a:spLocks noGrp="1"/>
          </p:cNvSpPr>
          <p:nvPr>
            <p:ph type="sldNum" sz="quarter" idx="12"/>
          </p:nvPr>
        </p:nvSpPr>
        <p:spPr/>
        <p:txBody>
          <a:body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29265792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A6C7967-0889-F7D2-D4BB-4D98F189C5BF}"/>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282143-0B4F-6939-B29B-B4BE60A6990F}"/>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4136A8-B161-31A5-2C3E-15F935B18AC1}"/>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AA5C27F0-875E-42D2-AF59-05D9D7F7B57F}"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89B63A12-EE08-E4A0-9236-4F269A58AA23}"/>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A05F95-F7F6-AE79-B7A1-19255C2B8D9B}"/>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3A07678C-62DA-4D27-B38D-9566CD9DF142}" type="slidenum">
              <a:rPr kumimoji="1" lang="ja-JP" altLang="en-US" smtClean="0"/>
              <a:t>‹#›</a:t>
            </a:fld>
            <a:endParaRPr kumimoji="1" lang="ja-JP" altLang="en-US"/>
          </a:p>
        </p:txBody>
      </p:sp>
    </p:spTree>
    <p:extLst>
      <p:ext uri="{BB962C8B-B14F-4D97-AF65-F5344CB8AC3E}">
        <p14:creationId xmlns:p14="http://schemas.microsoft.com/office/powerpoint/2010/main" val="4301924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ja-JP"/>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966073" y="949166"/>
            <a:ext cx="12698254" cy="2156460"/>
          </a:xfrm>
          <a:prstGeom prst="rect">
            <a:avLst/>
          </a:prstGeom>
          <a:noFill/>
          <a:ln/>
        </p:spPr>
        <p:txBody>
          <a:bodyPr wrap="square" lIns="0" tIns="0" rIns="0" bIns="0" rtlCol="0" anchor="t"/>
          <a:lstStyle/>
          <a:p>
            <a:pPr marL="0" indent="0" algn="l">
              <a:lnSpc>
                <a:spcPts val="8450"/>
              </a:lnSpc>
              <a:buNone/>
            </a:pPr>
            <a:r>
              <a:rPr lang="ja-JP" altLang="en-US" sz="4800" dirty="0">
                <a:solidFill>
                  <a:srgbClr val="1B1B27"/>
                </a:solidFill>
                <a:latin typeface="Inter Medium" pitchFamily="34" charset="0"/>
                <a:ea typeface="Inter Medium" pitchFamily="34" charset="-122"/>
                <a:cs typeface="Inter Medium" pitchFamily="34" charset="-120"/>
              </a:rPr>
              <a:t>老年看護学概論：第２回</a:t>
            </a:r>
            <a:endParaRPr lang="en-US" sz="4800" dirty="0">
              <a:solidFill>
                <a:srgbClr val="1B1B27"/>
              </a:solidFill>
              <a:latin typeface="Inter Medium" pitchFamily="34" charset="0"/>
              <a:ea typeface="Inter Medium" pitchFamily="34" charset="-122"/>
              <a:cs typeface="Inter Medium" pitchFamily="34" charset="-120"/>
            </a:endParaRPr>
          </a:p>
          <a:p>
            <a:pPr marL="0" indent="0" algn="l">
              <a:lnSpc>
                <a:spcPts val="8450"/>
              </a:lnSpc>
              <a:buNone/>
            </a:pPr>
            <a:r>
              <a:rPr lang="en-US" sz="6750" dirty="0" err="1">
                <a:solidFill>
                  <a:srgbClr val="1B1B27"/>
                </a:solidFill>
                <a:latin typeface="Inter Medium" pitchFamily="34" charset="0"/>
                <a:ea typeface="Inter Medium" pitchFamily="34" charset="-122"/>
                <a:cs typeface="Inter Medium" pitchFamily="34" charset="-120"/>
              </a:rPr>
              <a:t>高齢者の認知機能・心理的・社会的変化と看護ケア</a:t>
            </a:r>
            <a:endParaRPr lang="en-US" sz="6750" dirty="0"/>
          </a:p>
        </p:txBody>
      </p:sp>
      <p:sp>
        <p:nvSpPr>
          <p:cNvPr id="3" name="Text 1"/>
          <p:cNvSpPr/>
          <p:nvPr/>
        </p:nvSpPr>
        <p:spPr>
          <a:xfrm>
            <a:off x="966073" y="4710113"/>
            <a:ext cx="12698254"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高齢者の認知機能や心理・社会的な変化は、日常生活や健康に大きな影響を与えます。看護者はこれらの変化を理解し、生活を支援するための具体的な方法を工夫し、患者の生活の質向上を目指すことが大切です。</a:t>
            </a:r>
            <a:endParaRPr lang="en-US" sz="2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52857" y="936546"/>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社会的孤立の問題</a:t>
            </a:r>
            <a:endParaRPr lang="en-US" sz="6650" dirty="0"/>
          </a:p>
        </p:txBody>
      </p:sp>
      <p:sp>
        <p:nvSpPr>
          <p:cNvPr id="3" name="Text 1"/>
          <p:cNvSpPr/>
          <p:nvPr/>
        </p:nvSpPr>
        <p:spPr>
          <a:xfrm>
            <a:off x="952857" y="2680573"/>
            <a:ext cx="12724686" cy="1088708"/>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退職や配偶者の死別により、外部との交流が減少します。これは高齢者の心身の健康に深刻な影響を与える重要な問題です。</a:t>
            </a:r>
            <a:endParaRPr lang="en-US" sz="2650" dirty="0"/>
          </a:p>
        </p:txBody>
      </p:sp>
      <p:sp>
        <p:nvSpPr>
          <p:cNvPr id="4" name="Shape 2"/>
          <p:cNvSpPr/>
          <p:nvPr/>
        </p:nvSpPr>
        <p:spPr>
          <a:xfrm>
            <a:off x="952857" y="4152067"/>
            <a:ext cx="6192203" cy="3140988"/>
          </a:xfrm>
          <a:prstGeom prst="roundRect">
            <a:avLst>
              <a:gd name="adj" fmla="val 6987"/>
            </a:avLst>
          </a:prstGeom>
          <a:solidFill>
            <a:srgbClr val="FFFFFF">
              <a:alpha val="95000"/>
            </a:srgbClr>
          </a:solidFill>
          <a:ln w="45720">
            <a:solidFill>
              <a:srgbClr val="CCCCCC"/>
            </a:solidFill>
            <a:prstDash val="solid"/>
          </a:ln>
        </p:spPr>
        <p:txBody>
          <a:bodyPr/>
          <a:lstStyle/>
          <a:p>
            <a:endParaRPr lang="ja-JP" altLang="en-US"/>
          </a:p>
        </p:txBody>
      </p:sp>
      <p:sp>
        <p:nvSpPr>
          <p:cNvPr id="5" name="Shape 3"/>
          <p:cNvSpPr/>
          <p:nvPr/>
        </p:nvSpPr>
        <p:spPr>
          <a:xfrm>
            <a:off x="907137" y="4152067"/>
            <a:ext cx="182880" cy="3140988"/>
          </a:xfrm>
          <a:prstGeom prst="roundRect">
            <a:avLst>
              <a:gd name="adj" fmla="val 78160"/>
            </a:avLst>
          </a:prstGeom>
          <a:solidFill>
            <a:srgbClr val="030303"/>
          </a:solidFill>
          <a:ln/>
        </p:spPr>
        <p:txBody>
          <a:bodyPr/>
          <a:lstStyle/>
          <a:p>
            <a:endParaRPr lang="ja-JP" altLang="en-US"/>
          </a:p>
        </p:txBody>
      </p:sp>
      <p:sp>
        <p:nvSpPr>
          <p:cNvPr id="6" name="Text 4"/>
          <p:cNvSpPr/>
          <p:nvPr/>
        </p:nvSpPr>
        <p:spPr>
          <a:xfrm>
            <a:off x="1476018" y="4538067"/>
            <a:ext cx="4254103" cy="531733"/>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Inter Medium" pitchFamily="34" charset="0"/>
                <a:ea typeface="Inter Medium" pitchFamily="34" charset="-122"/>
                <a:cs typeface="Inter Medium" pitchFamily="34" charset="-120"/>
              </a:rPr>
              <a:t>交流機会の減少</a:t>
            </a:r>
            <a:endParaRPr lang="en-US" sz="3300" dirty="0"/>
          </a:p>
        </p:txBody>
      </p:sp>
      <p:sp>
        <p:nvSpPr>
          <p:cNvPr id="7" name="Text 5"/>
          <p:cNvSpPr/>
          <p:nvPr/>
        </p:nvSpPr>
        <p:spPr>
          <a:xfrm>
            <a:off x="1476018" y="5273993"/>
            <a:ext cx="5283041" cy="1088708"/>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会話や外出の機会が減り、孤独感や寂しさが強まります。</a:t>
            </a:r>
            <a:endParaRPr lang="en-US" sz="2650" dirty="0"/>
          </a:p>
        </p:txBody>
      </p:sp>
      <p:sp>
        <p:nvSpPr>
          <p:cNvPr id="8" name="Shape 6"/>
          <p:cNvSpPr/>
          <p:nvPr/>
        </p:nvSpPr>
        <p:spPr>
          <a:xfrm>
            <a:off x="7485340" y="4152067"/>
            <a:ext cx="6192203" cy="3140988"/>
          </a:xfrm>
          <a:prstGeom prst="roundRect">
            <a:avLst>
              <a:gd name="adj" fmla="val 6987"/>
            </a:avLst>
          </a:prstGeom>
          <a:solidFill>
            <a:srgbClr val="FFFFFF">
              <a:alpha val="95000"/>
            </a:srgbClr>
          </a:solidFill>
          <a:ln w="45720">
            <a:solidFill>
              <a:srgbClr val="CCCCCC"/>
            </a:solidFill>
            <a:prstDash val="solid"/>
          </a:ln>
        </p:spPr>
        <p:txBody>
          <a:bodyPr/>
          <a:lstStyle/>
          <a:p>
            <a:endParaRPr lang="ja-JP" altLang="en-US"/>
          </a:p>
        </p:txBody>
      </p:sp>
      <p:sp>
        <p:nvSpPr>
          <p:cNvPr id="9" name="Shape 7"/>
          <p:cNvSpPr/>
          <p:nvPr/>
        </p:nvSpPr>
        <p:spPr>
          <a:xfrm>
            <a:off x="7439620" y="4152067"/>
            <a:ext cx="182880" cy="3140988"/>
          </a:xfrm>
          <a:prstGeom prst="roundRect">
            <a:avLst>
              <a:gd name="adj" fmla="val 78160"/>
            </a:avLst>
          </a:prstGeom>
          <a:solidFill>
            <a:srgbClr val="030303"/>
          </a:solidFill>
          <a:ln/>
        </p:spPr>
        <p:txBody>
          <a:bodyPr/>
          <a:lstStyle/>
          <a:p>
            <a:endParaRPr lang="ja-JP" altLang="en-US"/>
          </a:p>
        </p:txBody>
      </p:sp>
      <p:sp>
        <p:nvSpPr>
          <p:cNvPr id="10" name="Text 8"/>
          <p:cNvSpPr/>
          <p:nvPr/>
        </p:nvSpPr>
        <p:spPr>
          <a:xfrm>
            <a:off x="8008501" y="4538067"/>
            <a:ext cx="4254103" cy="531733"/>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Inter Medium" pitchFamily="34" charset="0"/>
                <a:ea typeface="Inter Medium" pitchFamily="34" charset="-122"/>
                <a:cs typeface="Inter Medium" pitchFamily="34" charset="-120"/>
              </a:rPr>
              <a:t>健康への影響</a:t>
            </a:r>
            <a:endParaRPr lang="en-US" sz="3300" dirty="0"/>
          </a:p>
        </p:txBody>
      </p:sp>
      <p:sp>
        <p:nvSpPr>
          <p:cNvPr id="11" name="Text 9"/>
          <p:cNvSpPr/>
          <p:nvPr/>
        </p:nvSpPr>
        <p:spPr>
          <a:xfrm>
            <a:off x="8008501" y="5273993"/>
            <a:ext cx="5283041" cy="1633061"/>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精神的な健康が悪化するリスクが高まり、身体的な健康にも影響します。</a:t>
            </a:r>
            <a:endParaRPr lang="en-US" sz="2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90493"/>
            <a:ext cx="6469737"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抑うつ症状の出現</a:t>
            </a:r>
            <a:endParaRPr lang="en-US" sz="5050" dirty="0"/>
          </a:p>
        </p:txBody>
      </p:sp>
      <p:sp>
        <p:nvSpPr>
          <p:cNvPr id="3" name="Text 1"/>
          <p:cNvSpPr/>
          <p:nvPr/>
        </p:nvSpPr>
        <p:spPr>
          <a:xfrm>
            <a:off x="966073" y="2546033"/>
            <a:ext cx="3881795" cy="485180"/>
          </a:xfrm>
          <a:prstGeom prst="rect">
            <a:avLst/>
          </a:prstGeom>
          <a:noFill/>
          <a:ln/>
        </p:spPr>
        <p:txBody>
          <a:bodyPr wrap="none" lIns="0" tIns="0" rIns="0" bIns="0" rtlCol="0" anchor="t"/>
          <a:lstStyle/>
          <a:p>
            <a:pPr marL="0" indent="0" algn="l">
              <a:lnSpc>
                <a:spcPts val="3800"/>
              </a:lnSpc>
              <a:buNone/>
            </a:pPr>
            <a:r>
              <a:rPr lang="en-US" sz="3050" dirty="0">
                <a:solidFill>
                  <a:srgbClr val="1B1B27"/>
                </a:solidFill>
                <a:latin typeface="Inter Medium" pitchFamily="34" charset="0"/>
                <a:ea typeface="Inter Medium" pitchFamily="34" charset="-122"/>
                <a:cs typeface="Inter Medium" pitchFamily="34" charset="-120"/>
              </a:rPr>
              <a:t>原因</a:t>
            </a:r>
            <a:endParaRPr lang="en-US" sz="3050" dirty="0"/>
          </a:p>
        </p:txBody>
      </p:sp>
      <p:sp>
        <p:nvSpPr>
          <p:cNvPr id="4" name="Text 2"/>
          <p:cNvSpPr/>
          <p:nvPr/>
        </p:nvSpPr>
        <p:spPr>
          <a:xfrm>
            <a:off x="966073" y="3289935"/>
            <a:ext cx="4700468" cy="828199"/>
          </a:xfrm>
          <a:prstGeom prst="rect">
            <a:avLst/>
          </a:prstGeom>
          <a:noFill/>
          <a:ln/>
        </p:spPr>
        <p:txBody>
          <a:bodyPr wrap="square" lIns="0" tIns="0" rIns="0" bIns="0" rtlCol="0" anchor="t"/>
          <a:lstStyle/>
          <a:p>
            <a:pPr marL="0" indent="0" algn="l">
              <a:lnSpc>
                <a:spcPts val="3250"/>
              </a:lnSpc>
              <a:buNone/>
            </a:pPr>
            <a:r>
              <a:rPr lang="en-US" sz="2000" dirty="0">
                <a:solidFill>
                  <a:srgbClr val="030303"/>
                </a:solidFill>
                <a:latin typeface="IBM Plex Sans Medium" pitchFamily="34" charset="0"/>
                <a:ea typeface="IBM Plex Sans Medium" pitchFamily="34" charset="-122"/>
                <a:cs typeface="IBM Plex Sans Medium" pitchFamily="34" charset="-120"/>
              </a:rPr>
              <a:t>孤独感や役割喪失から様々な症状が現れます。</a:t>
            </a:r>
            <a:endParaRPr lang="en-US" sz="2000" dirty="0"/>
          </a:p>
        </p:txBody>
      </p:sp>
      <p:sp>
        <p:nvSpPr>
          <p:cNvPr id="5" name="Text 3"/>
          <p:cNvSpPr/>
          <p:nvPr/>
        </p:nvSpPr>
        <p:spPr>
          <a:xfrm>
            <a:off x="966073" y="4376857"/>
            <a:ext cx="3881795" cy="485180"/>
          </a:xfrm>
          <a:prstGeom prst="rect">
            <a:avLst/>
          </a:prstGeom>
          <a:noFill/>
          <a:ln/>
        </p:spPr>
        <p:txBody>
          <a:bodyPr wrap="none" lIns="0" tIns="0" rIns="0" bIns="0" rtlCol="0" anchor="t"/>
          <a:lstStyle/>
          <a:p>
            <a:pPr marL="0" indent="0" algn="l">
              <a:lnSpc>
                <a:spcPts val="3800"/>
              </a:lnSpc>
              <a:buNone/>
            </a:pPr>
            <a:r>
              <a:rPr lang="en-US" sz="3050" dirty="0">
                <a:solidFill>
                  <a:srgbClr val="1B1B27"/>
                </a:solidFill>
                <a:latin typeface="Inter Medium" pitchFamily="34" charset="0"/>
                <a:ea typeface="Inter Medium" pitchFamily="34" charset="-122"/>
                <a:cs typeface="Inter Medium" pitchFamily="34" charset="-120"/>
              </a:rPr>
              <a:t>主な症状</a:t>
            </a:r>
            <a:endParaRPr lang="en-US" sz="3050" dirty="0"/>
          </a:p>
        </p:txBody>
      </p:sp>
      <p:sp>
        <p:nvSpPr>
          <p:cNvPr id="6" name="Text 4"/>
          <p:cNvSpPr/>
          <p:nvPr/>
        </p:nvSpPr>
        <p:spPr>
          <a:xfrm>
            <a:off x="966073" y="5120759"/>
            <a:ext cx="4700468"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食欲不振</a:t>
            </a:r>
            <a:endParaRPr lang="en-US" sz="2000" dirty="0"/>
          </a:p>
        </p:txBody>
      </p:sp>
      <p:sp>
        <p:nvSpPr>
          <p:cNvPr id="7" name="Text 5"/>
          <p:cNvSpPr/>
          <p:nvPr/>
        </p:nvSpPr>
        <p:spPr>
          <a:xfrm>
            <a:off x="966073" y="5625346"/>
            <a:ext cx="4700468"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睡眠障害</a:t>
            </a:r>
            <a:endParaRPr lang="en-US" sz="2000" dirty="0"/>
          </a:p>
        </p:txBody>
      </p:sp>
      <p:sp>
        <p:nvSpPr>
          <p:cNvPr id="8" name="Text 6"/>
          <p:cNvSpPr/>
          <p:nvPr/>
        </p:nvSpPr>
        <p:spPr>
          <a:xfrm>
            <a:off x="966073" y="6129933"/>
            <a:ext cx="4700468"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無気力</a:t>
            </a:r>
            <a:endParaRPr lang="en-US" sz="2000" dirty="0"/>
          </a:p>
        </p:txBody>
      </p:sp>
      <p:sp>
        <p:nvSpPr>
          <p:cNvPr id="9" name="Text 7"/>
          <p:cNvSpPr/>
          <p:nvPr/>
        </p:nvSpPr>
        <p:spPr>
          <a:xfrm>
            <a:off x="966073" y="6634520"/>
            <a:ext cx="4700468"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興味の喪失</a:t>
            </a:r>
            <a:endParaRPr lang="en-US" sz="2000" dirty="0"/>
          </a:p>
        </p:txBody>
      </p:sp>
      <p:sp>
        <p:nvSpPr>
          <p:cNvPr id="10" name="Text 8"/>
          <p:cNvSpPr/>
          <p:nvPr/>
        </p:nvSpPr>
        <p:spPr>
          <a:xfrm>
            <a:off x="6305431" y="2546033"/>
            <a:ext cx="3881795" cy="485180"/>
          </a:xfrm>
          <a:prstGeom prst="rect">
            <a:avLst/>
          </a:prstGeom>
          <a:noFill/>
          <a:ln/>
        </p:spPr>
        <p:txBody>
          <a:bodyPr wrap="none" lIns="0" tIns="0" rIns="0" bIns="0" rtlCol="0" anchor="t"/>
          <a:lstStyle/>
          <a:p>
            <a:pPr marL="0" indent="0" algn="l">
              <a:lnSpc>
                <a:spcPts val="3800"/>
              </a:lnSpc>
              <a:buNone/>
            </a:pPr>
            <a:r>
              <a:rPr lang="en-US" sz="3050" dirty="0">
                <a:solidFill>
                  <a:srgbClr val="1B1B27"/>
                </a:solidFill>
                <a:latin typeface="Inter Medium" pitchFamily="34" charset="0"/>
                <a:ea typeface="Inter Medium" pitchFamily="34" charset="-122"/>
                <a:cs typeface="Inter Medium" pitchFamily="34" charset="-120"/>
              </a:rPr>
              <a:t>日常生活への影響</a:t>
            </a:r>
            <a:endParaRPr lang="en-US" sz="3050" dirty="0"/>
          </a:p>
        </p:txBody>
      </p:sp>
      <p:sp>
        <p:nvSpPr>
          <p:cNvPr id="11" name="Text 9"/>
          <p:cNvSpPr/>
          <p:nvPr/>
        </p:nvSpPr>
        <p:spPr>
          <a:xfrm>
            <a:off x="6305431" y="3289935"/>
            <a:ext cx="7366397" cy="1242298"/>
          </a:xfrm>
          <a:prstGeom prst="rect">
            <a:avLst/>
          </a:prstGeom>
          <a:noFill/>
          <a:ln/>
        </p:spPr>
        <p:txBody>
          <a:bodyPr wrap="square" lIns="0" tIns="0" rIns="0" bIns="0" rtlCol="0" anchor="t"/>
          <a:lstStyle/>
          <a:p>
            <a:pPr marL="0" indent="0" algn="l">
              <a:lnSpc>
                <a:spcPts val="3250"/>
              </a:lnSpc>
              <a:buNone/>
            </a:pPr>
            <a:r>
              <a:rPr lang="en-US" sz="2000" dirty="0">
                <a:solidFill>
                  <a:srgbClr val="030303"/>
                </a:solidFill>
                <a:latin typeface="IBM Plex Sans Medium" pitchFamily="34" charset="0"/>
                <a:ea typeface="IBM Plex Sans Medium" pitchFamily="34" charset="-122"/>
                <a:cs typeface="IBM Plex Sans Medium" pitchFamily="34" charset="-120"/>
              </a:rPr>
              <a:t>食欲や睡眠が不規則になり、体調が悪化します。日常生活への意欲が低下し、活動量が減少することで、さらなる機能低下を招く悪循環が生じます。</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2680692"/>
            <a:ext cx="11904345" cy="1487924"/>
          </a:xfrm>
          <a:prstGeom prst="rect">
            <a:avLst/>
          </a:prstGeom>
          <a:noFill/>
          <a:ln/>
        </p:spPr>
        <p:txBody>
          <a:bodyPr wrap="none" lIns="0" tIns="0" rIns="0" bIns="0" rtlCol="0" anchor="t"/>
          <a:lstStyle/>
          <a:p>
            <a:pPr marL="0" indent="0" algn="l">
              <a:lnSpc>
                <a:spcPts val="11700"/>
              </a:lnSpc>
              <a:buNone/>
            </a:pPr>
            <a:r>
              <a:rPr lang="en-US" sz="9350" dirty="0">
                <a:solidFill>
                  <a:srgbClr val="1B1B27"/>
                </a:solidFill>
                <a:latin typeface="Inter Medium" pitchFamily="34" charset="0"/>
                <a:ea typeface="Inter Medium" pitchFamily="34" charset="-122"/>
                <a:cs typeface="Inter Medium" pitchFamily="34" charset="-120"/>
              </a:rPr>
              <a:t>看護ケアの支援</a:t>
            </a:r>
            <a:endParaRPr lang="en-US" sz="9350" dirty="0"/>
          </a:p>
        </p:txBody>
      </p:sp>
      <p:sp>
        <p:nvSpPr>
          <p:cNvPr id="3" name="Text 1"/>
          <p:cNvSpPr/>
          <p:nvPr/>
        </p:nvSpPr>
        <p:spPr>
          <a:xfrm>
            <a:off x="3520321" y="4686181"/>
            <a:ext cx="7589639" cy="862608"/>
          </a:xfrm>
          <a:prstGeom prst="rect">
            <a:avLst/>
          </a:prstGeom>
          <a:noFill/>
          <a:ln/>
        </p:spPr>
        <p:txBody>
          <a:bodyPr wrap="none" lIns="0" tIns="0" rIns="0" bIns="0" rtlCol="0" anchor="t"/>
          <a:lstStyle/>
          <a:p>
            <a:pPr marL="0" indent="0" algn="ctr">
              <a:lnSpc>
                <a:spcPts val="6750"/>
              </a:lnSpc>
              <a:buNone/>
            </a:pPr>
            <a:r>
              <a:rPr lang="en-US" sz="5400" dirty="0">
                <a:solidFill>
                  <a:srgbClr val="1B1B27"/>
                </a:solidFill>
                <a:latin typeface="Inter Medium" pitchFamily="34" charset="0"/>
                <a:ea typeface="Inter Medium" pitchFamily="34" charset="-122"/>
                <a:cs typeface="Inter Medium" pitchFamily="34" charset="-120"/>
              </a:rPr>
              <a:t>具体的な支援方法と実践</a:t>
            </a:r>
            <a:endParaRPr lang="en-US" sz="5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66073" y="1927265"/>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記憶の補助</a:t>
            </a:r>
            <a:endParaRPr lang="en-US" sz="6750" dirty="0"/>
          </a:p>
        </p:txBody>
      </p:sp>
      <p:pic>
        <p:nvPicPr>
          <p:cNvPr id="3" name="Image 0" descr="preencoded.png"/>
          <p:cNvPicPr>
            <a:picLocks noChangeAspect="1"/>
          </p:cNvPicPr>
          <p:nvPr/>
        </p:nvPicPr>
        <p:blipFill>
          <a:blip r:embed="rId3"/>
          <a:stretch>
            <a:fillRect/>
          </a:stretch>
        </p:blipFill>
        <p:spPr>
          <a:xfrm>
            <a:off x="966073" y="3695581"/>
            <a:ext cx="862608" cy="862608"/>
          </a:xfrm>
          <a:prstGeom prst="rect">
            <a:avLst/>
          </a:prstGeom>
        </p:spPr>
      </p:pic>
      <p:sp>
        <p:nvSpPr>
          <p:cNvPr id="4" name="Text 1"/>
          <p:cNvSpPr/>
          <p:nvPr/>
        </p:nvSpPr>
        <p:spPr>
          <a:xfrm>
            <a:off x="2259925" y="3900368"/>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視覚的補助具の活用</a:t>
            </a:r>
            <a:endParaRPr lang="en-US" sz="3350" dirty="0"/>
          </a:p>
        </p:txBody>
      </p:sp>
      <p:sp>
        <p:nvSpPr>
          <p:cNvPr id="5" name="Text 2"/>
          <p:cNvSpPr/>
          <p:nvPr/>
        </p:nvSpPr>
        <p:spPr>
          <a:xfrm>
            <a:off x="2259925" y="4646414"/>
            <a:ext cx="4839653"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メモリーボードや日記、カレンダーを使い、服薬時間や予定の管理を支援します。</a:t>
            </a:r>
            <a:endParaRPr lang="en-US" sz="2700" dirty="0"/>
          </a:p>
        </p:txBody>
      </p:sp>
      <p:pic>
        <p:nvPicPr>
          <p:cNvPr id="6" name="Image 1" descr="preencoded.png"/>
          <p:cNvPicPr>
            <a:picLocks noChangeAspect="1"/>
          </p:cNvPicPr>
          <p:nvPr/>
        </p:nvPicPr>
        <p:blipFill>
          <a:blip r:embed="rId4"/>
          <a:stretch>
            <a:fillRect/>
          </a:stretch>
        </p:blipFill>
        <p:spPr>
          <a:xfrm>
            <a:off x="7530822" y="3695581"/>
            <a:ext cx="862608" cy="862608"/>
          </a:xfrm>
          <a:prstGeom prst="rect">
            <a:avLst/>
          </a:prstGeom>
        </p:spPr>
      </p:pic>
      <p:sp>
        <p:nvSpPr>
          <p:cNvPr id="7" name="Text 3"/>
          <p:cNvSpPr/>
          <p:nvPr/>
        </p:nvSpPr>
        <p:spPr>
          <a:xfrm>
            <a:off x="8824674" y="3900368"/>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連携による確認</a:t>
            </a:r>
            <a:endParaRPr lang="en-US" sz="3350" dirty="0"/>
          </a:p>
        </p:txBody>
      </p:sp>
      <p:sp>
        <p:nvSpPr>
          <p:cNvPr id="8" name="Text 4"/>
          <p:cNvSpPr/>
          <p:nvPr/>
        </p:nvSpPr>
        <p:spPr>
          <a:xfrm>
            <a:off x="8824674" y="4646414"/>
            <a:ext cx="4839653"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家族やケアスタッフと連携し、定期的な確認作業を行います。</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66073" y="1267897"/>
            <a:ext cx="7763708"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環境の整理整頓</a:t>
            </a:r>
            <a:endParaRPr lang="en-US" sz="6100" dirty="0"/>
          </a:p>
        </p:txBody>
      </p:sp>
      <p:sp>
        <p:nvSpPr>
          <p:cNvPr id="3" name="Text 1"/>
          <p:cNvSpPr/>
          <p:nvPr/>
        </p:nvSpPr>
        <p:spPr>
          <a:xfrm>
            <a:off x="966073" y="2859405"/>
            <a:ext cx="12698254"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生活空間をシンプルに保ち、物の配置を見やすくすることで混乱を防ぎます。認知機能が低下した高齢者にとって、整理された環境は安心感と自立性の維持につながります。</a:t>
            </a:r>
            <a:endParaRPr lang="en-US" sz="2400" dirty="0"/>
          </a:p>
        </p:txBody>
      </p:sp>
      <p:sp>
        <p:nvSpPr>
          <p:cNvPr id="4" name="Text 2"/>
          <p:cNvSpPr/>
          <p:nvPr/>
        </p:nvSpPr>
        <p:spPr>
          <a:xfrm>
            <a:off x="1431846" y="4667964"/>
            <a:ext cx="3881795" cy="485180"/>
          </a:xfrm>
          <a:prstGeom prst="rect">
            <a:avLst/>
          </a:prstGeom>
          <a:noFill/>
          <a:ln/>
        </p:spPr>
        <p:txBody>
          <a:bodyPr wrap="none" lIns="0" tIns="0" rIns="0" bIns="0" rtlCol="0" anchor="t"/>
          <a:lstStyle/>
          <a:p>
            <a:pPr marL="0" indent="0" algn="l">
              <a:lnSpc>
                <a:spcPts val="3800"/>
              </a:lnSpc>
              <a:buNone/>
            </a:pPr>
            <a:r>
              <a:rPr lang="en-US" sz="3050" dirty="0">
                <a:solidFill>
                  <a:srgbClr val="1B1B27"/>
                </a:solidFill>
                <a:latin typeface="Inter Medium" pitchFamily="34" charset="0"/>
                <a:ea typeface="Inter Medium" pitchFamily="34" charset="-122"/>
                <a:cs typeface="Inter Medium" pitchFamily="34" charset="-120"/>
              </a:rPr>
              <a:t>具体的な方法</a:t>
            </a:r>
            <a:endParaRPr lang="en-US" sz="3050" dirty="0"/>
          </a:p>
        </p:txBody>
      </p:sp>
      <p:sp>
        <p:nvSpPr>
          <p:cNvPr id="5" name="Text 3"/>
          <p:cNvSpPr/>
          <p:nvPr/>
        </p:nvSpPr>
        <p:spPr>
          <a:xfrm>
            <a:off x="1431846" y="5618917"/>
            <a:ext cx="12232481"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不要なものを片付け、必要なものをすぐ手に取れる場所に置きます。色分けラベルや定位置の決定により、迷わず物を見つけられる環境を作ります。</a:t>
            </a:r>
            <a:endParaRPr lang="en-US" sz="2400" dirty="0"/>
          </a:p>
        </p:txBody>
      </p:sp>
      <p:sp>
        <p:nvSpPr>
          <p:cNvPr id="6" name="Shape 4"/>
          <p:cNvSpPr/>
          <p:nvPr/>
        </p:nvSpPr>
        <p:spPr>
          <a:xfrm>
            <a:off x="966073" y="4202192"/>
            <a:ext cx="38100" cy="2759512"/>
          </a:xfrm>
          <a:prstGeom prst="rect">
            <a:avLst/>
          </a:prstGeom>
          <a:solidFill>
            <a:srgbClr val="030303"/>
          </a:solidFill>
          <a:ln/>
        </p:spPr>
        <p:txBody>
          <a:bodyPr/>
          <a:lstStyle/>
          <a:p>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66073" y="1424821"/>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効果的な指示の伝え方</a:t>
            </a:r>
            <a:endParaRPr lang="en-US" sz="6750" dirty="0"/>
          </a:p>
        </p:txBody>
      </p:sp>
      <p:sp>
        <p:nvSpPr>
          <p:cNvPr id="3" name="Shape 1"/>
          <p:cNvSpPr/>
          <p:nvPr/>
        </p:nvSpPr>
        <p:spPr>
          <a:xfrm>
            <a:off x="966073" y="3193137"/>
            <a:ext cx="776287" cy="776288"/>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2087404" y="3311723"/>
            <a:ext cx="2823924" cy="1078230"/>
          </a:xfrm>
          <a:prstGeom prst="rect">
            <a:avLst/>
          </a:prstGeom>
          <a:noFill/>
          <a:ln/>
        </p:spPr>
        <p:txBody>
          <a:bodyPr wrap="squar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簡潔で明確な指示</a:t>
            </a:r>
            <a:endParaRPr lang="en-US" sz="3350" dirty="0"/>
          </a:p>
        </p:txBody>
      </p:sp>
      <p:sp>
        <p:nvSpPr>
          <p:cNvPr id="5" name="Text 3"/>
          <p:cNvSpPr/>
          <p:nvPr/>
        </p:nvSpPr>
        <p:spPr>
          <a:xfrm>
            <a:off x="2087404" y="4596884"/>
            <a:ext cx="2823924"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指示は短く明確に伝え、一度に複雑な内容を伝えないようにします。</a:t>
            </a:r>
            <a:endParaRPr lang="en-US" sz="2700" dirty="0"/>
          </a:p>
        </p:txBody>
      </p:sp>
      <p:sp>
        <p:nvSpPr>
          <p:cNvPr id="6" name="Shape 4"/>
          <p:cNvSpPr/>
          <p:nvPr/>
        </p:nvSpPr>
        <p:spPr>
          <a:xfrm>
            <a:off x="5342573" y="3193137"/>
            <a:ext cx="776287" cy="776288"/>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6463903" y="3311723"/>
            <a:ext cx="2823924"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視覚的工夫</a:t>
            </a:r>
            <a:endParaRPr lang="en-US" sz="3350" dirty="0"/>
          </a:p>
        </p:txBody>
      </p:sp>
      <p:sp>
        <p:nvSpPr>
          <p:cNvPr id="8" name="Text 6"/>
          <p:cNvSpPr/>
          <p:nvPr/>
        </p:nvSpPr>
        <p:spPr>
          <a:xfrm>
            <a:off x="6463903" y="4057769"/>
            <a:ext cx="2823924"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イラストや大きな文字など視覚的に分かりやすい工夫を取り入れます。</a:t>
            </a:r>
            <a:endParaRPr lang="en-US" sz="2700" dirty="0"/>
          </a:p>
        </p:txBody>
      </p:sp>
      <p:sp>
        <p:nvSpPr>
          <p:cNvPr id="9" name="Shape 7"/>
          <p:cNvSpPr/>
          <p:nvPr/>
        </p:nvSpPr>
        <p:spPr>
          <a:xfrm>
            <a:off x="9719072" y="3193137"/>
            <a:ext cx="776287" cy="776288"/>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10840402" y="3311723"/>
            <a:ext cx="2823924"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確認の重要性</a:t>
            </a:r>
            <a:endParaRPr lang="en-US" sz="3350" dirty="0"/>
          </a:p>
        </p:txBody>
      </p:sp>
      <p:sp>
        <p:nvSpPr>
          <p:cNvPr id="11" name="Text 9"/>
          <p:cNvSpPr/>
          <p:nvPr/>
        </p:nvSpPr>
        <p:spPr>
          <a:xfrm>
            <a:off x="10840402" y="4057769"/>
            <a:ext cx="2823924"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理解できているか確認し、必要に応じて繰り返し説明します。</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66073" y="1390293"/>
            <a:ext cx="12405122"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積極的なコミュニケーションの促進</a:t>
            </a:r>
            <a:endParaRPr lang="en-US" sz="6100" dirty="0"/>
          </a:p>
        </p:txBody>
      </p:sp>
      <p:sp>
        <p:nvSpPr>
          <p:cNvPr id="3" name="Text 1"/>
          <p:cNvSpPr/>
          <p:nvPr/>
        </p:nvSpPr>
        <p:spPr>
          <a:xfrm>
            <a:off x="966073" y="3137059"/>
            <a:ext cx="4658201" cy="582216"/>
          </a:xfrm>
          <a:prstGeom prst="rect">
            <a:avLst/>
          </a:prstGeom>
          <a:noFill/>
          <a:ln/>
        </p:spPr>
        <p:txBody>
          <a:bodyPr wrap="none" lIns="0" tIns="0" rIns="0" bIns="0" rtlCol="0" anchor="t"/>
          <a:lstStyle/>
          <a:p>
            <a:pPr marL="0" indent="0" algn="l">
              <a:lnSpc>
                <a:spcPts val="4550"/>
              </a:lnSpc>
              <a:buNone/>
            </a:pPr>
            <a:r>
              <a:rPr lang="en-US" sz="3650" dirty="0">
                <a:solidFill>
                  <a:srgbClr val="1B1B27"/>
                </a:solidFill>
                <a:latin typeface="Inter Medium" pitchFamily="34" charset="0"/>
                <a:ea typeface="Inter Medium" pitchFamily="34" charset="-122"/>
                <a:cs typeface="Inter Medium" pitchFamily="34" charset="-120"/>
              </a:rPr>
              <a:t>基本的なアプローチ</a:t>
            </a:r>
            <a:endParaRPr lang="en-US" sz="3650" dirty="0"/>
          </a:p>
        </p:txBody>
      </p:sp>
      <p:sp>
        <p:nvSpPr>
          <p:cNvPr id="4" name="Text 2"/>
          <p:cNvSpPr/>
          <p:nvPr/>
        </p:nvSpPr>
        <p:spPr>
          <a:xfrm>
            <a:off x="966073" y="4029789"/>
            <a:ext cx="5970270" cy="993458"/>
          </a:xfrm>
          <a:prstGeom prst="rect">
            <a:avLst/>
          </a:prstGeom>
          <a:noFill/>
          <a:ln/>
        </p:spPr>
        <p:txBody>
          <a:bodyPr wrap="squar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定期的に話しかけ、患者の話に耳を傾ける</a:t>
            </a:r>
            <a:endParaRPr lang="en-US" sz="2400" dirty="0"/>
          </a:p>
        </p:txBody>
      </p:sp>
      <p:sp>
        <p:nvSpPr>
          <p:cNvPr id="5" name="Text 3"/>
          <p:cNvSpPr/>
          <p:nvPr/>
        </p:nvSpPr>
        <p:spPr>
          <a:xfrm>
            <a:off x="966073" y="5131832"/>
            <a:ext cx="5970270" cy="993458"/>
          </a:xfrm>
          <a:prstGeom prst="rect">
            <a:avLst/>
          </a:prstGeom>
          <a:noFill/>
          <a:ln/>
        </p:spPr>
        <p:txBody>
          <a:bodyPr wrap="squar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昔の思い出を話す時間を設け、心を和らげる</a:t>
            </a:r>
            <a:endParaRPr lang="en-US" sz="2400" dirty="0"/>
          </a:p>
        </p:txBody>
      </p:sp>
      <p:sp>
        <p:nvSpPr>
          <p:cNvPr id="6" name="Text 4"/>
          <p:cNvSpPr/>
          <p:nvPr/>
        </p:nvSpPr>
        <p:spPr>
          <a:xfrm>
            <a:off x="966073" y="6233874"/>
            <a:ext cx="5970270" cy="496729"/>
          </a:xfrm>
          <a:prstGeom prst="rect">
            <a:avLst/>
          </a:prstGeom>
          <a:noFill/>
          <a:ln/>
        </p:spPr>
        <p:txBody>
          <a:bodyPr wrap="non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言葉以外の方法も活用する</a:t>
            </a:r>
            <a:endParaRPr lang="en-US" sz="2400" dirty="0"/>
          </a:p>
        </p:txBody>
      </p:sp>
      <p:sp>
        <p:nvSpPr>
          <p:cNvPr id="7" name="Shape 5"/>
          <p:cNvSpPr/>
          <p:nvPr/>
        </p:nvSpPr>
        <p:spPr>
          <a:xfrm>
            <a:off x="7701677" y="3175873"/>
            <a:ext cx="5970270" cy="3089196"/>
          </a:xfrm>
          <a:prstGeom prst="roundRect">
            <a:avLst>
              <a:gd name="adj" fmla="val 4222"/>
            </a:avLst>
          </a:prstGeom>
          <a:solidFill>
            <a:srgbClr val="B6FCB8"/>
          </a:solidFill>
          <a:ln/>
        </p:spPr>
        <p:txBody>
          <a:bodyPr/>
          <a:lstStyle/>
          <a:p>
            <a:endParaRPr lang="ja-JP" altLang="en-US"/>
          </a:p>
        </p:txBody>
      </p:sp>
      <p:pic>
        <p:nvPicPr>
          <p:cNvPr id="8" name="Image 0" descr="preencoded.png"/>
          <p:cNvPicPr>
            <a:picLocks noChangeAspect="1"/>
          </p:cNvPicPr>
          <p:nvPr/>
        </p:nvPicPr>
        <p:blipFill>
          <a:blip r:embed="rId3"/>
          <a:stretch>
            <a:fillRect/>
          </a:stretch>
        </p:blipFill>
        <p:spPr>
          <a:xfrm>
            <a:off x="8012192" y="3658076"/>
            <a:ext cx="388144" cy="310515"/>
          </a:xfrm>
          <a:prstGeom prst="rect">
            <a:avLst/>
          </a:prstGeom>
        </p:spPr>
      </p:pic>
      <p:sp>
        <p:nvSpPr>
          <p:cNvPr id="9" name="Text 6"/>
          <p:cNvSpPr/>
          <p:nvPr/>
        </p:nvSpPr>
        <p:spPr>
          <a:xfrm>
            <a:off x="8710851" y="3564017"/>
            <a:ext cx="4650581" cy="496729"/>
          </a:xfrm>
          <a:prstGeom prst="rect">
            <a:avLst/>
          </a:prstGeom>
          <a:noFill/>
          <a:ln/>
        </p:spPr>
        <p:txBody>
          <a:bodyPr wrap="none" lIns="0" tIns="0" rIns="0" bIns="0" rtlCol="0" anchor="t"/>
          <a:lstStyle/>
          <a:p>
            <a:pPr marL="0" indent="0" algn="l">
              <a:lnSpc>
                <a:spcPts val="3900"/>
              </a:lnSpc>
              <a:buNone/>
            </a:pPr>
            <a:r>
              <a:rPr lang="en-US" sz="2400" b="1" dirty="0">
                <a:solidFill>
                  <a:srgbClr val="000000"/>
                </a:solidFill>
                <a:latin typeface="IBM Plex Sans Medium" pitchFamily="34" charset="0"/>
                <a:ea typeface="IBM Plex Sans Medium" pitchFamily="34" charset="-122"/>
                <a:cs typeface="IBM Plex Sans Medium" pitchFamily="34" charset="-120"/>
              </a:rPr>
              <a:t>非言語的コミュニケーション</a:t>
            </a:r>
            <a:endParaRPr lang="en-US" sz="2400" dirty="0"/>
          </a:p>
        </p:txBody>
      </p:sp>
      <p:sp>
        <p:nvSpPr>
          <p:cNvPr id="10" name="Text 7"/>
          <p:cNvSpPr/>
          <p:nvPr/>
        </p:nvSpPr>
        <p:spPr>
          <a:xfrm>
            <a:off x="8710851" y="4340185"/>
            <a:ext cx="4650581" cy="1490186"/>
          </a:xfrm>
          <a:prstGeom prst="rect">
            <a:avLst/>
          </a:prstGeom>
          <a:noFill/>
          <a:ln/>
        </p:spPr>
        <p:txBody>
          <a:bodyPr wrap="square" lIns="0" tIns="0" rIns="0" bIns="0" rtlCol="0" anchor="t"/>
          <a:lstStyle/>
          <a:p>
            <a:pPr marL="0" indent="0" algn="l">
              <a:lnSpc>
                <a:spcPts val="3900"/>
              </a:lnSpc>
              <a:buNone/>
            </a:pPr>
            <a:r>
              <a:rPr lang="en-US" sz="2400" dirty="0">
                <a:solidFill>
                  <a:srgbClr val="000000"/>
                </a:solidFill>
                <a:latin typeface="IBM Plex Sans Medium" pitchFamily="34" charset="0"/>
                <a:ea typeface="IBM Plex Sans Medium" pitchFamily="34" charset="-122"/>
                <a:cs typeface="IBM Plex Sans Medium" pitchFamily="34" charset="-120"/>
              </a:rPr>
              <a:t>手紙やタッチングなど、言葉以外の方法も効果的です。温かい触れ合いは安心感を与えます。</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952857" y="1208723"/>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社会的つながりの支援</a:t>
            </a:r>
            <a:endParaRPr lang="en-US" sz="6650" dirty="0"/>
          </a:p>
        </p:txBody>
      </p:sp>
      <p:sp>
        <p:nvSpPr>
          <p:cNvPr id="3" name="Text 1"/>
          <p:cNvSpPr/>
          <p:nvPr/>
        </p:nvSpPr>
        <p:spPr>
          <a:xfrm>
            <a:off x="952857" y="2952750"/>
            <a:ext cx="12724686" cy="1088708"/>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地域活動や趣味のグループ参加を促し、新しい交流の場をつくる支援を行います。患者の興味や関心に合わせた社会参加をサポートすることが重要です。</a:t>
            </a:r>
            <a:endParaRPr lang="en-US" sz="2650" dirty="0"/>
          </a:p>
        </p:txBody>
      </p:sp>
      <p:sp>
        <p:nvSpPr>
          <p:cNvPr id="4" name="Shape 2"/>
          <p:cNvSpPr/>
          <p:nvPr/>
        </p:nvSpPr>
        <p:spPr>
          <a:xfrm>
            <a:off x="952857" y="4424243"/>
            <a:ext cx="6192203" cy="2596634"/>
          </a:xfrm>
          <a:prstGeom prst="roundRect">
            <a:avLst>
              <a:gd name="adj" fmla="val 5505"/>
            </a:avLst>
          </a:prstGeom>
          <a:solidFill>
            <a:srgbClr val="FFFFFF">
              <a:alpha val="95000"/>
            </a:srgbClr>
          </a:solidFill>
          <a:ln w="45720">
            <a:solidFill>
              <a:srgbClr val="CCCCCC"/>
            </a:solidFill>
            <a:prstDash val="solid"/>
          </a:ln>
        </p:spPr>
        <p:txBody>
          <a:bodyPr/>
          <a:lstStyle/>
          <a:p>
            <a:endParaRPr lang="ja-JP" altLang="en-US"/>
          </a:p>
        </p:txBody>
      </p:sp>
      <p:sp>
        <p:nvSpPr>
          <p:cNvPr id="5" name="Text 3"/>
          <p:cNvSpPr/>
          <p:nvPr/>
        </p:nvSpPr>
        <p:spPr>
          <a:xfrm>
            <a:off x="1338858" y="4810244"/>
            <a:ext cx="4254103" cy="531733"/>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Inter Medium" pitchFamily="34" charset="0"/>
                <a:ea typeface="Inter Medium" pitchFamily="34" charset="-122"/>
                <a:cs typeface="Inter Medium" pitchFamily="34" charset="-120"/>
              </a:rPr>
              <a:t>地域活動への参加</a:t>
            </a:r>
            <a:endParaRPr lang="en-US" sz="3300" dirty="0"/>
          </a:p>
        </p:txBody>
      </p:sp>
      <p:sp>
        <p:nvSpPr>
          <p:cNvPr id="6" name="Text 4"/>
          <p:cNvSpPr/>
          <p:nvPr/>
        </p:nvSpPr>
        <p:spPr>
          <a:xfrm>
            <a:off x="1338858" y="5546169"/>
            <a:ext cx="5420201" cy="1088708"/>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地域包括支援センターの活用や地域イベントへの参加を促進します。</a:t>
            </a:r>
            <a:endParaRPr lang="en-US" sz="2650" dirty="0"/>
          </a:p>
        </p:txBody>
      </p:sp>
      <p:sp>
        <p:nvSpPr>
          <p:cNvPr id="7" name="Shape 5"/>
          <p:cNvSpPr/>
          <p:nvPr/>
        </p:nvSpPr>
        <p:spPr>
          <a:xfrm>
            <a:off x="7485340" y="4424243"/>
            <a:ext cx="6192203" cy="2596634"/>
          </a:xfrm>
          <a:prstGeom prst="roundRect">
            <a:avLst>
              <a:gd name="adj" fmla="val 5505"/>
            </a:avLst>
          </a:prstGeom>
          <a:solidFill>
            <a:srgbClr val="FFFFFF">
              <a:alpha val="95000"/>
            </a:srgbClr>
          </a:solidFill>
          <a:ln w="45720">
            <a:solidFill>
              <a:srgbClr val="CCCCCC"/>
            </a:solidFill>
            <a:prstDash val="solid"/>
          </a:ln>
        </p:spPr>
        <p:txBody>
          <a:bodyPr/>
          <a:lstStyle/>
          <a:p>
            <a:endParaRPr lang="ja-JP" altLang="en-US"/>
          </a:p>
        </p:txBody>
      </p:sp>
      <p:sp>
        <p:nvSpPr>
          <p:cNvPr id="8" name="Text 6"/>
          <p:cNvSpPr/>
          <p:nvPr/>
        </p:nvSpPr>
        <p:spPr>
          <a:xfrm>
            <a:off x="7871341" y="4810244"/>
            <a:ext cx="4254103" cy="531733"/>
          </a:xfrm>
          <a:prstGeom prst="rect">
            <a:avLst/>
          </a:prstGeom>
          <a:noFill/>
          <a:ln/>
        </p:spPr>
        <p:txBody>
          <a:bodyPr wrap="none" lIns="0" tIns="0" rIns="0" bIns="0" rtlCol="0" anchor="t"/>
          <a:lstStyle/>
          <a:p>
            <a:pPr marL="0" indent="0" algn="l">
              <a:lnSpc>
                <a:spcPts val="4150"/>
              </a:lnSpc>
              <a:buNone/>
            </a:pPr>
            <a:r>
              <a:rPr lang="en-US" sz="3300" dirty="0">
                <a:solidFill>
                  <a:srgbClr val="030303"/>
                </a:solidFill>
                <a:latin typeface="Inter Medium" pitchFamily="34" charset="0"/>
                <a:ea typeface="Inter Medium" pitchFamily="34" charset="-122"/>
                <a:cs typeface="Inter Medium" pitchFamily="34" charset="-120"/>
              </a:rPr>
              <a:t>趣味グループの紹介</a:t>
            </a:r>
            <a:endParaRPr lang="en-US" sz="3300" dirty="0"/>
          </a:p>
        </p:txBody>
      </p:sp>
      <p:sp>
        <p:nvSpPr>
          <p:cNvPr id="9" name="Text 7"/>
          <p:cNvSpPr/>
          <p:nvPr/>
        </p:nvSpPr>
        <p:spPr>
          <a:xfrm>
            <a:off x="7871341" y="5546169"/>
            <a:ext cx="5420201" cy="1088708"/>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個人の興味に合わせた趣味のグループやサークルを紹介します。</a:t>
            </a:r>
            <a:endParaRPr lang="en-US" sz="26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966073" y="1052274"/>
            <a:ext cx="8195072" cy="1024295"/>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心理的サポート</a:t>
            </a:r>
            <a:endParaRPr lang="en-US" sz="6450" dirty="0"/>
          </a:p>
        </p:txBody>
      </p:sp>
      <p:sp>
        <p:nvSpPr>
          <p:cNvPr id="3" name="Shape 1"/>
          <p:cNvSpPr/>
          <p:nvPr/>
        </p:nvSpPr>
        <p:spPr>
          <a:xfrm>
            <a:off x="966073" y="2732127"/>
            <a:ext cx="4068842" cy="983337"/>
          </a:xfrm>
          <a:prstGeom prst="roundRect">
            <a:avLst>
              <a:gd name="adj" fmla="val 480036"/>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2754630" y="2916436"/>
            <a:ext cx="491609" cy="614601"/>
          </a:xfrm>
          <a:prstGeom prst="rect">
            <a:avLst/>
          </a:prstGeom>
          <a:noFill/>
          <a:ln/>
        </p:spPr>
        <p:txBody>
          <a:bodyPr wrap="none" lIns="0" tIns="0" rIns="0" bIns="0" rtlCol="0" anchor="t"/>
          <a:lstStyle/>
          <a:p>
            <a:pPr marL="0" indent="0" algn="l">
              <a:lnSpc>
                <a:spcPts val="3850"/>
              </a:lnSpc>
              <a:buNone/>
            </a:pPr>
            <a:r>
              <a:rPr lang="en-US" sz="3850" dirty="0">
                <a:solidFill>
                  <a:srgbClr val="030303"/>
                </a:solidFill>
                <a:latin typeface="Inter Medium" pitchFamily="34" charset="0"/>
                <a:ea typeface="Inter Medium" pitchFamily="34" charset="-122"/>
                <a:cs typeface="Inter Medium" pitchFamily="34" charset="-120"/>
              </a:rPr>
              <a:t>1</a:t>
            </a:r>
            <a:endParaRPr lang="en-US" sz="3850" dirty="0"/>
          </a:p>
        </p:txBody>
      </p:sp>
      <p:sp>
        <p:nvSpPr>
          <p:cNvPr id="5" name="Text 3"/>
          <p:cNvSpPr/>
          <p:nvPr/>
        </p:nvSpPr>
        <p:spPr>
          <a:xfrm>
            <a:off x="1293852" y="4043243"/>
            <a:ext cx="3413284" cy="1024414"/>
          </a:xfrm>
          <a:prstGeom prst="rect">
            <a:avLst/>
          </a:prstGeom>
          <a:noFill/>
          <a:ln/>
        </p:spPr>
        <p:txBody>
          <a:bodyPr wrap="squar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カウンセリングの実施</a:t>
            </a:r>
            <a:endParaRPr lang="en-US" sz="3200" dirty="0"/>
          </a:p>
        </p:txBody>
      </p:sp>
      <p:sp>
        <p:nvSpPr>
          <p:cNvPr id="6" name="Text 4"/>
          <p:cNvSpPr/>
          <p:nvPr/>
        </p:nvSpPr>
        <p:spPr>
          <a:xfrm>
            <a:off x="1293852" y="5264229"/>
            <a:ext cx="3413284" cy="1573054"/>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抑うつ症状がある場合は専門的なカウンセリングを実施します。</a:t>
            </a:r>
            <a:endParaRPr lang="en-US" sz="2550" dirty="0"/>
          </a:p>
        </p:txBody>
      </p:sp>
      <p:sp>
        <p:nvSpPr>
          <p:cNvPr id="7" name="Shape 5"/>
          <p:cNvSpPr/>
          <p:nvPr/>
        </p:nvSpPr>
        <p:spPr>
          <a:xfrm>
            <a:off x="5280660" y="2732127"/>
            <a:ext cx="4068961" cy="983337"/>
          </a:xfrm>
          <a:prstGeom prst="roundRect">
            <a:avLst>
              <a:gd name="adj" fmla="val 480036"/>
            </a:avLst>
          </a:prstGeom>
          <a:solidFill>
            <a:srgbClr val="E6E6E6"/>
          </a:solidFill>
          <a:ln w="15240">
            <a:solidFill>
              <a:srgbClr val="CCCCCC"/>
            </a:solidFill>
            <a:prstDash val="solid"/>
          </a:ln>
        </p:spPr>
        <p:txBody>
          <a:bodyPr/>
          <a:lstStyle/>
          <a:p>
            <a:endParaRPr lang="ja-JP" altLang="en-US"/>
          </a:p>
        </p:txBody>
      </p:sp>
      <p:sp>
        <p:nvSpPr>
          <p:cNvPr id="8" name="Text 6"/>
          <p:cNvSpPr/>
          <p:nvPr/>
        </p:nvSpPr>
        <p:spPr>
          <a:xfrm>
            <a:off x="7069336" y="2916436"/>
            <a:ext cx="491609" cy="614601"/>
          </a:xfrm>
          <a:prstGeom prst="rect">
            <a:avLst/>
          </a:prstGeom>
          <a:noFill/>
          <a:ln/>
        </p:spPr>
        <p:txBody>
          <a:bodyPr wrap="none" lIns="0" tIns="0" rIns="0" bIns="0" rtlCol="0" anchor="t"/>
          <a:lstStyle/>
          <a:p>
            <a:pPr marL="0" indent="0" algn="l">
              <a:lnSpc>
                <a:spcPts val="3850"/>
              </a:lnSpc>
              <a:buNone/>
            </a:pPr>
            <a:r>
              <a:rPr lang="en-US" sz="3850" dirty="0">
                <a:solidFill>
                  <a:srgbClr val="030303"/>
                </a:solidFill>
                <a:latin typeface="Inter Medium" pitchFamily="34" charset="0"/>
                <a:ea typeface="Inter Medium" pitchFamily="34" charset="-122"/>
                <a:cs typeface="Inter Medium" pitchFamily="34" charset="-120"/>
              </a:rPr>
              <a:t>2</a:t>
            </a:r>
            <a:endParaRPr lang="en-US" sz="3850" dirty="0"/>
          </a:p>
        </p:txBody>
      </p:sp>
      <p:sp>
        <p:nvSpPr>
          <p:cNvPr id="9" name="Text 7"/>
          <p:cNvSpPr/>
          <p:nvPr/>
        </p:nvSpPr>
        <p:spPr>
          <a:xfrm>
            <a:off x="5608439" y="4043243"/>
            <a:ext cx="3413403" cy="512207"/>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専門職との連携</a:t>
            </a:r>
            <a:endParaRPr lang="en-US" sz="3200" dirty="0"/>
          </a:p>
        </p:txBody>
      </p:sp>
      <p:sp>
        <p:nvSpPr>
          <p:cNvPr id="10" name="Text 8"/>
          <p:cNvSpPr/>
          <p:nvPr/>
        </p:nvSpPr>
        <p:spPr>
          <a:xfrm>
            <a:off x="5608439" y="4752023"/>
            <a:ext cx="3413403" cy="2097405"/>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必要に応じて精神科医や心理専門職と連携し、医療的支援を行います。</a:t>
            </a:r>
            <a:endParaRPr lang="en-US" sz="2550" dirty="0"/>
          </a:p>
        </p:txBody>
      </p:sp>
      <p:sp>
        <p:nvSpPr>
          <p:cNvPr id="11" name="Shape 9"/>
          <p:cNvSpPr/>
          <p:nvPr/>
        </p:nvSpPr>
        <p:spPr>
          <a:xfrm>
            <a:off x="9595366" y="2732127"/>
            <a:ext cx="4068961" cy="983337"/>
          </a:xfrm>
          <a:prstGeom prst="roundRect">
            <a:avLst>
              <a:gd name="adj" fmla="val 480036"/>
            </a:avLst>
          </a:prstGeom>
          <a:solidFill>
            <a:srgbClr val="E6E6E6"/>
          </a:solidFill>
          <a:ln w="15240">
            <a:solidFill>
              <a:srgbClr val="CCCCCC"/>
            </a:solidFill>
            <a:prstDash val="solid"/>
          </a:ln>
        </p:spPr>
        <p:txBody>
          <a:bodyPr/>
          <a:lstStyle/>
          <a:p>
            <a:endParaRPr lang="ja-JP" altLang="en-US"/>
          </a:p>
        </p:txBody>
      </p:sp>
      <p:sp>
        <p:nvSpPr>
          <p:cNvPr id="12" name="Text 10"/>
          <p:cNvSpPr/>
          <p:nvPr/>
        </p:nvSpPr>
        <p:spPr>
          <a:xfrm>
            <a:off x="11384042" y="2916436"/>
            <a:ext cx="491609" cy="614601"/>
          </a:xfrm>
          <a:prstGeom prst="rect">
            <a:avLst/>
          </a:prstGeom>
          <a:noFill/>
          <a:ln/>
        </p:spPr>
        <p:txBody>
          <a:bodyPr wrap="none" lIns="0" tIns="0" rIns="0" bIns="0" rtlCol="0" anchor="t"/>
          <a:lstStyle/>
          <a:p>
            <a:pPr marL="0" indent="0" algn="l">
              <a:lnSpc>
                <a:spcPts val="3850"/>
              </a:lnSpc>
              <a:buNone/>
            </a:pPr>
            <a:r>
              <a:rPr lang="en-US" sz="3850" dirty="0">
                <a:solidFill>
                  <a:srgbClr val="030303"/>
                </a:solidFill>
                <a:latin typeface="Inter Medium" pitchFamily="34" charset="0"/>
                <a:ea typeface="Inter Medium" pitchFamily="34" charset="-122"/>
                <a:cs typeface="Inter Medium" pitchFamily="34" charset="-120"/>
              </a:rPr>
              <a:t>3</a:t>
            </a:r>
            <a:endParaRPr lang="en-US" sz="3850" dirty="0"/>
          </a:p>
        </p:txBody>
      </p:sp>
      <p:sp>
        <p:nvSpPr>
          <p:cNvPr id="13" name="Text 11"/>
          <p:cNvSpPr/>
          <p:nvPr/>
        </p:nvSpPr>
        <p:spPr>
          <a:xfrm>
            <a:off x="9923145" y="4043243"/>
            <a:ext cx="3413403" cy="512207"/>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継続的な観察</a:t>
            </a:r>
            <a:endParaRPr lang="en-US" sz="3200" dirty="0"/>
          </a:p>
        </p:txBody>
      </p:sp>
      <p:sp>
        <p:nvSpPr>
          <p:cNvPr id="14" name="Text 12"/>
          <p:cNvSpPr/>
          <p:nvPr/>
        </p:nvSpPr>
        <p:spPr>
          <a:xfrm>
            <a:off x="9923145" y="4752023"/>
            <a:ext cx="3413403" cy="1573054"/>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症状の変化を継続的に観察し、適切なタイミングで介入します。</a:t>
            </a:r>
            <a:endParaRPr lang="en-US" sz="2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966073" y="962620"/>
            <a:ext cx="7332345" cy="916424"/>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認知機能評価と予防策</a:t>
            </a:r>
            <a:endParaRPr lang="en-US" sz="5750" dirty="0"/>
          </a:p>
        </p:txBody>
      </p:sp>
      <p:sp>
        <p:nvSpPr>
          <p:cNvPr id="3" name="Text 1"/>
          <p:cNvSpPr/>
          <p:nvPr/>
        </p:nvSpPr>
        <p:spPr>
          <a:xfrm>
            <a:off x="966073" y="2612231"/>
            <a:ext cx="4399359" cy="549831"/>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Inter Medium" pitchFamily="34" charset="0"/>
                <a:ea typeface="Inter Medium" pitchFamily="34" charset="-122"/>
                <a:cs typeface="Inter Medium" pitchFamily="34" charset="-120"/>
              </a:rPr>
              <a:t>代表的な評価方法</a:t>
            </a:r>
            <a:endParaRPr lang="en-US" sz="3450" dirty="0"/>
          </a:p>
        </p:txBody>
      </p:sp>
      <p:sp>
        <p:nvSpPr>
          <p:cNvPr id="4" name="Text 2"/>
          <p:cNvSpPr/>
          <p:nvPr/>
        </p:nvSpPr>
        <p:spPr>
          <a:xfrm>
            <a:off x="966073" y="3455313"/>
            <a:ext cx="5991344" cy="1876425"/>
          </a:xfrm>
          <a:prstGeom prst="rect">
            <a:avLst/>
          </a:prstGeom>
          <a:noFill/>
          <a:ln/>
        </p:spPr>
        <p:txBody>
          <a:bodyPr wrap="square" lIns="0" tIns="0" rIns="0" bIns="0" rtlCol="0" anchor="t"/>
          <a:lstStyle/>
          <a:p>
            <a:pPr marL="0" indent="0" algn="l">
              <a:lnSpc>
                <a:spcPts val="3650"/>
              </a:lnSpc>
              <a:buNone/>
            </a:pPr>
            <a:r>
              <a:rPr lang="en-US" sz="2300" b="1" dirty="0">
                <a:solidFill>
                  <a:srgbClr val="030303"/>
                </a:solidFill>
                <a:latin typeface="IBM Plex Sans Medium" pitchFamily="34" charset="0"/>
                <a:ea typeface="IBM Plex Sans Medium" pitchFamily="34" charset="-122"/>
                <a:cs typeface="IBM Plex Sans Medium" pitchFamily="34" charset="-120"/>
              </a:rPr>
              <a:t>MMSE（ミニメンタルステート検査）</a:t>
            </a:r>
            <a:r>
              <a:rPr lang="en-US" sz="2300" dirty="0">
                <a:solidFill>
                  <a:srgbClr val="030303"/>
                </a:solidFill>
                <a:latin typeface="IBM Plex Sans Medium" pitchFamily="34" charset="0"/>
                <a:ea typeface="IBM Plex Sans Medium" pitchFamily="34" charset="-122"/>
                <a:cs typeface="IBM Plex Sans Medium" pitchFamily="34" charset="-120"/>
              </a:rPr>
              <a:t>：簡単な質問や課題により認知機能の程度を評価します。点数により認知障害の有無や程度を判断します。</a:t>
            </a:r>
            <a:endParaRPr lang="en-US" sz="2300" dirty="0"/>
          </a:p>
        </p:txBody>
      </p:sp>
      <p:sp>
        <p:nvSpPr>
          <p:cNvPr id="5" name="Text 3"/>
          <p:cNvSpPr/>
          <p:nvPr/>
        </p:nvSpPr>
        <p:spPr>
          <a:xfrm>
            <a:off x="966073" y="5595699"/>
            <a:ext cx="5991344" cy="1407319"/>
          </a:xfrm>
          <a:prstGeom prst="rect">
            <a:avLst/>
          </a:prstGeom>
          <a:noFill/>
          <a:ln/>
        </p:spPr>
        <p:txBody>
          <a:bodyPr wrap="square" lIns="0" tIns="0" rIns="0" bIns="0" rtlCol="0" anchor="t"/>
          <a:lstStyle/>
          <a:p>
            <a:pPr marL="0" indent="0" algn="l">
              <a:lnSpc>
                <a:spcPts val="3650"/>
              </a:lnSpc>
              <a:buNone/>
            </a:pPr>
            <a:r>
              <a:rPr lang="en-US" sz="2300" b="1" dirty="0">
                <a:solidFill>
                  <a:srgbClr val="030303"/>
                </a:solidFill>
                <a:latin typeface="IBM Plex Sans Medium" pitchFamily="34" charset="0"/>
                <a:ea typeface="IBM Plex Sans Medium" pitchFamily="34" charset="-122"/>
                <a:cs typeface="IBM Plex Sans Medium" pitchFamily="34" charset="-120"/>
              </a:rPr>
              <a:t>HDS-R（改訂長谷川式簡易知能評価スケール）</a:t>
            </a:r>
            <a:r>
              <a:rPr lang="en-US" sz="2300" dirty="0">
                <a:solidFill>
                  <a:srgbClr val="030303"/>
                </a:solidFill>
                <a:latin typeface="IBM Plex Sans Medium" pitchFamily="34" charset="0"/>
                <a:ea typeface="IBM Plex Sans Medium" pitchFamily="34" charset="-122"/>
                <a:cs typeface="IBM Plex Sans Medium" pitchFamily="34" charset="-120"/>
              </a:rPr>
              <a:t>：日本で広く使われる認知機能検査で、短時間で実施可能です。</a:t>
            </a:r>
            <a:endParaRPr lang="en-US" sz="2300" dirty="0"/>
          </a:p>
        </p:txBody>
      </p:sp>
      <p:sp>
        <p:nvSpPr>
          <p:cNvPr id="6" name="Text 4"/>
          <p:cNvSpPr/>
          <p:nvPr/>
        </p:nvSpPr>
        <p:spPr>
          <a:xfrm>
            <a:off x="7680603" y="2612231"/>
            <a:ext cx="4837986" cy="549831"/>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Inter Medium" pitchFamily="34" charset="0"/>
                <a:ea typeface="Inter Medium" pitchFamily="34" charset="-122"/>
                <a:cs typeface="Inter Medium" pitchFamily="34" charset="-120"/>
              </a:rPr>
              <a:t>予防に効果的な生活習慣</a:t>
            </a:r>
            <a:endParaRPr lang="en-US" sz="3450" dirty="0"/>
          </a:p>
        </p:txBody>
      </p:sp>
      <p:sp>
        <p:nvSpPr>
          <p:cNvPr id="7" name="Text 5"/>
          <p:cNvSpPr/>
          <p:nvPr/>
        </p:nvSpPr>
        <p:spPr>
          <a:xfrm>
            <a:off x="7680603" y="3455313"/>
            <a:ext cx="5991344" cy="938213"/>
          </a:xfrm>
          <a:prstGeom prst="rect">
            <a:avLst/>
          </a:prstGeom>
          <a:noFill/>
          <a:ln/>
        </p:spPr>
        <p:txBody>
          <a:bodyPr wrap="squar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定期的なウォーキングや体操などの適度な運動</a:t>
            </a:r>
            <a:endParaRPr lang="en-US" sz="2300" dirty="0"/>
          </a:p>
        </p:txBody>
      </p:sp>
      <p:sp>
        <p:nvSpPr>
          <p:cNvPr id="8" name="Text 6"/>
          <p:cNvSpPr/>
          <p:nvPr/>
        </p:nvSpPr>
        <p:spPr>
          <a:xfrm>
            <a:off x="7680603" y="4496157"/>
            <a:ext cx="5991344" cy="938213"/>
          </a:xfrm>
          <a:prstGeom prst="rect">
            <a:avLst/>
          </a:prstGeom>
          <a:noFill/>
          <a:ln/>
        </p:spPr>
        <p:txBody>
          <a:bodyPr wrap="squar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魚や野菜、果物を中心としたバランスの良い食事</a:t>
            </a:r>
            <a:endParaRPr lang="en-US" sz="2300" dirty="0"/>
          </a:p>
        </p:txBody>
      </p:sp>
      <p:sp>
        <p:nvSpPr>
          <p:cNvPr id="9" name="Text 7"/>
          <p:cNvSpPr/>
          <p:nvPr/>
        </p:nvSpPr>
        <p:spPr>
          <a:xfrm>
            <a:off x="7680603" y="5537002"/>
            <a:ext cx="5991344" cy="938213"/>
          </a:xfrm>
          <a:prstGeom prst="rect">
            <a:avLst/>
          </a:prstGeom>
          <a:noFill/>
          <a:ln/>
        </p:spPr>
        <p:txBody>
          <a:bodyPr wrap="squar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地域活動やボランティアなど社会参加の促進</a:t>
            </a:r>
            <a:endParaRPr lang="en-US" sz="2300" dirty="0"/>
          </a:p>
        </p:txBody>
      </p:sp>
      <p:sp>
        <p:nvSpPr>
          <p:cNvPr id="10" name="Text 8"/>
          <p:cNvSpPr/>
          <p:nvPr/>
        </p:nvSpPr>
        <p:spPr>
          <a:xfrm>
            <a:off x="7680603" y="6577846"/>
            <a:ext cx="599134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読書やパズルなどの知的活動</a:t>
            </a:r>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081683"/>
            <a:ext cx="7763708"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本日の学習内容</a:t>
            </a:r>
            <a:endParaRPr lang="en-US" sz="6100" dirty="0"/>
          </a:p>
        </p:txBody>
      </p:sp>
      <p:sp>
        <p:nvSpPr>
          <p:cNvPr id="3" name="Shape 1"/>
          <p:cNvSpPr/>
          <p:nvPr/>
        </p:nvSpPr>
        <p:spPr>
          <a:xfrm>
            <a:off x="966073" y="2673191"/>
            <a:ext cx="698659" cy="698659"/>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082516" y="2731413"/>
            <a:ext cx="465773" cy="582216"/>
          </a:xfrm>
          <a:prstGeom prst="rect">
            <a:avLst/>
          </a:prstGeom>
          <a:noFill/>
          <a:ln/>
        </p:spPr>
        <p:txBody>
          <a:bodyPr wrap="none" lIns="0" tIns="0" rIns="0" bIns="0" rtlCol="0" anchor="t"/>
          <a:lstStyle/>
          <a:p>
            <a:pPr marL="0" indent="0" algn="ctr">
              <a:lnSpc>
                <a:spcPts val="3650"/>
              </a:lnSpc>
              <a:buNone/>
            </a:pPr>
            <a:r>
              <a:rPr lang="en-US" sz="3650" dirty="0">
                <a:solidFill>
                  <a:srgbClr val="030303"/>
                </a:solidFill>
                <a:latin typeface="Inter Medium" pitchFamily="34" charset="0"/>
                <a:ea typeface="Inter Medium" pitchFamily="34" charset="-122"/>
                <a:cs typeface="Inter Medium" pitchFamily="34" charset="-120"/>
              </a:rPr>
              <a:t>1</a:t>
            </a:r>
            <a:endParaRPr lang="en-US" sz="3650" dirty="0"/>
          </a:p>
        </p:txBody>
      </p:sp>
      <p:sp>
        <p:nvSpPr>
          <p:cNvPr id="5" name="Text 3"/>
          <p:cNvSpPr/>
          <p:nvPr/>
        </p:nvSpPr>
        <p:spPr>
          <a:xfrm>
            <a:off x="1975247" y="2731413"/>
            <a:ext cx="2964775" cy="1746647"/>
          </a:xfrm>
          <a:prstGeom prst="rect">
            <a:avLst/>
          </a:prstGeom>
          <a:noFill/>
          <a:ln/>
        </p:spPr>
        <p:txBody>
          <a:bodyPr wrap="square" lIns="0" tIns="0" rIns="0" bIns="0" rtlCol="0" anchor="t"/>
          <a:lstStyle/>
          <a:p>
            <a:pPr marL="0" indent="0" algn="l">
              <a:lnSpc>
                <a:spcPts val="4550"/>
              </a:lnSpc>
              <a:buNone/>
            </a:pPr>
            <a:r>
              <a:rPr lang="en-US" sz="3650" dirty="0">
                <a:solidFill>
                  <a:srgbClr val="030303"/>
                </a:solidFill>
                <a:latin typeface="Inter Medium" pitchFamily="34" charset="0"/>
                <a:ea typeface="Inter Medium" pitchFamily="34" charset="-122"/>
                <a:cs typeface="Inter Medium" pitchFamily="34" charset="-120"/>
              </a:rPr>
              <a:t>高齢者における認知機能の変化</a:t>
            </a:r>
            <a:endParaRPr lang="en-US" sz="3650" dirty="0"/>
          </a:p>
        </p:txBody>
      </p:sp>
      <p:sp>
        <p:nvSpPr>
          <p:cNvPr id="6" name="Text 4"/>
          <p:cNvSpPr/>
          <p:nvPr/>
        </p:nvSpPr>
        <p:spPr>
          <a:xfrm>
            <a:off x="1975247" y="4664273"/>
            <a:ext cx="2964775" cy="2483644"/>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知能、記憶力、判断力、遂行機能の具体的な変化と日常生活への影響について学習します。</a:t>
            </a:r>
            <a:endParaRPr lang="en-US" sz="2400" dirty="0"/>
          </a:p>
        </p:txBody>
      </p:sp>
      <p:sp>
        <p:nvSpPr>
          <p:cNvPr id="7" name="Shape 5"/>
          <p:cNvSpPr/>
          <p:nvPr/>
        </p:nvSpPr>
        <p:spPr>
          <a:xfrm>
            <a:off x="5328166" y="2673191"/>
            <a:ext cx="698659" cy="698659"/>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sp>
        <p:nvSpPr>
          <p:cNvPr id="8" name="Text 6"/>
          <p:cNvSpPr/>
          <p:nvPr/>
        </p:nvSpPr>
        <p:spPr>
          <a:xfrm>
            <a:off x="5444609" y="2731413"/>
            <a:ext cx="465773" cy="582216"/>
          </a:xfrm>
          <a:prstGeom prst="rect">
            <a:avLst/>
          </a:prstGeom>
          <a:noFill/>
          <a:ln/>
        </p:spPr>
        <p:txBody>
          <a:bodyPr wrap="none" lIns="0" tIns="0" rIns="0" bIns="0" rtlCol="0" anchor="t"/>
          <a:lstStyle/>
          <a:p>
            <a:pPr marL="0" indent="0" algn="ctr">
              <a:lnSpc>
                <a:spcPts val="3650"/>
              </a:lnSpc>
              <a:buNone/>
            </a:pPr>
            <a:r>
              <a:rPr lang="en-US" sz="3650" dirty="0">
                <a:solidFill>
                  <a:srgbClr val="030303"/>
                </a:solidFill>
                <a:latin typeface="Inter Medium" pitchFamily="34" charset="0"/>
                <a:ea typeface="Inter Medium" pitchFamily="34" charset="-122"/>
                <a:cs typeface="Inter Medium" pitchFamily="34" charset="-120"/>
              </a:rPr>
              <a:t>2</a:t>
            </a:r>
            <a:endParaRPr lang="en-US" sz="3650" dirty="0"/>
          </a:p>
        </p:txBody>
      </p:sp>
      <p:sp>
        <p:nvSpPr>
          <p:cNvPr id="9" name="Text 7"/>
          <p:cNvSpPr/>
          <p:nvPr/>
        </p:nvSpPr>
        <p:spPr>
          <a:xfrm>
            <a:off x="6337340" y="2731413"/>
            <a:ext cx="2964775" cy="1164431"/>
          </a:xfrm>
          <a:prstGeom prst="rect">
            <a:avLst/>
          </a:prstGeom>
          <a:noFill/>
          <a:ln/>
        </p:spPr>
        <p:txBody>
          <a:bodyPr wrap="square" lIns="0" tIns="0" rIns="0" bIns="0" rtlCol="0" anchor="t"/>
          <a:lstStyle/>
          <a:p>
            <a:pPr marL="0" indent="0" algn="l">
              <a:lnSpc>
                <a:spcPts val="4550"/>
              </a:lnSpc>
              <a:buNone/>
            </a:pPr>
            <a:r>
              <a:rPr lang="en-US" sz="3650" dirty="0">
                <a:solidFill>
                  <a:srgbClr val="030303"/>
                </a:solidFill>
                <a:latin typeface="Inter Medium" pitchFamily="34" charset="0"/>
                <a:ea typeface="Inter Medium" pitchFamily="34" charset="-122"/>
                <a:cs typeface="Inter Medium" pitchFamily="34" charset="-120"/>
              </a:rPr>
              <a:t>心理的・社会的変化</a:t>
            </a:r>
            <a:endParaRPr lang="en-US" sz="3650" dirty="0"/>
          </a:p>
        </p:txBody>
      </p:sp>
      <p:sp>
        <p:nvSpPr>
          <p:cNvPr id="10" name="Text 8"/>
          <p:cNvSpPr/>
          <p:nvPr/>
        </p:nvSpPr>
        <p:spPr>
          <a:xfrm>
            <a:off x="6337340" y="4082058"/>
            <a:ext cx="2964775" cy="1986915"/>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役割の変化、社会的孤立、抑うつ症状の出現とその影響について理解します。</a:t>
            </a:r>
            <a:endParaRPr lang="en-US" sz="2400" dirty="0"/>
          </a:p>
        </p:txBody>
      </p:sp>
      <p:sp>
        <p:nvSpPr>
          <p:cNvPr id="11" name="Shape 9"/>
          <p:cNvSpPr/>
          <p:nvPr/>
        </p:nvSpPr>
        <p:spPr>
          <a:xfrm>
            <a:off x="9690259" y="2673191"/>
            <a:ext cx="698659" cy="698659"/>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sp>
        <p:nvSpPr>
          <p:cNvPr id="12" name="Text 10"/>
          <p:cNvSpPr/>
          <p:nvPr/>
        </p:nvSpPr>
        <p:spPr>
          <a:xfrm>
            <a:off x="9806702" y="2731413"/>
            <a:ext cx="465773" cy="582216"/>
          </a:xfrm>
          <a:prstGeom prst="rect">
            <a:avLst/>
          </a:prstGeom>
          <a:noFill/>
          <a:ln/>
        </p:spPr>
        <p:txBody>
          <a:bodyPr wrap="none" lIns="0" tIns="0" rIns="0" bIns="0" rtlCol="0" anchor="t"/>
          <a:lstStyle/>
          <a:p>
            <a:pPr marL="0" indent="0" algn="ctr">
              <a:lnSpc>
                <a:spcPts val="3650"/>
              </a:lnSpc>
              <a:buNone/>
            </a:pPr>
            <a:r>
              <a:rPr lang="en-US" sz="3650" dirty="0">
                <a:solidFill>
                  <a:srgbClr val="030303"/>
                </a:solidFill>
                <a:latin typeface="Inter Medium" pitchFamily="34" charset="0"/>
                <a:ea typeface="Inter Medium" pitchFamily="34" charset="-122"/>
                <a:cs typeface="Inter Medium" pitchFamily="34" charset="-120"/>
              </a:rPr>
              <a:t>3</a:t>
            </a:r>
            <a:endParaRPr lang="en-US" sz="3650" dirty="0"/>
          </a:p>
        </p:txBody>
      </p:sp>
      <p:sp>
        <p:nvSpPr>
          <p:cNvPr id="13" name="Text 11"/>
          <p:cNvSpPr/>
          <p:nvPr/>
        </p:nvSpPr>
        <p:spPr>
          <a:xfrm>
            <a:off x="10699433" y="2731413"/>
            <a:ext cx="2964775" cy="1164431"/>
          </a:xfrm>
          <a:prstGeom prst="rect">
            <a:avLst/>
          </a:prstGeom>
          <a:noFill/>
          <a:ln/>
        </p:spPr>
        <p:txBody>
          <a:bodyPr wrap="square" lIns="0" tIns="0" rIns="0" bIns="0" rtlCol="0" anchor="t"/>
          <a:lstStyle/>
          <a:p>
            <a:pPr marL="0" indent="0" algn="l">
              <a:lnSpc>
                <a:spcPts val="4550"/>
              </a:lnSpc>
              <a:buNone/>
            </a:pPr>
            <a:r>
              <a:rPr lang="en-US" sz="3650" dirty="0">
                <a:solidFill>
                  <a:srgbClr val="030303"/>
                </a:solidFill>
                <a:latin typeface="Inter Medium" pitchFamily="34" charset="0"/>
                <a:ea typeface="Inter Medium" pitchFamily="34" charset="-122"/>
                <a:cs typeface="Inter Medium" pitchFamily="34" charset="-120"/>
              </a:rPr>
              <a:t>看護ケアの視点からの支援</a:t>
            </a:r>
            <a:endParaRPr lang="en-US" sz="3650" dirty="0"/>
          </a:p>
        </p:txBody>
      </p:sp>
      <p:sp>
        <p:nvSpPr>
          <p:cNvPr id="14" name="Text 12"/>
          <p:cNvSpPr/>
          <p:nvPr/>
        </p:nvSpPr>
        <p:spPr>
          <a:xfrm>
            <a:off x="10699433" y="4082058"/>
            <a:ext cx="2964775" cy="2483644"/>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具体的な支援方法と実践例について学習し、質の高いケアを提供できるようになります。</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966073" y="1400056"/>
            <a:ext cx="12442269" cy="916424"/>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まとめ：質の高い看護ケアを目指して</a:t>
            </a:r>
            <a:endParaRPr lang="en-US" sz="5750" dirty="0"/>
          </a:p>
        </p:txBody>
      </p:sp>
      <p:sp>
        <p:nvSpPr>
          <p:cNvPr id="3" name="Shape 1"/>
          <p:cNvSpPr/>
          <p:nvPr/>
        </p:nvSpPr>
        <p:spPr>
          <a:xfrm>
            <a:off x="966073" y="2902982"/>
            <a:ext cx="4037171" cy="3127534"/>
          </a:xfrm>
          <a:prstGeom prst="roundRect">
            <a:avLst>
              <a:gd name="adj" fmla="val 3939"/>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274564" y="3211473"/>
            <a:ext cx="3420189" cy="458153"/>
          </a:xfrm>
          <a:prstGeom prst="rect">
            <a:avLst/>
          </a:prstGeom>
          <a:noFill/>
          <a:ln/>
        </p:spPr>
        <p:txBody>
          <a:bodyPr wrap="none" lIns="0" tIns="0" rIns="0" bIns="0" rtlCol="0" anchor="t"/>
          <a:lstStyle/>
          <a:p>
            <a:pPr marL="0" indent="0" algn="l">
              <a:lnSpc>
                <a:spcPts val="3600"/>
              </a:lnSpc>
              <a:buNone/>
            </a:pPr>
            <a:r>
              <a:rPr lang="en-US" sz="2850" dirty="0">
                <a:solidFill>
                  <a:srgbClr val="030303"/>
                </a:solidFill>
                <a:latin typeface="Inter Medium" pitchFamily="34" charset="0"/>
                <a:ea typeface="Inter Medium" pitchFamily="34" charset="-122"/>
                <a:cs typeface="Inter Medium" pitchFamily="34" charset="-120"/>
              </a:rPr>
              <a:t>変化の理解</a:t>
            </a:r>
            <a:endParaRPr lang="en-US" sz="2850" dirty="0"/>
          </a:p>
        </p:txBody>
      </p:sp>
      <p:sp>
        <p:nvSpPr>
          <p:cNvPr id="5" name="Text 3"/>
          <p:cNvSpPr/>
          <p:nvPr/>
        </p:nvSpPr>
        <p:spPr>
          <a:xfrm>
            <a:off x="1274564" y="3845600"/>
            <a:ext cx="3420189" cy="1876425"/>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高齢者の認知機能、心理的、社会的変化を正しく理解することが支援の出発点です。</a:t>
            </a:r>
            <a:endParaRPr lang="en-US" sz="2300" dirty="0"/>
          </a:p>
        </p:txBody>
      </p:sp>
      <p:sp>
        <p:nvSpPr>
          <p:cNvPr id="6" name="Shape 4"/>
          <p:cNvSpPr/>
          <p:nvPr/>
        </p:nvSpPr>
        <p:spPr>
          <a:xfrm>
            <a:off x="5296495" y="2902982"/>
            <a:ext cx="4037290" cy="3127534"/>
          </a:xfrm>
          <a:prstGeom prst="roundRect">
            <a:avLst>
              <a:gd name="adj" fmla="val 3939"/>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5604986" y="3211473"/>
            <a:ext cx="3420308" cy="458153"/>
          </a:xfrm>
          <a:prstGeom prst="rect">
            <a:avLst/>
          </a:prstGeom>
          <a:noFill/>
          <a:ln/>
        </p:spPr>
        <p:txBody>
          <a:bodyPr wrap="none" lIns="0" tIns="0" rIns="0" bIns="0" rtlCol="0" anchor="t"/>
          <a:lstStyle/>
          <a:p>
            <a:pPr marL="0" indent="0" algn="l">
              <a:lnSpc>
                <a:spcPts val="3600"/>
              </a:lnSpc>
              <a:buNone/>
            </a:pPr>
            <a:r>
              <a:rPr lang="en-US" sz="2850" dirty="0">
                <a:solidFill>
                  <a:srgbClr val="030303"/>
                </a:solidFill>
                <a:latin typeface="Inter Medium" pitchFamily="34" charset="0"/>
                <a:ea typeface="Inter Medium" pitchFamily="34" charset="-122"/>
                <a:cs typeface="Inter Medium" pitchFamily="34" charset="-120"/>
              </a:rPr>
              <a:t>個別性の重視</a:t>
            </a:r>
            <a:endParaRPr lang="en-US" sz="2850" dirty="0"/>
          </a:p>
        </p:txBody>
      </p:sp>
      <p:sp>
        <p:nvSpPr>
          <p:cNvPr id="8" name="Text 6"/>
          <p:cNvSpPr/>
          <p:nvPr/>
        </p:nvSpPr>
        <p:spPr>
          <a:xfrm>
            <a:off x="5604986" y="3845600"/>
            <a:ext cx="3420308" cy="1876425"/>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一人ひとりの状況に応じた具体的で実践的な支援方法を工夫することが重要です。</a:t>
            </a:r>
            <a:endParaRPr lang="en-US" sz="2300" dirty="0"/>
          </a:p>
        </p:txBody>
      </p:sp>
      <p:sp>
        <p:nvSpPr>
          <p:cNvPr id="9" name="Shape 7"/>
          <p:cNvSpPr/>
          <p:nvPr/>
        </p:nvSpPr>
        <p:spPr>
          <a:xfrm>
            <a:off x="9627037" y="2902982"/>
            <a:ext cx="4037171" cy="3127534"/>
          </a:xfrm>
          <a:prstGeom prst="roundRect">
            <a:avLst>
              <a:gd name="adj" fmla="val 3939"/>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9935528" y="3211473"/>
            <a:ext cx="3420189" cy="458153"/>
          </a:xfrm>
          <a:prstGeom prst="rect">
            <a:avLst/>
          </a:prstGeom>
          <a:noFill/>
          <a:ln/>
        </p:spPr>
        <p:txBody>
          <a:bodyPr wrap="none" lIns="0" tIns="0" rIns="0" bIns="0" rtlCol="0" anchor="t"/>
          <a:lstStyle/>
          <a:p>
            <a:pPr marL="0" indent="0" algn="l">
              <a:lnSpc>
                <a:spcPts val="3600"/>
              </a:lnSpc>
              <a:buNone/>
            </a:pPr>
            <a:r>
              <a:rPr lang="en-US" sz="2850" dirty="0">
                <a:solidFill>
                  <a:srgbClr val="030303"/>
                </a:solidFill>
                <a:latin typeface="Inter Medium" pitchFamily="34" charset="0"/>
                <a:ea typeface="Inter Medium" pitchFamily="34" charset="-122"/>
                <a:cs typeface="Inter Medium" pitchFamily="34" charset="-120"/>
              </a:rPr>
              <a:t>継続的な支援</a:t>
            </a:r>
            <a:endParaRPr lang="en-US" sz="2850" dirty="0"/>
          </a:p>
        </p:txBody>
      </p:sp>
      <p:sp>
        <p:nvSpPr>
          <p:cNvPr id="11" name="Text 9"/>
          <p:cNvSpPr/>
          <p:nvPr/>
        </p:nvSpPr>
        <p:spPr>
          <a:xfrm>
            <a:off x="9935528" y="3845600"/>
            <a:ext cx="3420189" cy="1407319"/>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家族や多職種と連携し、継続的に患者の生活の質向上を目指しましょう。</a:t>
            </a:r>
            <a:endParaRPr lang="en-US" sz="2300" dirty="0"/>
          </a:p>
        </p:txBody>
      </p:sp>
      <p:sp>
        <p:nvSpPr>
          <p:cNvPr id="12" name="Text 10"/>
          <p:cNvSpPr/>
          <p:nvPr/>
        </p:nvSpPr>
        <p:spPr>
          <a:xfrm>
            <a:off x="966073" y="6360438"/>
            <a:ext cx="12698254" cy="469106"/>
          </a:xfrm>
          <a:prstGeom prst="rect">
            <a:avLst/>
          </a:prstGeom>
          <a:noFill/>
          <a:ln/>
        </p:spPr>
        <p:txBody>
          <a:bodyPr wrap="none" lIns="0" tIns="0" rIns="0" bIns="0" rtlCol="0" anchor="t"/>
          <a:lstStyle/>
          <a:p>
            <a:pPr marL="0" indent="0" algn="ctr">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看護者として、高齢者の尊厳を守り、その人らしい生活を支援していきましょう。</a:t>
            </a:r>
            <a:endParaRPr lang="en-US" sz="2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6073" y="2249448"/>
            <a:ext cx="11904345" cy="1487924"/>
          </a:xfrm>
          <a:prstGeom prst="rect">
            <a:avLst/>
          </a:prstGeom>
          <a:noFill/>
          <a:ln/>
        </p:spPr>
        <p:txBody>
          <a:bodyPr wrap="none" lIns="0" tIns="0" rIns="0" bIns="0" rtlCol="0" anchor="t"/>
          <a:lstStyle/>
          <a:p>
            <a:pPr marL="0" indent="0" algn="l">
              <a:lnSpc>
                <a:spcPts val="11700"/>
              </a:lnSpc>
              <a:buNone/>
            </a:pPr>
            <a:r>
              <a:rPr lang="en-US" sz="9350" dirty="0">
                <a:solidFill>
                  <a:srgbClr val="1B1B27"/>
                </a:solidFill>
                <a:latin typeface="Inter Medium" pitchFamily="34" charset="0"/>
                <a:ea typeface="Inter Medium" pitchFamily="34" charset="-122"/>
                <a:cs typeface="Inter Medium" pitchFamily="34" charset="-120"/>
              </a:rPr>
              <a:t>認知機能の変化</a:t>
            </a:r>
            <a:endParaRPr lang="en-US" sz="9350" dirty="0"/>
          </a:p>
        </p:txBody>
      </p:sp>
      <p:sp>
        <p:nvSpPr>
          <p:cNvPr id="3" name="Text 1"/>
          <p:cNvSpPr/>
          <p:nvPr/>
        </p:nvSpPr>
        <p:spPr>
          <a:xfrm>
            <a:off x="966073" y="4254937"/>
            <a:ext cx="12698254" cy="1725216"/>
          </a:xfrm>
          <a:prstGeom prst="rect">
            <a:avLst/>
          </a:prstGeom>
          <a:noFill/>
          <a:ln/>
        </p:spPr>
        <p:txBody>
          <a:bodyPr wrap="square" lIns="0" tIns="0" rIns="0" bIns="0" rtlCol="0" anchor="t"/>
          <a:lstStyle/>
          <a:p>
            <a:pPr marL="0" indent="0" algn="ctr">
              <a:lnSpc>
                <a:spcPts val="6750"/>
              </a:lnSpc>
              <a:buNone/>
            </a:pPr>
            <a:r>
              <a:rPr lang="en-US" sz="4400" dirty="0">
                <a:solidFill>
                  <a:srgbClr val="1B1B27"/>
                </a:solidFill>
                <a:latin typeface="Inter Medium" pitchFamily="34" charset="0"/>
                <a:ea typeface="Inter Medium" pitchFamily="34" charset="-122"/>
                <a:cs typeface="Inter Medium" pitchFamily="34" charset="-120"/>
              </a:rPr>
              <a:t>高齢者の脳に起こる変化を理解しましょう</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6073" y="1259443"/>
            <a:ext cx="7332345" cy="916424"/>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知能（IQ）の変化</a:t>
            </a:r>
            <a:endParaRPr lang="en-US" sz="5750" dirty="0"/>
          </a:p>
        </p:txBody>
      </p:sp>
      <p:sp>
        <p:nvSpPr>
          <p:cNvPr id="3" name="Text 1"/>
          <p:cNvSpPr/>
          <p:nvPr/>
        </p:nvSpPr>
        <p:spPr>
          <a:xfrm>
            <a:off x="966073" y="2909054"/>
            <a:ext cx="4399359" cy="549831"/>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Inter Medium" pitchFamily="34" charset="0"/>
                <a:ea typeface="Inter Medium" pitchFamily="34" charset="-122"/>
                <a:cs typeface="Inter Medium" pitchFamily="34" charset="-120"/>
              </a:rPr>
              <a:t>具体的な変化</a:t>
            </a:r>
            <a:endParaRPr lang="en-US" sz="3450" dirty="0"/>
          </a:p>
        </p:txBody>
      </p:sp>
      <p:sp>
        <p:nvSpPr>
          <p:cNvPr id="4" name="Text 2"/>
          <p:cNvSpPr/>
          <p:nvPr/>
        </p:nvSpPr>
        <p:spPr>
          <a:xfrm>
            <a:off x="966073" y="3752136"/>
            <a:ext cx="7332702" cy="938213"/>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抽象的思考力や問題解決能力が低下します。新しい情報の処理や複雑な状況への適応が困難になります。</a:t>
            </a:r>
            <a:endParaRPr lang="en-US" sz="2300" dirty="0"/>
          </a:p>
        </p:txBody>
      </p:sp>
      <p:sp>
        <p:nvSpPr>
          <p:cNvPr id="5" name="Text 3"/>
          <p:cNvSpPr/>
          <p:nvPr/>
        </p:nvSpPr>
        <p:spPr>
          <a:xfrm>
            <a:off x="966073" y="4983599"/>
            <a:ext cx="4399359" cy="549831"/>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Inter Medium" pitchFamily="34" charset="0"/>
                <a:ea typeface="Inter Medium" pitchFamily="34" charset="-122"/>
                <a:cs typeface="Inter Medium" pitchFamily="34" charset="-120"/>
              </a:rPr>
              <a:t>日常生活への影響</a:t>
            </a:r>
            <a:endParaRPr lang="en-US" sz="3450" dirty="0"/>
          </a:p>
        </p:txBody>
      </p:sp>
      <p:sp>
        <p:nvSpPr>
          <p:cNvPr id="6" name="Text 4"/>
          <p:cNvSpPr/>
          <p:nvPr/>
        </p:nvSpPr>
        <p:spPr>
          <a:xfrm>
            <a:off x="966073" y="5826681"/>
            <a:ext cx="7332702"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新しい機器の操作や複雑な説明が理解しづらくなる</a:t>
            </a:r>
            <a:endParaRPr lang="en-US" sz="2300" dirty="0"/>
          </a:p>
        </p:txBody>
      </p:sp>
      <p:sp>
        <p:nvSpPr>
          <p:cNvPr id="7" name="Text 5"/>
          <p:cNvSpPr/>
          <p:nvPr/>
        </p:nvSpPr>
        <p:spPr>
          <a:xfrm>
            <a:off x="966073" y="6398419"/>
            <a:ext cx="7332702"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慣れない状況に適応しにくくなる</a:t>
            </a:r>
            <a:endParaRPr lang="en-US" sz="2300" dirty="0"/>
          </a:p>
        </p:txBody>
      </p:sp>
      <p:sp>
        <p:nvSpPr>
          <p:cNvPr id="8" name="Shape 6"/>
          <p:cNvSpPr/>
          <p:nvPr/>
        </p:nvSpPr>
        <p:spPr>
          <a:xfrm>
            <a:off x="9021961" y="2945725"/>
            <a:ext cx="4649867" cy="2917388"/>
          </a:xfrm>
          <a:prstGeom prst="roundRect">
            <a:avLst>
              <a:gd name="adj" fmla="val 4222"/>
            </a:avLst>
          </a:prstGeom>
          <a:solidFill>
            <a:srgbClr val="B6D6FC"/>
          </a:solidFill>
          <a:ln/>
        </p:spPr>
        <p:txBody>
          <a:bodyPr/>
          <a:lstStyle/>
          <a:p>
            <a:endParaRPr lang="ja-JP" altLang="en-US"/>
          </a:p>
        </p:txBody>
      </p:sp>
      <p:pic>
        <p:nvPicPr>
          <p:cNvPr id="9" name="Image 0" descr="preencoded.png"/>
          <p:cNvPicPr>
            <a:picLocks noChangeAspect="1"/>
          </p:cNvPicPr>
          <p:nvPr/>
        </p:nvPicPr>
        <p:blipFill>
          <a:blip r:embed="rId3"/>
          <a:stretch>
            <a:fillRect/>
          </a:stretch>
        </p:blipFill>
        <p:spPr>
          <a:xfrm>
            <a:off x="9315212" y="3390781"/>
            <a:ext cx="366593" cy="293251"/>
          </a:xfrm>
          <a:prstGeom prst="rect">
            <a:avLst/>
          </a:prstGeom>
        </p:spPr>
      </p:pic>
      <p:sp>
        <p:nvSpPr>
          <p:cNvPr id="10" name="Text 7"/>
          <p:cNvSpPr/>
          <p:nvPr/>
        </p:nvSpPr>
        <p:spPr>
          <a:xfrm>
            <a:off x="9975056" y="3312200"/>
            <a:ext cx="3403521" cy="469106"/>
          </a:xfrm>
          <a:prstGeom prst="rect">
            <a:avLst/>
          </a:prstGeom>
          <a:noFill/>
          <a:ln/>
        </p:spPr>
        <p:txBody>
          <a:bodyPr wrap="none" lIns="0" tIns="0" rIns="0" bIns="0" rtlCol="0" anchor="t"/>
          <a:lstStyle/>
          <a:p>
            <a:pPr marL="0" indent="0" algn="l">
              <a:lnSpc>
                <a:spcPts val="3650"/>
              </a:lnSpc>
              <a:buNone/>
            </a:pPr>
            <a:r>
              <a:rPr lang="en-US" sz="2300" b="1" dirty="0">
                <a:solidFill>
                  <a:srgbClr val="000000"/>
                </a:solidFill>
                <a:latin typeface="IBM Plex Sans Medium" pitchFamily="34" charset="0"/>
                <a:ea typeface="IBM Plex Sans Medium" pitchFamily="34" charset="-122"/>
                <a:cs typeface="IBM Plex Sans Medium" pitchFamily="34" charset="-120"/>
              </a:rPr>
              <a:t>看護のポイント</a:t>
            </a:r>
            <a:endParaRPr lang="en-US" sz="2300" dirty="0"/>
          </a:p>
        </p:txBody>
      </p:sp>
      <p:sp>
        <p:nvSpPr>
          <p:cNvPr id="11" name="Text 8"/>
          <p:cNvSpPr/>
          <p:nvPr/>
        </p:nvSpPr>
        <p:spPr>
          <a:xfrm>
            <a:off x="9975056" y="4045268"/>
            <a:ext cx="3403521" cy="1407319"/>
          </a:xfrm>
          <a:prstGeom prst="rect">
            <a:avLst/>
          </a:prstGeom>
          <a:noFill/>
          <a:ln/>
        </p:spPr>
        <p:txBody>
          <a:bodyPr wrap="square" lIns="0" tIns="0" rIns="0" bIns="0" rtlCol="0" anchor="t"/>
          <a:lstStyle/>
          <a:p>
            <a:pPr marL="0" indent="0" algn="l">
              <a:lnSpc>
                <a:spcPts val="3650"/>
              </a:lnSpc>
              <a:buNone/>
            </a:pPr>
            <a:r>
              <a:rPr lang="en-US" sz="2300" dirty="0">
                <a:solidFill>
                  <a:srgbClr val="000000"/>
                </a:solidFill>
                <a:latin typeface="IBM Plex Sans Medium" pitchFamily="34" charset="0"/>
                <a:ea typeface="IBM Plex Sans Medium" pitchFamily="34" charset="-122"/>
                <a:cs typeface="IBM Plex Sans Medium" pitchFamily="34" charset="-120"/>
              </a:rPr>
              <a:t>説明は簡潔に、視覚的な補助を活用して理解を促進しましょう。</a:t>
            </a:r>
            <a:endParaRPr lang="en-US"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964644"/>
            <a:ext cx="7332345" cy="916424"/>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記憶力の変化</a:t>
            </a:r>
            <a:endParaRPr lang="en-US" sz="5750" dirty="0"/>
          </a:p>
        </p:txBody>
      </p:sp>
      <p:sp>
        <p:nvSpPr>
          <p:cNvPr id="3" name="Shape 1"/>
          <p:cNvSpPr/>
          <p:nvPr/>
        </p:nvSpPr>
        <p:spPr>
          <a:xfrm>
            <a:off x="966073" y="2467570"/>
            <a:ext cx="6202442" cy="2326719"/>
          </a:xfrm>
          <a:prstGeom prst="roundRect">
            <a:avLst>
              <a:gd name="adj" fmla="val 529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97424" y="2798921"/>
            <a:ext cx="4399359" cy="549831"/>
          </a:xfrm>
          <a:prstGeom prst="rect">
            <a:avLst/>
          </a:prstGeom>
          <a:noFill/>
          <a:ln/>
        </p:spPr>
        <p:txBody>
          <a:bodyPr wrap="none" lIns="0" tIns="0" rIns="0" bIns="0" rtlCol="0" anchor="t"/>
          <a:lstStyle/>
          <a:p>
            <a:pPr marL="0" indent="0" algn="l">
              <a:lnSpc>
                <a:spcPts val="4300"/>
              </a:lnSpc>
              <a:buNone/>
            </a:pPr>
            <a:r>
              <a:rPr lang="en-US" sz="3450" dirty="0">
                <a:solidFill>
                  <a:srgbClr val="030303"/>
                </a:solidFill>
                <a:latin typeface="Inter Medium" pitchFamily="34" charset="0"/>
                <a:ea typeface="Inter Medium" pitchFamily="34" charset="-122"/>
                <a:cs typeface="Inter Medium" pitchFamily="34" charset="-120"/>
              </a:rPr>
              <a:t>短期記憶の低下</a:t>
            </a:r>
            <a:endParaRPr lang="en-US" sz="3450" dirty="0"/>
          </a:p>
        </p:txBody>
      </p:sp>
      <p:sp>
        <p:nvSpPr>
          <p:cNvPr id="5" name="Text 3"/>
          <p:cNvSpPr/>
          <p:nvPr/>
        </p:nvSpPr>
        <p:spPr>
          <a:xfrm>
            <a:off x="1297424" y="3524726"/>
            <a:ext cx="5539740" cy="938213"/>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新しい情報の記憶が弱くなります。最近の出来事や指示を忘れやすくなります。</a:t>
            </a:r>
            <a:endParaRPr lang="en-US" sz="2300" dirty="0"/>
          </a:p>
        </p:txBody>
      </p:sp>
      <p:sp>
        <p:nvSpPr>
          <p:cNvPr id="6" name="Shape 4"/>
          <p:cNvSpPr/>
          <p:nvPr/>
        </p:nvSpPr>
        <p:spPr>
          <a:xfrm>
            <a:off x="7461766" y="2467570"/>
            <a:ext cx="6202561" cy="2326719"/>
          </a:xfrm>
          <a:prstGeom prst="roundRect">
            <a:avLst>
              <a:gd name="adj" fmla="val 5294"/>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7793117" y="2798921"/>
            <a:ext cx="4399359" cy="549831"/>
          </a:xfrm>
          <a:prstGeom prst="rect">
            <a:avLst/>
          </a:prstGeom>
          <a:noFill/>
          <a:ln/>
        </p:spPr>
        <p:txBody>
          <a:bodyPr wrap="none" lIns="0" tIns="0" rIns="0" bIns="0" rtlCol="0" anchor="t"/>
          <a:lstStyle/>
          <a:p>
            <a:pPr marL="0" indent="0" algn="l">
              <a:lnSpc>
                <a:spcPts val="4300"/>
              </a:lnSpc>
              <a:buNone/>
            </a:pPr>
            <a:r>
              <a:rPr lang="en-US" sz="3450" dirty="0">
                <a:solidFill>
                  <a:srgbClr val="030303"/>
                </a:solidFill>
                <a:latin typeface="Inter Medium" pitchFamily="34" charset="0"/>
                <a:ea typeface="Inter Medium" pitchFamily="34" charset="-122"/>
                <a:cs typeface="Inter Medium" pitchFamily="34" charset="-120"/>
              </a:rPr>
              <a:t>長期記憶は維持</a:t>
            </a:r>
            <a:endParaRPr lang="en-US" sz="3450" dirty="0"/>
          </a:p>
        </p:txBody>
      </p:sp>
      <p:sp>
        <p:nvSpPr>
          <p:cNvPr id="8" name="Text 6"/>
          <p:cNvSpPr/>
          <p:nvPr/>
        </p:nvSpPr>
        <p:spPr>
          <a:xfrm>
            <a:off x="7793117" y="3524726"/>
            <a:ext cx="5539859" cy="938213"/>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昔の思い出や習慣的な行動は比較的保たれています。</a:t>
            </a:r>
            <a:endParaRPr lang="en-US" sz="2300" dirty="0"/>
          </a:p>
        </p:txBody>
      </p:sp>
      <p:sp>
        <p:nvSpPr>
          <p:cNvPr id="9" name="Text 7"/>
          <p:cNvSpPr/>
          <p:nvPr/>
        </p:nvSpPr>
        <p:spPr>
          <a:xfrm>
            <a:off x="966073" y="5234226"/>
            <a:ext cx="4837986" cy="549831"/>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Inter Medium" pitchFamily="34" charset="0"/>
                <a:ea typeface="Inter Medium" pitchFamily="34" charset="-122"/>
                <a:cs typeface="Inter Medium" pitchFamily="34" charset="-120"/>
              </a:rPr>
              <a:t>日常生活への具体的影響</a:t>
            </a:r>
            <a:endParaRPr lang="en-US" sz="3450" dirty="0"/>
          </a:p>
        </p:txBody>
      </p:sp>
      <p:sp>
        <p:nvSpPr>
          <p:cNvPr id="10" name="Text 8"/>
          <p:cNvSpPr/>
          <p:nvPr/>
        </p:nvSpPr>
        <p:spPr>
          <a:xfrm>
            <a:off x="966073" y="6223992"/>
            <a:ext cx="1269825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食事の時間や服薬指示を忘れる</a:t>
            </a:r>
            <a:endParaRPr lang="en-US" sz="2300" dirty="0"/>
          </a:p>
        </p:txBody>
      </p:sp>
      <p:sp>
        <p:nvSpPr>
          <p:cNvPr id="11" name="Text 9"/>
          <p:cNvSpPr/>
          <p:nvPr/>
        </p:nvSpPr>
        <p:spPr>
          <a:xfrm>
            <a:off x="966073" y="6795730"/>
            <a:ext cx="1269825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昨日の出来事を思い出せないことが増える</a:t>
            </a:r>
            <a:endParaRPr lang="en-US"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54643" y="937617"/>
            <a:ext cx="8523803" cy="1065371"/>
          </a:xfrm>
          <a:prstGeom prst="rect">
            <a:avLst/>
          </a:prstGeom>
          <a:noFill/>
          <a:ln/>
        </p:spPr>
        <p:txBody>
          <a:bodyPr wrap="none" lIns="0" tIns="0" rIns="0" bIns="0" rtlCol="0" anchor="t"/>
          <a:lstStyle/>
          <a:p>
            <a:pPr marL="0" indent="0" algn="l">
              <a:lnSpc>
                <a:spcPts val="8350"/>
              </a:lnSpc>
              <a:buNone/>
            </a:pPr>
            <a:r>
              <a:rPr lang="en-US" sz="6700" dirty="0">
                <a:solidFill>
                  <a:srgbClr val="1B1B27"/>
                </a:solidFill>
                <a:latin typeface="Inter Medium" pitchFamily="34" charset="0"/>
                <a:ea typeface="Inter Medium" pitchFamily="34" charset="-122"/>
                <a:cs typeface="Inter Medium" pitchFamily="34" charset="-120"/>
              </a:rPr>
              <a:t>判断力・計算力の変化</a:t>
            </a:r>
            <a:endParaRPr lang="en-US" sz="6700" dirty="0"/>
          </a:p>
        </p:txBody>
      </p:sp>
      <p:sp>
        <p:nvSpPr>
          <p:cNvPr id="3" name="Text 1"/>
          <p:cNvSpPr/>
          <p:nvPr/>
        </p:nvSpPr>
        <p:spPr>
          <a:xfrm>
            <a:off x="954643" y="2684859"/>
            <a:ext cx="12721114" cy="1091089"/>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複雑な情報整理や適切な判断が難しくなります。数字の計算や論理的思考に時間がかかるようになります。</a:t>
            </a:r>
            <a:endParaRPr lang="en-US" sz="2650" dirty="0"/>
          </a:p>
        </p:txBody>
      </p:sp>
      <p:sp>
        <p:nvSpPr>
          <p:cNvPr id="4" name="Text 2"/>
          <p:cNvSpPr/>
          <p:nvPr/>
        </p:nvSpPr>
        <p:spPr>
          <a:xfrm>
            <a:off x="1466017" y="4670822"/>
            <a:ext cx="5114211" cy="639127"/>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Inter Medium" pitchFamily="34" charset="0"/>
                <a:ea typeface="Inter Medium" pitchFamily="34" charset="-122"/>
                <a:cs typeface="Inter Medium" pitchFamily="34" charset="-120"/>
              </a:rPr>
              <a:t>具体的な影響例</a:t>
            </a:r>
            <a:endParaRPr lang="en-US" sz="4000" dirty="0"/>
          </a:p>
        </p:txBody>
      </p:sp>
      <p:sp>
        <p:nvSpPr>
          <p:cNvPr id="5" name="Text 3"/>
          <p:cNvSpPr/>
          <p:nvPr/>
        </p:nvSpPr>
        <p:spPr>
          <a:xfrm>
            <a:off x="1466017" y="5821323"/>
            <a:ext cx="12209740" cy="1091089"/>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買い物で不必要なものを購入したり、服薬時間や量を誤ることがあります。家計管理や金銭の計算でミスが生じやすくなります。</a:t>
            </a:r>
            <a:endParaRPr lang="en-US" sz="2650" dirty="0"/>
          </a:p>
        </p:txBody>
      </p:sp>
      <p:sp>
        <p:nvSpPr>
          <p:cNvPr id="6" name="Shape 4"/>
          <p:cNvSpPr/>
          <p:nvPr/>
        </p:nvSpPr>
        <p:spPr>
          <a:xfrm>
            <a:off x="954643" y="4159448"/>
            <a:ext cx="45720" cy="3136463"/>
          </a:xfrm>
          <a:prstGeom prst="rect">
            <a:avLst/>
          </a:prstGeom>
          <a:solidFill>
            <a:srgbClr val="030303"/>
          </a:solidFill>
          <a:ln/>
        </p:spPr>
        <p:txBody>
          <a:bodyPr/>
          <a:lstStyle/>
          <a:p>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6073" y="1363385"/>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遂行機能の低下</a:t>
            </a:r>
            <a:endParaRPr lang="en-US" sz="6750" dirty="0"/>
          </a:p>
        </p:txBody>
      </p:sp>
      <p:sp>
        <p:nvSpPr>
          <p:cNvPr id="3" name="Text 1"/>
          <p:cNvSpPr/>
          <p:nvPr/>
        </p:nvSpPr>
        <p:spPr>
          <a:xfrm>
            <a:off x="966073" y="3304223"/>
            <a:ext cx="5175766" cy="646867"/>
          </a:xfrm>
          <a:prstGeom prst="rect">
            <a:avLst/>
          </a:prstGeom>
          <a:noFill/>
          <a:ln/>
        </p:spPr>
        <p:txBody>
          <a:bodyPr wrap="none" lIns="0" tIns="0" rIns="0" bIns="0" rtlCol="0" anchor="t"/>
          <a:lstStyle/>
          <a:p>
            <a:pPr marL="0" indent="0" algn="l">
              <a:lnSpc>
                <a:spcPts val="5050"/>
              </a:lnSpc>
              <a:buNone/>
            </a:pPr>
            <a:r>
              <a:rPr lang="en-US" sz="4050" dirty="0">
                <a:solidFill>
                  <a:srgbClr val="1B1B27"/>
                </a:solidFill>
                <a:latin typeface="Inter Medium" pitchFamily="34" charset="0"/>
                <a:ea typeface="Inter Medium" pitchFamily="34" charset="-122"/>
                <a:cs typeface="Inter Medium" pitchFamily="34" charset="-120"/>
              </a:rPr>
              <a:t>遂行機能とは</a:t>
            </a:r>
            <a:endParaRPr lang="en-US" sz="4050" dirty="0"/>
          </a:p>
        </p:txBody>
      </p:sp>
      <p:sp>
        <p:nvSpPr>
          <p:cNvPr id="4" name="Text 2"/>
          <p:cNvSpPr/>
          <p:nvPr/>
        </p:nvSpPr>
        <p:spPr>
          <a:xfrm>
            <a:off x="966073" y="4296132"/>
            <a:ext cx="5928241"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計画や手順を立てて実行する能力のことです。複数の作業を同時に管理したり、段階的に物事を進める能力が含まれます。</a:t>
            </a:r>
            <a:endParaRPr lang="en-US" sz="2700" dirty="0"/>
          </a:p>
        </p:txBody>
      </p:sp>
      <p:sp>
        <p:nvSpPr>
          <p:cNvPr id="5" name="Text 3"/>
          <p:cNvSpPr/>
          <p:nvPr/>
        </p:nvSpPr>
        <p:spPr>
          <a:xfrm>
            <a:off x="7743706" y="3304223"/>
            <a:ext cx="5175766" cy="646867"/>
          </a:xfrm>
          <a:prstGeom prst="rect">
            <a:avLst/>
          </a:prstGeom>
          <a:noFill/>
          <a:ln/>
        </p:spPr>
        <p:txBody>
          <a:bodyPr wrap="none" lIns="0" tIns="0" rIns="0" bIns="0" rtlCol="0" anchor="t"/>
          <a:lstStyle/>
          <a:p>
            <a:pPr marL="0" indent="0" algn="l">
              <a:lnSpc>
                <a:spcPts val="5050"/>
              </a:lnSpc>
              <a:buNone/>
            </a:pPr>
            <a:r>
              <a:rPr lang="en-US" sz="4050" dirty="0">
                <a:solidFill>
                  <a:srgbClr val="1B1B27"/>
                </a:solidFill>
                <a:latin typeface="Inter Medium" pitchFamily="34" charset="0"/>
                <a:ea typeface="Inter Medium" pitchFamily="34" charset="-122"/>
                <a:cs typeface="Inter Medium" pitchFamily="34" charset="-120"/>
              </a:rPr>
              <a:t>日常生活への影響</a:t>
            </a:r>
            <a:endParaRPr lang="en-US" sz="4050" dirty="0"/>
          </a:p>
        </p:txBody>
      </p:sp>
      <p:sp>
        <p:nvSpPr>
          <p:cNvPr id="6" name="Text 4"/>
          <p:cNvSpPr/>
          <p:nvPr/>
        </p:nvSpPr>
        <p:spPr>
          <a:xfrm>
            <a:off x="7743706" y="4296132"/>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料理の順番を間違える</a:t>
            </a:r>
            <a:endParaRPr lang="en-US" sz="2700" dirty="0"/>
          </a:p>
        </p:txBody>
      </p:sp>
      <p:sp>
        <p:nvSpPr>
          <p:cNvPr id="7" name="Text 5"/>
          <p:cNvSpPr/>
          <p:nvPr/>
        </p:nvSpPr>
        <p:spPr>
          <a:xfrm>
            <a:off x="7743706" y="4968835"/>
            <a:ext cx="5928241" cy="1103948"/>
          </a:xfrm>
          <a:prstGeom prst="rect">
            <a:avLst/>
          </a:prstGeom>
          <a:noFill/>
          <a:ln/>
        </p:spPr>
        <p:txBody>
          <a:bodyPr wrap="squar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掃除の途中で作業を忘れたり抜け落ちることがある</a:t>
            </a:r>
            <a:endParaRPr lang="en-US" sz="2700" dirty="0"/>
          </a:p>
        </p:txBody>
      </p:sp>
      <p:sp>
        <p:nvSpPr>
          <p:cNvPr id="8" name="Text 6"/>
          <p:cNvSpPr/>
          <p:nvPr/>
        </p:nvSpPr>
        <p:spPr>
          <a:xfrm>
            <a:off x="7743706" y="6193512"/>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複数の用事を同時に処理できない</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6073" y="2680692"/>
            <a:ext cx="11904345" cy="1487924"/>
          </a:xfrm>
          <a:prstGeom prst="rect">
            <a:avLst/>
          </a:prstGeom>
          <a:noFill/>
          <a:ln/>
        </p:spPr>
        <p:txBody>
          <a:bodyPr wrap="none" lIns="0" tIns="0" rIns="0" bIns="0" rtlCol="0" anchor="t"/>
          <a:lstStyle/>
          <a:p>
            <a:pPr marL="0" indent="0" algn="l">
              <a:lnSpc>
                <a:spcPts val="11700"/>
              </a:lnSpc>
              <a:buNone/>
            </a:pPr>
            <a:r>
              <a:rPr lang="en-US" sz="9350" dirty="0">
                <a:solidFill>
                  <a:srgbClr val="1B1B27"/>
                </a:solidFill>
                <a:latin typeface="Inter Medium" pitchFamily="34" charset="0"/>
                <a:ea typeface="Inter Medium" pitchFamily="34" charset="-122"/>
                <a:cs typeface="Inter Medium" pitchFamily="34" charset="-120"/>
              </a:rPr>
              <a:t>心理的・社会的変化</a:t>
            </a:r>
            <a:endParaRPr lang="en-US" sz="9350" dirty="0"/>
          </a:p>
        </p:txBody>
      </p:sp>
      <p:sp>
        <p:nvSpPr>
          <p:cNvPr id="3" name="Text 1"/>
          <p:cNvSpPr/>
          <p:nvPr/>
        </p:nvSpPr>
        <p:spPr>
          <a:xfrm>
            <a:off x="1453872" y="4686181"/>
            <a:ext cx="11722656" cy="862608"/>
          </a:xfrm>
          <a:prstGeom prst="rect">
            <a:avLst/>
          </a:prstGeom>
          <a:noFill/>
          <a:ln/>
        </p:spPr>
        <p:txBody>
          <a:bodyPr wrap="none" lIns="0" tIns="0" rIns="0" bIns="0" rtlCol="0" anchor="t"/>
          <a:lstStyle/>
          <a:p>
            <a:pPr marL="0" indent="0" algn="ctr">
              <a:lnSpc>
                <a:spcPts val="6750"/>
              </a:lnSpc>
              <a:buNone/>
            </a:pPr>
            <a:r>
              <a:rPr lang="en-US" sz="5400" dirty="0">
                <a:solidFill>
                  <a:srgbClr val="1B1B27"/>
                </a:solidFill>
                <a:latin typeface="Inter Medium" pitchFamily="34" charset="0"/>
                <a:ea typeface="Inter Medium" pitchFamily="34" charset="-122"/>
                <a:cs typeface="Inter Medium" pitchFamily="34" charset="-120"/>
              </a:rPr>
              <a:t>高齢者の心と社会とのつながりの変化</a:t>
            </a:r>
            <a:endParaRPr lang="en-US" sz="5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6073" y="994529"/>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役割の変化</a:t>
            </a:r>
            <a:endParaRPr lang="en-US" sz="6750" dirty="0"/>
          </a:p>
        </p:txBody>
      </p:sp>
      <p:pic>
        <p:nvPicPr>
          <p:cNvPr id="3" name="Image 0" descr="preencoded.png"/>
          <p:cNvPicPr>
            <a:picLocks noChangeAspect="1"/>
          </p:cNvPicPr>
          <p:nvPr/>
        </p:nvPicPr>
        <p:blipFill>
          <a:blip r:embed="rId3"/>
          <a:stretch>
            <a:fillRect/>
          </a:stretch>
        </p:blipFill>
        <p:spPr>
          <a:xfrm>
            <a:off x="966073" y="2762845"/>
            <a:ext cx="4232672" cy="1380173"/>
          </a:xfrm>
          <a:prstGeom prst="rect">
            <a:avLst/>
          </a:prstGeom>
        </p:spPr>
      </p:pic>
      <p:sp>
        <p:nvSpPr>
          <p:cNvPr id="4" name="Text 1"/>
          <p:cNvSpPr/>
          <p:nvPr/>
        </p:nvSpPr>
        <p:spPr>
          <a:xfrm>
            <a:off x="1311116" y="4488061"/>
            <a:ext cx="3542586"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退職による変化</a:t>
            </a:r>
            <a:endParaRPr lang="en-US" sz="3350" dirty="0"/>
          </a:p>
        </p:txBody>
      </p:sp>
      <p:sp>
        <p:nvSpPr>
          <p:cNvPr id="5" name="Text 2"/>
          <p:cNvSpPr/>
          <p:nvPr/>
        </p:nvSpPr>
        <p:spPr>
          <a:xfrm>
            <a:off x="1311116" y="5234107"/>
            <a:ext cx="3542586"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社会的役割の喪失や生きがいの減少が起こります。</a:t>
            </a:r>
            <a:endParaRPr lang="en-US" sz="2700" dirty="0"/>
          </a:p>
        </p:txBody>
      </p:sp>
      <p:pic>
        <p:nvPicPr>
          <p:cNvPr id="6" name="Image 1" descr="preencoded.png"/>
          <p:cNvPicPr>
            <a:picLocks noChangeAspect="1"/>
          </p:cNvPicPr>
          <p:nvPr/>
        </p:nvPicPr>
        <p:blipFill>
          <a:blip r:embed="rId4"/>
          <a:stretch>
            <a:fillRect/>
          </a:stretch>
        </p:blipFill>
        <p:spPr>
          <a:xfrm>
            <a:off x="5198745" y="2762845"/>
            <a:ext cx="4232791" cy="1380173"/>
          </a:xfrm>
          <a:prstGeom prst="rect">
            <a:avLst/>
          </a:prstGeom>
        </p:spPr>
      </p:pic>
      <p:sp>
        <p:nvSpPr>
          <p:cNvPr id="7" name="Text 3"/>
          <p:cNvSpPr/>
          <p:nvPr/>
        </p:nvSpPr>
        <p:spPr>
          <a:xfrm>
            <a:off x="5543788" y="4488061"/>
            <a:ext cx="3542705"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新たな負担</a:t>
            </a:r>
            <a:endParaRPr lang="en-US" sz="3350" dirty="0"/>
          </a:p>
        </p:txBody>
      </p:sp>
      <p:sp>
        <p:nvSpPr>
          <p:cNvPr id="8" name="Text 4"/>
          <p:cNvSpPr/>
          <p:nvPr/>
        </p:nvSpPr>
        <p:spPr>
          <a:xfrm>
            <a:off x="5543788" y="5234107"/>
            <a:ext cx="3542705"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家庭内での介護など新たな責任が増加することがあります。</a:t>
            </a:r>
            <a:endParaRPr lang="en-US" sz="2700" dirty="0"/>
          </a:p>
        </p:txBody>
      </p:sp>
      <p:pic>
        <p:nvPicPr>
          <p:cNvPr id="9" name="Image 2" descr="preencoded.png"/>
          <p:cNvPicPr>
            <a:picLocks noChangeAspect="1"/>
          </p:cNvPicPr>
          <p:nvPr/>
        </p:nvPicPr>
        <p:blipFill>
          <a:blip r:embed="rId5"/>
          <a:stretch>
            <a:fillRect/>
          </a:stretch>
        </p:blipFill>
        <p:spPr>
          <a:xfrm>
            <a:off x="9431536" y="2762845"/>
            <a:ext cx="4232791" cy="1380173"/>
          </a:xfrm>
          <a:prstGeom prst="rect">
            <a:avLst/>
          </a:prstGeom>
        </p:spPr>
      </p:pic>
      <p:sp>
        <p:nvSpPr>
          <p:cNvPr id="10" name="Text 5"/>
          <p:cNvSpPr/>
          <p:nvPr/>
        </p:nvSpPr>
        <p:spPr>
          <a:xfrm>
            <a:off x="9776579" y="4488061"/>
            <a:ext cx="3542705"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心理的影響</a:t>
            </a:r>
            <a:endParaRPr lang="en-US" sz="3350" dirty="0"/>
          </a:p>
        </p:txBody>
      </p:sp>
      <p:sp>
        <p:nvSpPr>
          <p:cNvPr id="11" name="Text 6"/>
          <p:cNvSpPr/>
          <p:nvPr/>
        </p:nvSpPr>
        <p:spPr>
          <a:xfrm>
            <a:off x="9776579" y="5234107"/>
            <a:ext cx="3542705"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社会とのつながりが減り、無力感や孤独感を感じやすくなります。</a:t>
            </a:r>
            <a:endParaRPr lang="en-US" sz="27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322</Words>
  <Application>Microsoft Office PowerPoint</Application>
  <PresentationFormat>ユーザー設定</PresentationFormat>
  <Paragraphs>145</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IBM Plex Sans Medium</vt:lpstr>
      <vt:lpstr>Arial</vt:lpstr>
      <vt:lpstr>Inter Medium</vt:lpstr>
      <vt:lpstr>游ゴシック Light</vt:lpstr>
      <vt:lpstr>游ゴシック</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2025-07-30T00:44:30Z</dcterms:created>
  <dcterms:modified xsi:type="dcterms:W3CDTF">2025-07-30T08:10:36Z</dcterms:modified>
</cp:coreProperties>
</file>