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游ゴシック" panose="020B0400000000000000" pitchFamily="50" charset="-128"/>
      <p:regular r:id="rId23"/>
      <p:bold r:id="rId24"/>
    </p:embeddedFont>
    <p:embeddedFont>
      <p:font typeface="游ゴシック Light" panose="020B0300000000000000" pitchFamily="50" charset="-128"/>
      <p:regular r:id="rId25"/>
    </p:embeddedFont>
    <p:embeddedFont>
      <p:font typeface="IBM Plex Sans Medium" panose="020B0603050203000203" pitchFamily="34" charset="0"/>
      <p:regular r:id="rId26"/>
    </p:embeddedFont>
    <p:embeddedFont>
      <p:font typeface="Inter Medium" panose="020B0600070205080204" charset="0"/>
      <p:regular r:id="rId27"/>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1639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21766-39F3-A06D-FD6B-189057773123}"/>
              </a:ext>
            </a:extLst>
          </p:cNvPr>
          <p:cNvSpPr>
            <a:spLocks noGrp="1"/>
          </p:cNvSpPr>
          <p:nvPr>
            <p:ph type="ctrTitle"/>
          </p:nvPr>
        </p:nvSpPr>
        <p:spPr>
          <a:xfrm>
            <a:off x="1828800" y="1346836"/>
            <a:ext cx="10972800" cy="2865120"/>
          </a:xfrm>
        </p:spPr>
        <p:txBody>
          <a:bodyPr anchor="b"/>
          <a:lstStyle>
            <a:lvl1pPr algn="ctr">
              <a:defRPr sz="72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AE819CF-4CA9-7B68-3B2F-03F4100D8674}"/>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6715C6B-2DFA-7BE5-4D3D-76ABDEDF063A}"/>
              </a:ext>
            </a:extLst>
          </p:cNvPr>
          <p:cNvSpPr>
            <a:spLocks noGrp="1"/>
          </p:cNvSpPr>
          <p:nvPr>
            <p:ph type="dt" sz="half" idx="10"/>
          </p:nvPr>
        </p:nvSpPr>
        <p:spPr/>
        <p:txBody>
          <a:bodyPr/>
          <a:lstStyle/>
          <a:p>
            <a:fld id="{54AA3D33-C0CD-4316-A266-9B46AE81ADA6}"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39ED1BE3-E31B-55E1-03F5-B3B416484C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4E02F2-D3BD-8FA0-5816-0CB9F9E77DBD}"/>
              </a:ext>
            </a:extLst>
          </p:cNvPr>
          <p:cNvSpPr>
            <a:spLocks noGrp="1"/>
          </p:cNvSpPr>
          <p:nvPr>
            <p:ph type="sldNum" sz="quarter" idx="12"/>
          </p:nvPr>
        </p:nvSpPr>
        <p:spPr/>
        <p:txBody>
          <a:body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43369255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507305-343D-6F41-827C-C7B186B527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777FE7E-C7FF-8EA2-3904-ADAC9B7E5E2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F70D86-A6A6-E5F5-CBE9-B9B1A3A69F6F}"/>
              </a:ext>
            </a:extLst>
          </p:cNvPr>
          <p:cNvSpPr>
            <a:spLocks noGrp="1"/>
          </p:cNvSpPr>
          <p:nvPr>
            <p:ph type="dt" sz="half" idx="10"/>
          </p:nvPr>
        </p:nvSpPr>
        <p:spPr/>
        <p:txBody>
          <a:bodyPr/>
          <a:lstStyle/>
          <a:p>
            <a:fld id="{54AA3D33-C0CD-4316-A266-9B46AE81ADA6}"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6E066C84-1093-8D34-82C4-B841C50BD0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6043FF-C234-902E-81B8-019A71237181}"/>
              </a:ext>
            </a:extLst>
          </p:cNvPr>
          <p:cNvSpPr>
            <a:spLocks noGrp="1"/>
          </p:cNvSpPr>
          <p:nvPr>
            <p:ph type="sldNum" sz="quarter" idx="12"/>
          </p:nvPr>
        </p:nvSpPr>
        <p:spPr/>
        <p:txBody>
          <a:body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6612860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BD5CABD-93C3-A185-BE59-61292BD24B42}"/>
              </a:ext>
            </a:extLst>
          </p:cNvPr>
          <p:cNvSpPr>
            <a:spLocks noGrp="1"/>
          </p:cNvSpPr>
          <p:nvPr>
            <p:ph type="title" orient="vert"/>
          </p:nvPr>
        </p:nvSpPr>
        <p:spPr>
          <a:xfrm>
            <a:off x="10469880" y="438150"/>
            <a:ext cx="3154680" cy="6974206"/>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619391-4910-0C72-04B8-4F9664FAF269}"/>
              </a:ext>
            </a:extLst>
          </p:cNvPr>
          <p:cNvSpPr>
            <a:spLocks noGrp="1"/>
          </p:cNvSpPr>
          <p:nvPr>
            <p:ph type="body" orient="vert" idx="1"/>
          </p:nvPr>
        </p:nvSpPr>
        <p:spPr>
          <a:xfrm>
            <a:off x="1005840" y="438150"/>
            <a:ext cx="9281160" cy="697420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EF1E8F-C62E-DB99-5EB9-4EF8C5476BFB}"/>
              </a:ext>
            </a:extLst>
          </p:cNvPr>
          <p:cNvSpPr>
            <a:spLocks noGrp="1"/>
          </p:cNvSpPr>
          <p:nvPr>
            <p:ph type="dt" sz="half" idx="10"/>
          </p:nvPr>
        </p:nvSpPr>
        <p:spPr/>
        <p:txBody>
          <a:bodyPr/>
          <a:lstStyle/>
          <a:p>
            <a:fld id="{54AA3D33-C0CD-4316-A266-9B46AE81ADA6}"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44632206-C29C-BD57-2F19-76FDE90472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66E750-2633-F670-853D-A42D845D8F42}"/>
              </a:ext>
            </a:extLst>
          </p:cNvPr>
          <p:cNvSpPr>
            <a:spLocks noGrp="1"/>
          </p:cNvSpPr>
          <p:nvPr>
            <p:ph type="sldNum" sz="quarter" idx="12"/>
          </p:nvPr>
        </p:nvSpPr>
        <p:spPr/>
        <p:txBody>
          <a:body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112089017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77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12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761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543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7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89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392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26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FC92B6-1C8C-6896-6FB4-E3A42E939C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464683-6695-695E-F4D8-E0A48862B66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04CDB2-397B-3A79-1083-69B3D5640453}"/>
              </a:ext>
            </a:extLst>
          </p:cNvPr>
          <p:cNvSpPr>
            <a:spLocks noGrp="1"/>
          </p:cNvSpPr>
          <p:nvPr>
            <p:ph type="dt" sz="half" idx="10"/>
          </p:nvPr>
        </p:nvSpPr>
        <p:spPr/>
        <p:txBody>
          <a:bodyPr/>
          <a:lstStyle/>
          <a:p>
            <a:fld id="{54AA3D33-C0CD-4316-A266-9B46AE81ADA6}"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BE4BBB5A-1E65-2D10-4CCA-446EB2C78D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974D12-19B9-EAFD-8141-67359F76D520}"/>
              </a:ext>
            </a:extLst>
          </p:cNvPr>
          <p:cNvSpPr>
            <a:spLocks noGrp="1"/>
          </p:cNvSpPr>
          <p:nvPr>
            <p:ph type="sldNum" sz="quarter" idx="12"/>
          </p:nvPr>
        </p:nvSpPr>
        <p:spPr/>
        <p:txBody>
          <a:body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378402055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425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224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683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407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727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446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884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997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502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54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04870-964C-4B44-EB8C-8D34923BB15A}"/>
              </a:ext>
            </a:extLst>
          </p:cNvPr>
          <p:cNvSpPr>
            <a:spLocks noGrp="1"/>
          </p:cNvSpPr>
          <p:nvPr>
            <p:ph type="title"/>
          </p:nvPr>
        </p:nvSpPr>
        <p:spPr>
          <a:xfrm>
            <a:off x="998220" y="2051686"/>
            <a:ext cx="12618720" cy="3423284"/>
          </a:xfrm>
        </p:spPr>
        <p:txBody>
          <a:bodyPr anchor="b"/>
          <a:lstStyle>
            <a:lvl1pPr>
              <a:defRPr sz="72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C1466E-200E-D4CD-29D6-9ECB9BE97B5C}"/>
              </a:ext>
            </a:extLst>
          </p:cNvPr>
          <p:cNvSpPr>
            <a:spLocks noGrp="1"/>
          </p:cNvSpPr>
          <p:nvPr>
            <p:ph type="body" idx="1"/>
          </p:nvPr>
        </p:nvSpPr>
        <p:spPr>
          <a:xfrm>
            <a:off x="998220" y="5507356"/>
            <a:ext cx="12618720" cy="1800224"/>
          </a:xfrm>
        </p:spPr>
        <p:txBody>
          <a:bodyPr/>
          <a:lstStyle>
            <a:lvl1pPr marL="0" indent="0">
              <a:buNone/>
              <a:defRPr sz="2880">
                <a:solidFill>
                  <a:schemeClr val="tx1">
                    <a:tint val="82000"/>
                  </a:schemeClr>
                </a:solidFill>
              </a:defRPr>
            </a:lvl1pPr>
            <a:lvl2pPr marL="548640" indent="0">
              <a:buNone/>
              <a:defRPr sz="2400">
                <a:solidFill>
                  <a:schemeClr val="tx1">
                    <a:tint val="82000"/>
                  </a:schemeClr>
                </a:solidFill>
              </a:defRPr>
            </a:lvl2pPr>
            <a:lvl3pPr marL="1097280" indent="0">
              <a:buNone/>
              <a:defRPr sz="2160">
                <a:solidFill>
                  <a:schemeClr val="tx1">
                    <a:tint val="82000"/>
                  </a:schemeClr>
                </a:solidFill>
              </a:defRPr>
            </a:lvl3pPr>
            <a:lvl4pPr marL="1645920" indent="0">
              <a:buNone/>
              <a:defRPr sz="1920">
                <a:solidFill>
                  <a:schemeClr val="tx1">
                    <a:tint val="82000"/>
                  </a:schemeClr>
                </a:solidFill>
              </a:defRPr>
            </a:lvl4pPr>
            <a:lvl5pPr marL="2194560" indent="0">
              <a:buNone/>
              <a:defRPr sz="1920">
                <a:solidFill>
                  <a:schemeClr val="tx1">
                    <a:tint val="82000"/>
                  </a:schemeClr>
                </a:solidFill>
              </a:defRPr>
            </a:lvl5pPr>
            <a:lvl6pPr marL="2743200" indent="0">
              <a:buNone/>
              <a:defRPr sz="1920">
                <a:solidFill>
                  <a:schemeClr val="tx1">
                    <a:tint val="82000"/>
                  </a:schemeClr>
                </a:solidFill>
              </a:defRPr>
            </a:lvl6pPr>
            <a:lvl7pPr marL="3291840" indent="0">
              <a:buNone/>
              <a:defRPr sz="1920">
                <a:solidFill>
                  <a:schemeClr val="tx1">
                    <a:tint val="82000"/>
                  </a:schemeClr>
                </a:solidFill>
              </a:defRPr>
            </a:lvl7pPr>
            <a:lvl8pPr marL="3840480" indent="0">
              <a:buNone/>
              <a:defRPr sz="1920">
                <a:solidFill>
                  <a:schemeClr val="tx1">
                    <a:tint val="82000"/>
                  </a:schemeClr>
                </a:solidFill>
              </a:defRPr>
            </a:lvl8pPr>
            <a:lvl9pPr marL="4389120" indent="0">
              <a:buNone/>
              <a:defRPr sz="192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E1BB8C7-AFE4-83ED-02BA-51E6C025F7CC}"/>
              </a:ext>
            </a:extLst>
          </p:cNvPr>
          <p:cNvSpPr>
            <a:spLocks noGrp="1"/>
          </p:cNvSpPr>
          <p:nvPr>
            <p:ph type="dt" sz="half" idx="10"/>
          </p:nvPr>
        </p:nvSpPr>
        <p:spPr/>
        <p:txBody>
          <a:bodyPr/>
          <a:lstStyle/>
          <a:p>
            <a:fld id="{54AA3D33-C0CD-4316-A266-9B46AE81ADA6}"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3594552B-8212-4700-D5BF-EC7F1720B7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2E0605-D343-CBF9-F135-B7FE18B421A5}"/>
              </a:ext>
            </a:extLst>
          </p:cNvPr>
          <p:cNvSpPr>
            <a:spLocks noGrp="1"/>
          </p:cNvSpPr>
          <p:nvPr>
            <p:ph type="sldNum" sz="quarter" idx="12"/>
          </p:nvPr>
        </p:nvSpPr>
        <p:spPr/>
        <p:txBody>
          <a:body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4032653562"/>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363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01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02BCF-89E7-BB71-3517-8A6B942E75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0F30E3-B899-645E-14CE-454EBBE6FC50}"/>
              </a:ext>
            </a:extLst>
          </p:cNvPr>
          <p:cNvSpPr>
            <a:spLocks noGrp="1"/>
          </p:cNvSpPr>
          <p:nvPr>
            <p:ph sz="half" idx="1"/>
          </p:nvPr>
        </p:nvSpPr>
        <p:spPr>
          <a:xfrm>
            <a:off x="1005840" y="2190750"/>
            <a:ext cx="6217920" cy="52216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9BF058F-3E2B-1E4B-A913-6FC65B9E8B9B}"/>
              </a:ext>
            </a:extLst>
          </p:cNvPr>
          <p:cNvSpPr>
            <a:spLocks noGrp="1"/>
          </p:cNvSpPr>
          <p:nvPr>
            <p:ph sz="half" idx="2"/>
          </p:nvPr>
        </p:nvSpPr>
        <p:spPr>
          <a:xfrm>
            <a:off x="7406640" y="2190750"/>
            <a:ext cx="6217920" cy="52216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5E90F2F-9B2F-3FE6-16C8-63662D05B51B}"/>
              </a:ext>
            </a:extLst>
          </p:cNvPr>
          <p:cNvSpPr>
            <a:spLocks noGrp="1"/>
          </p:cNvSpPr>
          <p:nvPr>
            <p:ph type="dt" sz="half" idx="10"/>
          </p:nvPr>
        </p:nvSpPr>
        <p:spPr/>
        <p:txBody>
          <a:bodyPr/>
          <a:lstStyle/>
          <a:p>
            <a:fld id="{54AA3D33-C0CD-4316-A266-9B46AE81ADA6}"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4235BDC1-5C7C-D435-67A1-E93A7AA363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9242FAB-551C-5F83-F874-EBAD382B1BDE}"/>
              </a:ext>
            </a:extLst>
          </p:cNvPr>
          <p:cNvSpPr>
            <a:spLocks noGrp="1"/>
          </p:cNvSpPr>
          <p:nvPr>
            <p:ph type="sldNum" sz="quarter" idx="12"/>
          </p:nvPr>
        </p:nvSpPr>
        <p:spPr/>
        <p:txBody>
          <a:body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59038480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7E22A-BCA2-A1B7-B536-460DE42B4781}"/>
              </a:ext>
            </a:extLst>
          </p:cNvPr>
          <p:cNvSpPr>
            <a:spLocks noGrp="1"/>
          </p:cNvSpPr>
          <p:nvPr>
            <p:ph type="title"/>
          </p:nvPr>
        </p:nvSpPr>
        <p:spPr>
          <a:xfrm>
            <a:off x="1007746" y="438150"/>
            <a:ext cx="12618720" cy="1590676"/>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0C4D23-A5FB-3A2A-CDAF-0A2E451DC52B}"/>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7657902-5BA6-D0E7-711A-48D82F34FA4F}"/>
              </a:ext>
            </a:extLst>
          </p:cNvPr>
          <p:cNvSpPr>
            <a:spLocks noGrp="1"/>
          </p:cNvSpPr>
          <p:nvPr>
            <p:ph sz="half" idx="2"/>
          </p:nvPr>
        </p:nvSpPr>
        <p:spPr>
          <a:xfrm>
            <a:off x="1007746" y="3006090"/>
            <a:ext cx="6189344" cy="44215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1A6A9FA-0036-F8C4-293E-3875964B5E7F}"/>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C78EEC-5D32-AE12-F321-E811BC223398}"/>
              </a:ext>
            </a:extLst>
          </p:cNvPr>
          <p:cNvSpPr>
            <a:spLocks noGrp="1"/>
          </p:cNvSpPr>
          <p:nvPr>
            <p:ph sz="quarter" idx="4"/>
          </p:nvPr>
        </p:nvSpPr>
        <p:spPr>
          <a:xfrm>
            <a:off x="7406640" y="3006090"/>
            <a:ext cx="6219826" cy="44215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14F0B87-4536-5005-01A1-1A105CDEA8C7}"/>
              </a:ext>
            </a:extLst>
          </p:cNvPr>
          <p:cNvSpPr>
            <a:spLocks noGrp="1"/>
          </p:cNvSpPr>
          <p:nvPr>
            <p:ph type="dt" sz="half" idx="10"/>
          </p:nvPr>
        </p:nvSpPr>
        <p:spPr/>
        <p:txBody>
          <a:bodyPr/>
          <a:lstStyle/>
          <a:p>
            <a:fld id="{54AA3D33-C0CD-4316-A266-9B46AE81ADA6}" type="datetimeFigureOut">
              <a:rPr kumimoji="1" lang="ja-JP" altLang="en-US" smtClean="0"/>
              <a:t>2025/7/30</a:t>
            </a:fld>
            <a:endParaRPr kumimoji="1" lang="ja-JP" altLang="en-US"/>
          </a:p>
        </p:txBody>
      </p:sp>
      <p:sp>
        <p:nvSpPr>
          <p:cNvPr id="8" name="フッター プレースホルダー 7">
            <a:extLst>
              <a:ext uri="{FF2B5EF4-FFF2-40B4-BE49-F238E27FC236}">
                <a16:creationId xmlns:a16="http://schemas.microsoft.com/office/drawing/2014/main" id="{BB7846D5-DE94-146C-A7B2-EE7E2FF8850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ED950D5-6086-9A32-26EC-71872A338038}"/>
              </a:ext>
            </a:extLst>
          </p:cNvPr>
          <p:cNvSpPr>
            <a:spLocks noGrp="1"/>
          </p:cNvSpPr>
          <p:nvPr>
            <p:ph type="sldNum" sz="quarter" idx="12"/>
          </p:nvPr>
        </p:nvSpPr>
        <p:spPr/>
        <p:txBody>
          <a:body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197852155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D7E9FB-9D8E-671A-B6E9-8A6479ED6BD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2DB7DBF-9674-D116-73A0-120046A4A31A}"/>
              </a:ext>
            </a:extLst>
          </p:cNvPr>
          <p:cNvSpPr>
            <a:spLocks noGrp="1"/>
          </p:cNvSpPr>
          <p:nvPr>
            <p:ph type="dt" sz="half" idx="10"/>
          </p:nvPr>
        </p:nvSpPr>
        <p:spPr/>
        <p:txBody>
          <a:bodyPr/>
          <a:lstStyle/>
          <a:p>
            <a:fld id="{54AA3D33-C0CD-4316-A266-9B46AE81ADA6}" type="datetimeFigureOut">
              <a:rPr kumimoji="1" lang="ja-JP" altLang="en-US" smtClean="0"/>
              <a:t>2025/7/30</a:t>
            </a:fld>
            <a:endParaRPr kumimoji="1" lang="ja-JP" altLang="en-US"/>
          </a:p>
        </p:txBody>
      </p:sp>
      <p:sp>
        <p:nvSpPr>
          <p:cNvPr id="4" name="フッター プレースホルダー 3">
            <a:extLst>
              <a:ext uri="{FF2B5EF4-FFF2-40B4-BE49-F238E27FC236}">
                <a16:creationId xmlns:a16="http://schemas.microsoft.com/office/drawing/2014/main" id="{A572D17E-4ECE-5C97-1EA4-8E76D28C306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8DABB40-4045-7B56-E113-2082242B1F63}"/>
              </a:ext>
            </a:extLst>
          </p:cNvPr>
          <p:cNvSpPr>
            <a:spLocks noGrp="1"/>
          </p:cNvSpPr>
          <p:nvPr>
            <p:ph type="sldNum" sz="quarter" idx="12"/>
          </p:nvPr>
        </p:nvSpPr>
        <p:spPr/>
        <p:txBody>
          <a:body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263184670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D7D2E93-E1CE-984D-D32C-EE0494AEA0D6}"/>
              </a:ext>
            </a:extLst>
          </p:cNvPr>
          <p:cNvSpPr>
            <a:spLocks noGrp="1"/>
          </p:cNvSpPr>
          <p:nvPr>
            <p:ph type="dt" sz="half" idx="10"/>
          </p:nvPr>
        </p:nvSpPr>
        <p:spPr/>
        <p:txBody>
          <a:bodyPr/>
          <a:lstStyle/>
          <a:p>
            <a:fld id="{54AA3D33-C0CD-4316-A266-9B46AE81ADA6}" type="datetimeFigureOut">
              <a:rPr kumimoji="1" lang="ja-JP" altLang="en-US" smtClean="0"/>
              <a:t>2025/7/30</a:t>
            </a:fld>
            <a:endParaRPr kumimoji="1" lang="ja-JP" altLang="en-US"/>
          </a:p>
        </p:txBody>
      </p:sp>
      <p:sp>
        <p:nvSpPr>
          <p:cNvPr id="3" name="フッター プレースホルダー 2">
            <a:extLst>
              <a:ext uri="{FF2B5EF4-FFF2-40B4-BE49-F238E27FC236}">
                <a16:creationId xmlns:a16="http://schemas.microsoft.com/office/drawing/2014/main" id="{0C0C569D-4F3F-C986-6E3B-6AC5C138E3B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8D79C52-7C01-693E-EE9D-A7940AFBFCD6}"/>
              </a:ext>
            </a:extLst>
          </p:cNvPr>
          <p:cNvSpPr>
            <a:spLocks noGrp="1"/>
          </p:cNvSpPr>
          <p:nvPr>
            <p:ph type="sldNum" sz="quarter" idx="12"/>
          </p:nvPr>
        </p:nvSpPr>
        <p:spPr/>
        <p:txBody>
          <a:body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59252168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D471CC-65D9-86FA-D5C5-50C4D66793D2}"/>
              </a:ext>
            </a:extLst>
          </p:cNvPr>
          <p:cNvSpPr>
            <a:spLocks noGrp="1"/>
          </p:cNvSpPr>
          <p:nvPr>
            <p:ph type="title"/>
          </p:nvPr>
        </p:nvSpPr>
        <p:spPr>
          <a:xfrm>
            <a:off x="1007746" y="548640"/>
            <a:ext cx="4718684" cy="1920240"/>
          </a:xfrm>
        </p:spPr>
        <p:txBody>
          <a:bodyPr anchor="b"/>
          <a:lstStyle>
            <a:lvl1pPr>
              <a:defRPr sz="384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A07A41-3310-87E9-AD64-CAA980798987}"/>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C775C84-5546-3ADF-68F8-5D4EB7BE2259}"/>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9D72A4F-6391-D4A0-FF1A-5CC39138C7E8}"/>
              </a:ext>
            </a:extLst>
          </p:cNvPr>
          <p:cNvSpPr>
            <a:spLocks noGrp="1"/>
          </p:cNvSpPr>
          <p:nvPr>
            <p:ph type="dt" sz="half" idx="10"/>
          </p:nvPr>
        </p:nvSpPr>
        <p:spPr/>
        <p:txBody>
          <a:bodyPr/>
          <a:lstStyle/>
          <a:p>
            <a:fld id="{54AA3D33-C0CD-4316-A266-9B46AE81ADA6}"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B35DA259-751D-4EFF-D204-FF5533629AF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75EC0A-3047-E133-BAFF-10E98D5DF687}"/>
              </a:ext>
            </a:extLst>
          </p:cNvPr>
          <p:cNvSpPr>
            <a:spLocks noGrp="1"/>
          </p:cNvSpPr>
          <p:nvPr>
            <p:ph type="sldNum" sz="quarter" idx="12"/>
          </p:nvPr>
        </p:nvSpPr>
        <p:spPr/>
        <p:txBody>
          <a:body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277112785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AB884-F27A-837C-C7B4-004A4ABA68EE}"/>
              </a:ext>
            </a:extLst>
          </p:cNvPr>
          <p:cNvSpPr>
            <a:spLocks noGrp="1"/>
          </p:cNvSpPr>
          <p:nvPr>
            <p:ph type="title"/>
          </p:nvPr>
        </p:nvSpPr>
        <p:spPr>
          <a:xfrm>
            <a:off x="1007746" y="548640"/>
            <a:ext cx="4718684" cy="1920240"/>
          </a:xfrm>
        </p:spPr>
        <p:txBody>
          <a:bodyPr anchor="b"/>
          <a:lstStyle>
            <a:lvl1pPr>
              <a:defRPr sz="384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7B52C7C-AE15-2EC5-0EB5-32F713CB0D1F}"/>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kumimoji="1" lang="ja-JP" altLang="en-US"/>
          </a:p>
        </p:txBody>
      </p:sp>
      <p:sp>
        <p:nvSpPr>
          <p:cNvPr id="4" name="テキスト プレースホルダー 3">
            <a:extLst>
              <a:ext uri="{FF2B5EF4-FFF2-40B4-BE49-F238E27FC236}">
                <a16:creationId xmlns:a16="http://schemas.microsoft.com/office/drawing/2014/main" id="{ACDDA9A0-8BA1-54D1-900D-78A923E69393}"/>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DE9D3E0-FB44-C743-5386-1E711BC53C41}"/>
              </a:ext>
            </a:extLst>
          </p:cNvPr>
          <p:cNvSpPr>
            <a:spLocks noGrp="1"/>
          </p:cNvSpPr>
          <p:nvPr>
            <p:ph type="dt" sz="half" idx="10"/>
          </p:nvPr>
        </p:nvSpPr>
        <p:spPr/>
        <p:txBody>
          <a:bodyPr/>
          <a:lstStyle/>
          <a:p>
            <a:fld id="{54AA3D33-C0CD-4316-A266-9B46AE81ADA6}"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EF64E424-4F42-26D1-4474-B7C0C52C71F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38C9D38-026D-C9B5-85D5-B9886CE9F497}"/>
              </a:ext>
            </a:extLst>
          </p:cNvPr>
          <p:cNvSpPr>
            <a:spLocks noGrp="1"/>
          </p:cNvSpPr>
          <p:nvPr>
            <p:ph type="sldNum" sz="quarter" idx="12"/>
          </p:nvPr>
        </p:nvSpPr>
        <p:spPr/>
        <p:txBody>
          <a:body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289975700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3A8BB60-1C0F-5200-1453-B148256C7993}"/>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956F82-4150-E8FC-E4E1-5F7660C37114}"/>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093FD6-6C81-4F0E-2017-279F7046A369}"/>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82000"/>
                  </a:schemeClr>
                </a:solidFill>
              </a:defRPr>
            </a:lvl1pPr>
          </a:lstStyle>
          <a:p>
            <a:fld id="{54AA3D33-C0CD-4316-A266-9B46AE81ADA6}"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2BA75957-DE02-51E2-4177-1C55869A7B3C}"/>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519AE9B-FD37-FE97-6E7E-B0361F52880E}"/>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82000"/>
                  </a:schemeClr>
                </a:solidFill>
              </a:defRPr>
            </a:lvl1pPr>
          </a:lstStyle>
          <a:p>
            <a:fld id="{D08A470E-80D3-4270-B1F2-E6959898005E}" type="slidenum">
              <a:rPr kumimoji="1" lang="ja-JP" altLang="en-US" smtClean="0"/>
              <a:t>‹#›</a:t>
            </a:fld>
            <a:endParaRPr kumimoji="1" lang="ja-JP" altLang="en-US"/>
          </a:p>
        </p:txBody>
      </p:sp>
    </p:spTree>
    <p:extLst>
      <p:ext uri="{BB962C8B-B14F-4D97-AF65-F5344CB8AC3E}">
        <p14:creationId xmlns:p14="http://schemas.microsoft.com/office/powerpoint/2010/main" val="9538833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hd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ja-JP"/>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855039" y="1836318"/>
            <a:ext cx="12698254" cy="2156460"/>
          </a:xfrm>
          <a:prstGeom prst="rect">
            <a:avLst/>
          </a:prstGeom>
          <a:noFill/>
          <a:ln/>
        </p:spPr>
        <p:txBody>
          <a:bodyPr wrap="square" lIns="0" tIns="0" rIns="0" bIns="0" rtlCol="0" anchor="t"/>
          <a:lstStyle/>
          <a:p>
            <a:pPr marL="0" indent="0" algn="l">
              <a:lnSpc>
                <a:spcPts val="8450"/>
              </a:lnSpc>
              <a:buNone/>
            </a:pPr>
            <a:r>
              <a:rPr lang="ja-JP" altLang="en-US" sz="6750" dirty="0">
                <a:solidFill>
                  <a:srgbClr val="1B1B27"/>
                </a:solidFill>
                <a:latin typeface="Inter Medium" pitchFamily="34" charset="0"/>
                <a:ea typeface="Inter Medium" pitchFamily="34" charset="-122"/>
                <a:cs typeface="Inter Medium" pitchFamily="34" charset="-120"/>
              </a:rPr>
              <a:t>老年看護学概論　第１回</a:t>
            </a:r>
            <a:endParaRPr lang="en-US" sz="6750" dirty="0">
              <a:solidFill>
                <a:srgbClr val="1B1B27"/>
              </a:solidFill>
              <a:latin typeface="Inter Medium" pitchFamily="34" charset="0"/>
              <a:ea typeface="Inter Medium" pitchFamily="34" charset="-122"/>
              <a:cs typeface="Inter Medium" pitchFamily="34" charset="-120"/>
            </a:endParaRPr>
          </a:p>
          <a:p>
            <a:pPr marL="0" indent="0" algn="l">
              <a:lnSpc>
                <a:spcPts val="8450"/>
              </a:lnSpc>
              <a:buNone/>
            </a:pPr>
            <a:r>
              <a:rPr lang="en-US" sz="4400" dirty="0" err="1">
                <a:solidFill>
                  <a:srgbClr val="1B1B27"/>
                </a:solidFill>
                <a:latin typeface="Inter Medium" pitchFamily="34" charset="0"/>
                <a:ea typeface="Inter Medium" pitchFamily="34" charset="-122"/>
                <a:cs typeface="Inter Medium" pitchFamily="34" charset="-120"/>
              </a:rPr>
              <a:t>ライフサイクルから見た高齢者の発達と変化</a:t>
            </a:r>
            <a:endParaRPr lang="en-US" sz="4400" dirty="0"/>
          </a:p>
        </p:txBody>
      </p:sp>
      <p:sp>
        <p:nvSpPr>
          <p:cNvPr id="3" name="Text 1"/>
          <p:cNvSpPr/>
          <p:nvPr/>
        </p:nvSpPr>
        <p:spPr>
          <a:xfrm>
            <a:off x="966073" y="4434126"/>
            <a:ext cx="12698254"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高齢化社会が進む中で、看護師には高齢者の身体的・心理的・社会的変化を深く理解し、個別性を尊重した全人的ケアを提供することが求められています。本講義では、高齢者の定義から老化の概念、発達課題、身体機能の変化まで、看護実践に必要な基礎知識を体系的に学習します。</a:t>
            </a:r>
            <a:endParaRPr lang="en-US" sz="2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66073" y="997268"/>
            <a:ext cx="9056489" cy="754856"/>
          </a:xfrm>
          <a:prstGeom prst="rect">
            <a:avLst/>
          </a:prstGeom>
          <a:noFill/>
          <a:ln/>
        </p:spPr>
        <p:txBody>
          <a:bodyPr wrap="none" lIns="0" tIns="0" rIns="0" bIns="0" rtlCol="0" anchor="t"/>
          <a:lstStyle/>
          <a:p>
            <a:pPr marL="0" indent="0" algn="l">
              <a:lnSpc>
                <a:spcPts val="5900"/>
              </a:lnSpc>
              <a:buNone/>
            </a:pPr>
            <a:r>
              <a:rPr lang="en-US" sz="4750" dirty="0">
                <a:solidFill>
                  <a:srgbClr val="1B1B27"/>
                </a:solidFill>
                <a:latin typeface="Inter Medium" pitchFamily="34" charset="0"/>
                <a:ea typeface="Inter Medium" pitchFamily="34" charset="-122"/>
                <a:cs typeface="Inter Medium" pitchFamily="34" charset="-120"/>
              </a:rPr>
              <a:t>代表的な病的老化の例と看護支援</a:t>
            </a:r>
            <a:endParaRPr lang="en-US" sz="4750" dirty="0"/>
          </a:p>
        </p:txBody>
      </p:sp>
      <p:sp>
        <p:nvSpPr>
          <p:cNvPr id="3" name="Shape 1"/>
          <p:cNvSpPr/>
          <p:nvPr/>
        </p:nvSpPr>
        <p:spPr>
          <a:xfrm>
            <a:off x="966073" y="2597468"/>
            <a:ext cx="4071699" cy="4634746"/>
          </a:xfrm>
          <a:prstGeom prst="roundRect">
            <a:avLst>
              <a:gd name="adj" fmla="val 3593"/>
            </a:avLst>
          </a:prstGeom>
          <a:solidFill>
            <a:srgbClr val="FFFFFF">
              <a:alpha val="95000"/>
            </a:srgbClr>
          </a:solidFill>
          <a:ln/>
        </p:spPr>
        <p:txBody>
          <a:bodyPr/>
          <a:lstStyle/>
          <a:p>
            <a:endParaRPr lang="ja-JP" altLang="en-US"/>
          </a:p>
        </p:txBody>
      </p:sp>
      <p:sp>
        <p:nvSpPr>
          <p:cNvPr id="4" name="Shape 2"/>
          <p:cNvSpPr/>
          <p:nvPr/>
        </p:nvSpPr>
        <p:spPr>
          <a:xfrm>
            <a:off x="966073" y="2566988"/>
            <a:ext cx="4071699" cy="121920"/>
          </a:xfrm>
          <a:prstGeom prst="roundRect">
            <a:avLst>
              <a:gd name="adj" fmla="val 83207"/>
            </a:avLst>
          </a:prstGeom>
          <a:solidFill>
            <a:srgbClr val="030303"/>
          </a:solidFill>
          <a:ln/>
        </p:spPr>
        <p:txBody>
          <a:bodyPr/>
          <a:lstStyle/>
          <a:p>
            <a:endParaRPr lang="ja-JP" altLang="en-US"/>
          </a:p>
        </p:txBody>
      </p:sp>
      <p:sp>
        <p:nvSpPr>
          <p:cNvPr id="5" name="Shape 3"/>
          <p:cNvSpPr/>
          <p:nvPr/>
        </p:nvSpPr>
        <p:spPr>
          <a:xfrm>
            <a:off x="2639616" y="2235160"/>
            <a:ext cx="724614" cy="724614"/>
          </a:xfrm>
          <a:prstGeom prst="roundRect">
            <a:avLst>
              <a:gd name="adj" fmla="val 126191"/>
            </a:avLst>
          </a:prstGeom>
          <a:solidFill>
            <a:srgbClr val="030303"/>
          </a:solidFill>
          <a:ln/>
        </p:spPr>
        <p:txBody>
          <a:bodyPr/>
          <a:lstStyle/>
          <a:p>
            <a:endParaRPr lang="ja-JP" altLang="en-US"/>
          </a:p>
        </p:txBody>
      </p:sp>
      <p:pic>
        <p:nvPicPr>
          <p:cNvPr id="6" name="Image 0" descr="preencoded.png"/>
          <p:cNvPicPr>
            <a:picLocks noChangeAspect="1"/>
          </p:cNvPicPr>
          <p:nvPr/>
        </p:nvPicPr>
        <p:blipFill>
          <a:blip r:embed="rId3"/>
          <a:stretch>
            <a:fillRect/>
          </a:stretch>
        </p:blipFill>
        <p:spPr>
          <a:xfrm>
            <a:off x="2857024" y="2416254"/>
            <a:ext cx="289798" cy="362307"/>
          </a:xfrm>
          <a:prstGeom prst="rect">
            <a:avLst/>
          </a:prstGeom>
        </p:spPr>
      </p:pic>
      <p:sp>
        <p:nvSpPr>
          <p:cNvPr id="7" name="Text 4"/>
          <p:cNvSpPr/>
          <p:nvPr/>
        </p:nvSpPr>
        <p:spPr>
          <a:xfrm>
            <a:off x="1238012" y="3201233"/>
            <a:ext cx="3019187" cy="377428"/>
          </a:xfrm>
          <a:prstGeom prst="rect">
            <a:avLst/>
          </a:prstGeom>
          <a:noFill/>
          <a:ln/>
        </p:spPr>
        <p:txBody>
          <a:bodyPr wrap="none" lIns="0" tIns="0" rIns="0" bIns="0" rtlCol="0" anchor="t"/>
          <a:lstStyle/>
          <a:p>
            <a:pPr marL="0" indent="0" algn="l">
              <a:lnSpc>
                <a:spcPts val="2950"/>
              </a:lnSpc>
              <a:buNone/>
            </a:pPr>
            <a:r>
              <a:rPr lang="en-US" sz="2800" b="1" dirty="0">
                <a:latin typeface="Inter Medium" pitchFamily="34" charset="0"/>
                <a:ea typeface="Inter Medium" pitchFamily="34" charset="-122"/>
                <a:cs typeface="Inter Medium" pitchFamily="34" charset="-120"/>
              </a:rPr>
              <a:t>骨粗鬆症</a:t>
            </a:r>
            <a:endParaRPr lang="en-US" sz="2800" b="1" dirty="0"/>
          </a:p>
        </p:txBody>
      </p:sp>
      <p:sp>
        <p:nvSpPr>
          <p:cNvPr id="8" name="Text 5"/>
          <p:cNvSpPr/>
          <p:nvPr/>
        </p:nvSpPr>
        <p:spPr>
          <a:xfrm>
            <a:off x="1238012" y="3723561"/>
            <a:ext cx="3527822" cy="1932384"/>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骨密度の低下により、骨がもろくなり骨折しやすくなる状態です。運動不足・カルシウム不足・ホルモン変化などが要因となります。</a:t>
            </a:r>
            <a:endParaRPr lang="en-US" sz="2400" dirty="0"/>
          </a:p>
        </p:txBody>
      </p:sp>
      <p:sp>
        <p:nvSpPr>
          <p:cNvPr id="9" name="Text 6"/>
          <p:cNvSpPr/>
          <p:nvPr/>
        </p:nvSpPr>
        <p:spPr>
          <a:xfrm>
            <a:off x="1238011" y="6208924"/>
            <a:ext cx="3527822" cy="1159431"/>
          </a:xfrm>
          <a:prstGeom prst="rect">
            <a:avLst/>
          </a:prstGeom>
          <a:noFill/>
          <a:ln/>
        </p:spPr>
        <p:txBody>
          <a:bodyPr wrap="square" lIns="0" tIns="0" rIns="0" bIns="0" rtlCol="0" anchor="t"/>
          <a:lstStyle/>
          <a:p>
            <a:pPr marL="0" indent="0" algn="l">
              <a:lnSpc>
                <a:spcPts val="30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看護支援：</a:t>
            </a:r>
            <a:r>
              <a:rPr lang="en-US" sz="2400" dirty="0">
                <a:solidFill>
                  <a:srgbClr val="030303"/>
                </a:solidFill>
                <a:latin typeface="IBM Plex Sans Medium" pitchFamily="34" charset="0"/>
                <a:ea typeface="IBM Plex Sans Medium" pitchFamily="34" charset="-122"/>
                <a:cs typeface="IBM Plex Sans Medium" pitchFamily="34" charset="-120"/>
              </a:rPr>
              <a:t>転倒・骨折の予防指導、栄養・運動指導、服薬アドヒアランス支援が重要です。</a:t>
            </a:r>
            <a:endParaRPr lang="en-US" sz="2400" dirty="0"/>
          </a:p>
        </p:txBody>
      </p:sp>
      <p:sp>
        <p:nvSpPr>
          <p:cNvPr id="10" name="Shape 7"/>
          <p:cNvSpPr/>
          <p:nvPr/>
        </p:nvSpPr>
        <p:spPr>
          <a:xfrm>
            <a:off x="5279231" y="2597468"/>
            <a:ext cx="4071818" cy="4634746"/>
          </a:xfrm>
          <a:prstGeom prst="roundRect">
            <a:avLst>
              <a:gd name="adj" fmla="val 3593"/>
            </a:avLst>
          </a:prstGeom>
          <a:solidFill>
            <a:srgbClr val="FFFFFF">
              <a:alpha val="95000"/>
            </a:srgbClr>
          </a:solidFill>
          <a:ln/>
        </p:spPr>
        <p:txBody>
          <a:bodyPr/>
          <a:lstStyle/>
          <a:p>
            <a:endParaRPr lang="ja-JP" altLang="en-US"/>
          </a:p>
        </p:txBody>
      </p:sp>
      <p:sp>
        <p:nvSpPr>
          <p:cNvPr id="11" name="Shape 8"/>
          <p:cNvSpPr/>
          <p:nvPr/>
        </p:nvSpPr>
        <p:spPr>
          <a:xfrm>
            <a:off x="5279231" y="2566988"/>
            <a:ext cx="4071818" cy="121920"/>
          </a:xfrm>
          <a:prstGeom prst="roundRect">
            <a:avLst>
              <a:gd name="adj" fmla="val 83207"/>
            </a:avLst>
          </a:prstGeom>
          <a:solidFill>
            <a:srgbClr val="030303"/>
          </a:solidFill>
          <a:ln/>
        </p:spPr>
        <p:txBody>
          <a:bodyPr/>
          <a:lstStyle/>
          <a:p>
            <a:endParaRPr lang="ja-JP" altLang="en-US"/>
          </a:p>
        </p:txBody>
      </p:sp>
      <p:sp>
        <p:nvSpPr>
          <p:cNvPr id="12" name="Shape 9"/>
          <p:cNvSpPr/>
          <p:nvPr/>
        </p:nvSpPr>
        <p:spPr>
          <a:xfrm>
            <a:off x="6952774" y="2235160"/>
            <a:ext cx="724614" cy="724614"/>
          </a:xfrm>
          <a:prstGeom prst="roundRect">
            <a:avLst>
              <a:gd name="adj" fmla="val 126191"/>
            </a:avLst>
          </a:prstGeom>
          <a:solidFill>
            <a:srgbClr val="030303"/>
          </a:solidFill>
          <a:ln/>
        </p:spPr>
        <p:txBody>
          <a:bodyPr/>
          <a:lstStyle/>
          <a:p>
            <a:endParaRPr lang="ja-JP" altLang="en-US"/>
          </a:p>
        </p:txBody>
      </p:sp>
      <p:pic>
        <p:nvPicPr>
          <p:cNvPr id="13" name="Image 1" descr="preencoded.png"/>
          <p:cNvPicPr>
            <a:picLocks noChangeAspect="1"/>
          </p:cNvPicPr>
          <p:nvPr/>
        </p:nvPicPr>
        <p:blipFill>
          <a:blip r:embed="rId4"/>
          <a:stretch>
            <a:fillRect/>
          </a:stretch>
        </p:blipFill>
        <p:spPr>
          <a:xfrm>
            <a:off x="7170182" y="2416254"/>
            <a:ext cx="289798" cy="362307"/>
          </a:xfrm>
          <a:prstGeom prst="rect">
            <a:avLst/>
          </a:prstGeom>
        </p:spPr>
      </p:pic>
      <p:sp>
        <p:nvSpPr>
          <p:cNvPr id="14" name="Text 10"/>
          <p:cNvSpPr/>
          <p:nvPr/>
        </p:nvSpPr>
        <p:spPr>
          <a:xfrm>
            <a:off x="5551170" y="3201233"/>
            <a:ext cx="3311009" cy="377428"/>
          </a:xfrm>
          <a:prstGeom prst="rect">
            <a:avLst/>
          </a:prstGeom>
          <a:noFill/>
          <a:ln/>
        </p:spPr>
        <p:txBody>
          <a:bodyPr wrap="none" lIns="0" tIns="0" rIns="0" bIns="0" rtlCol="0" anchor="t"/>
          <a:lstStyle/>
          <a:p>
            <a:pPr marL="0" indent="0" algn="l">
              <a:lnSpc>
                <a:spcPts val="2950"/>
              </a:lnSpc>
              <a:buNone/>
            </a:pPr>
            <a:r>
              <a:rPr lang="en-US" sz="2800" b="1" dirty="0">
                <a:latin typeface="Inter Medium" pitchFamily="34" charset="0"/>
                <a:ea typeface="Inter Medium" pitchFamily="34" charset="-122"/>
                <a:cs typeface="Inter Medium" pitchFamily="34" charset="-120"/>
              </a:rPr>
              <a:t>アルツハイマー型認知症</a:t>
            </a:r>
            <a:endParaRPr lang="en-US" sz="2800" b="1" dirty="0"/>
          </a:p>
        </p:txBody>
      </p:sp>
      <p:sp>
        <p:nvSpPr>
          <p:cNvPr id="15" name="Text 11"/>
          <p:cNvSpPr/>
          <p:nvPr/>
        </p:nvSpPr>
        <p:spPr>
          <a:xfrm>
            <a:off x="5551170" y="3723561"/>
            <a:ext cx="3527941" cy="1545908"/>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記憶や判断力が徐々に低下する神経変性疾患です。加齢が主なリスク要因ですが、誰もが発症するわけではありません。</a:t>
            </a:r>
            <a:endParaRPr lang="en-US" sz="2400" dirty="0"/>
          </a:p>
        </p:txBody>
      </p:sp>
      <p:sp>
        <p:nvSpPr>
          <p:cNvPr id="16" name="Text 12"/>
          <p:cNvSpPr/>
          <p:nvPr/>
        </p:nvSpPr>
        <p:spPr>
          <a:xfrm>
            <a:off x="5494317" y="6208923"/>
            <a:ext cx="3527941" cy="1159431"/>
          </a:xfrm>
          <a:prstGeom prst="rect">
            <a:avLst/>
          </a:prstGeom>
          <a:noFill/>
          <a:ln/>
        </p:spPr>
        <p:txBody>
          <a:bodyPr wrap="square" lIns="0" tIns="0" rIns="0" bIns="0" rtlCol="0" anchor="t"/>
          <a:lstStyle/>
          <a:p>
            <a:pPr marL="0" indent="0" algn="l">
              <a:lnSpc>
                <a:spcPts val="30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看護支援：</a:t>
            </a:r>
            <a:r>
              <a:rPr lang="en-US" sz="2400" dirty="0">
                <a:solidFill>
                  <a:srgbClr val="030303"/>
                </a:solidFill>
                <a:latin typeface="IBM Plex Sans Medium" pitchFamily="34" charset="0"/>
                <a:ea typeface="IBM Plex Sans Medium" pitchFamily="34" charset="-122"/>
                <a:cs typeface="IBM Plex Sans Medium" pitchFamily="34" charset="-120"/>
              </a:rPr>
              <a:t>早期の異変に気づく観察力、本人の尊厳を保つ関わり、家族への支援が必要です。</a:t>
            </a:r>
            <a:endParaRPr lang="en-US" sz="2400" dirty="0"/>
          </a:p>
        </p:txBody>
      </p:sp>
      <p:sp>
        <p:nvSpPr>
          <p:cNvPr id="17" name="Shape 13"/>
          <p:cNvSpPr/>
          <p:nvPr/>
        </p:nvSpPr>
        <p:spPr>
          <a:xfrm>
            <a:off x="9592508" y="2597468"/>
            <a:ext cx="4071818" cy="4634746"/>
          </a:xfrm>
          <a:prstGeom prst="roundRect">
            <a:avLst>
              <a:gd name="adj" fmla="val 3593"/>
            </a:avLst>
          </a:prstGeom>
          <a:solidFill>
            <a:srgbClr val="FFFFFF">
              <a:alpha val="95000"/>
            </a:srgbClr>
          </a:solidFill>
          <a:ln/>
        </p:spPr>
        <p:txBody>
          <a:bodyPr/>
          <a:lstStyle/>
          <a:p>
            <a:endParaRPr lang="ja-JP" altLang="en-US"/>
          </a:p>
        </p:txBody>
      </p:sp>
      <p:sp>
        <p:nvSpPr>
          <p:cNvPr id="18" name="Shape 14"/>
          <p:cNvSpPr/>
          <p:nvPr/>
        </p:nvSpPr>
        <p:spPr>
          <a:xfrm>
            <a:off x="9592508" y="2566988"/>
            <a:ext cx="4071818" cy="121920"/>
          </a:xfrm>
          <a:prstGeom prst="roundRect">
            <a:avLst>
              <a:gd name="adj" fmla="val 83207"/>
            </a:avLst>
          </a:prstGeom>
          <a:solidFill>
            <a:srgbClr val="030303"/>
          </a:solidFill>
          <a:ln/>
        </p:spPr>
        <p:txBody>
          <a:bodyPr/>
          <a:lstStyle/>
          <a:p>
            <a:endParaRPr lang="ja-JP" altLang="en-US"/>
          </a:p>
        </p:txBody>
      </p:sp>
      <p:sp>
        <p:nvSpPr>
          <p:cNvPr id="19" name="Shape 15"/>
          <p:cNvSpPr/>
          <p:nvPr/>
        </p:nvSpPr>
        <p:spPr>
          <a:xfrm>
            <a:off x="11266051" y="2235160"/>
            <a:ext cx="724614" cy="724614"/>
          </a:xfrm>
          <a:prstGeom prst="roundRect">
            <a:avLst>
              <a:gd name="adj" fmla="val 126191"/>
            </a:avLst>
          </a:prstGeom>
          <a:solidFill>
            <a:srgbClr val="030303"/>
          </a:solidFill>
          <a:ln/>
        </p:spPr>
        <p:txBody>
          <a:bodyPr/>
          <a:lstStyle/>
          <a:p>
            <a:endParaRPr lang="ja-JP" altLang="en-US"/>
          </a:p>
        </p:txBody>
      </p:sp>
      <p:pic>
        <p:nvPicPr>
          <p:cNvPr id="20" name="Image 2" descr="preencoded.png"/>
          <p:cNvPicPr>
            <a:picLocks noChangeAspect="1"/>
          </p:cNvPicPr>
          <p:nvPr/>
        </p:nvPicPr>
        <p:blipFill>
          <a:blip r:embed="rId5"/>
          <a:stretch>
            <a:fillRect/>
          </a:stretch>
        </p:blipFill>
        <p:spPr>
          <a:xfrm>
            <a:off x="11483459" y="2416254"/>
            <a:ext cx="289798" cy="362307"/>
          </a:xfrm>
          <a:prstGeom prst="rect">
            <a:avLst/>
          </a:prstGeom>
        </p:spPr>
      </p:pic>
      <p:sp>
        <p:nvSpPr>
          <p:cNvPr id="21" name="Text 16"/>
          <p:cNvSpPr/>
          <p:nvPr/>
        </p:nvSpPr>
        <p:spPr>
          <a:xfrm>
            <a:off x="9864447" y="3201233"/>
            <a:ext cx="3019187" cy="377428"/>
          </a:xfrm>
          <a:prstGeom prst="rect">
            <a:avLst/>
          </a:prstGeom>
          <a:noFill/>
          <a:ln/>
        </p:spPr>
        <p:txBody>
          <a:bodyPr wrap="none" lIns="0" tIns="0" rIns="0" bIns="0" rtlCol="0" anchor="t"/>
          <a:lstStyle/>
          <a:p>
            <a:pPr marL="0" indent="0" algn="l">
              <a:lnSpc>
                <a:spcPts val="2950"/>
              </a:lnSpc>
              <a:buNone/>
            </a:pPr>
            <a:r>
              <a:rPr lang="en-US" sz="2800" b="1" dirty="0">
                <a:latin typeface="Inter Medium" pitchFamily="34" charset="0"/>
                <a:ea typeface="Inter Medium" pitchFamily="34" charset="-122"/>
                <a:cs typeface="Inter Medium" pitchFamily="34" charset="-120"/>
              </a:rPr>
              <a:t>生活習慣病</a:t>
            </a:r>
            <a:endParaRPr lang="en-US" sz="2800" b="1" dirty="0"/>
          </a:p>
        </p:txBody>
      </p:sp>
      <p:sp>
        <p:nvSpPr>
          <p:cNvPr id="22" name="Text 17"/>
          <p:cNvSpPr/>
          <p:nvPr/>
        </p:nvSpPr>
        <p:spPr>
          <a:xfrm>
            <a:off x="9864447" y="3723561"/>
            <a:ext cx="3527941" cy="1545908"/>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高血圧・糖尿病などの不適切な生活習慣により進行し、動脈硬化・心疾患・腎障害などを引き起こします。</a:t>
            </a:r>
            <a:endParaRPr lang="en-US" sz="2400" dirty="0"/>
          </a:p>
        </p:txBody>
      </p:sp>
      <p:sp>
        <p:nvSpPr>
          <p:cNvPr id="23" name="Text 18"/>
          <p:cNvSpPr/>
          <p:nvPr/>
        </p:nvSpPr>
        <p:spPr>
          <a:xfrm>
            <a:off x="9864387" y="6208922"/>
            <a:ext cx="3527941" cy="1159431"/>
          </a:xfrm>
          <a:prstGeom prst="rect">
            <a:avLst/>
          </a:prstGeom>
          <a:noFill/>
          <a:ln/>
        </p:spPr>
        <p:txBody>
          <a:bodyPr wrap="square" lIns="0" tIns="0" rIns="0" bIns="0" rtlCol="0" anchor="t"/>
          <a:lstStyle/>
          <a:p>
            <a:pPr marL="0" indent="0" algn="l">
              <a:lnSpc>
                <a:spcPts val="30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看護支援：</a:t>
            </a:r>
            <a:r>
              <a:rPr lang="en-US" sz="2400" dirty="0">
                <a:solidFill>
                  <a:srgbClr val="030303"/>
                </a:solidFill>
                <a:latin typeface="IBM Plex Sans Medium" pitchFamily="34" charset="0"/>
                <a:ea typeface="IBM Plex Sans Medium" pitchFamily="34" charset="-122"/>
                <a:cs typeface="IBM Plex Sans Medium" pitchFamily="34" charset="-120"/>
              </a:rPr>
              <a:t>生活指導（食事・運動）、服薬管理と指導、合併症の予防・観察が重要です。</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66073" y="1020485"/>
            <a:ext cx="6901101" cy="862608"/>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社会的老化の概念</a:t>
            </a:r>
            <a:endParaRPr lang="en-US" sz="5400" dirty="0"/>
          </a:p>
        </p:txBody>
      </p:sp>
      <p:sp>
        <p:nvSpPr>
          <p:cNvPr id="3" name="Text 1"/>
          <p:cNvSpPr/>
          <p:nvPr/>
        </p:nvSpPr>
        <p:spPr>
          <a:xfrm>
            <a:off x="966073" y="2435066"/>
            <a:ext cx="12698254" cy="1324451"/>
          </a:xfrm>
          <a:prstGeom prst="rect">
            <a:avLst/>
          </a:prstGeom>
          <a:noFill/>
          <a:ln/>
        </p:spPr>
        <p:txBody>
          <a:bodyPr wrap="square" lIns="0" tIns="0" rIns="0" bIns="0" rtlCol="0" anchor="t"/>
          <a:lstStyle/>
          <a:p>
            <a:pPr marL="0" indent="0" algn="l">
              <a:lnSpc>
                <a:spcPts val="3450"/>
              </a:lnSpc>
              <a:buNone/>
            </a:pPr>
            <a:r>
              <a:rPr lang="en-US" sz="2150" dirty="0">
                <a:solidFill>
                  <a:srgbClr val="030303"/>
                </a:solidFill>
                <a:latin typeface="IBM Plex Sans Medium" pitchFamily="34" charset="0"/>
                <a:ea typeface="IBM Plex Sans Medium" pitchFamily="34" charset="-122"/>
                <a:cs typeface="IBM Plex Sans Medium" pitchFamily="34" charset="-120"/>
              </a:rPr>
              <a:t>社会的老化とは、加齢に伴って社会的な役割や人間関係に変化が生じ、それが高齢者の生活や心理面に影響を与える現象です。身体的・認知的な変化だけでなく、社会的環境の変化にも対応した看護が求められます。</a:t>
            </a:r>
            <a:endParaRPr lang="en-US" sz="2150" dirty="0"/>
          </a:p>
        </p:txBody>
      </p:sp>
      <p:sp>
        <p:nvSpPr>
          <p:cNvPr id="4" name="Text 2"/>
          <p:cNvSpPr/>
          <p:nvPr/>
        </p:nvSpPr>
        <p:spPr>
          <a:xfrm>
            <a:off x="966073" y="4070033"/>
            <a:ext cx="12698254" cy="882968"/>
          </a:xfrm>
          <a:prstGeom prst="rect">
            <a:avLst/>
          </a:prstGeom>
          <a:noFill/>
          <a:ln/>
        </p:spPr>
        <p:txBody>
          <a:bodyPr wrap="square" lIns="0" tIns="0" rIns="0" bIns="0" rtlCol="0" anchor="t"/>
          <a:lstStyle/>
          <a:p>
            <a:pPr marL="0" indent="0" algn="l">
              <a:lnSpc>
                <a:spcPts val="3450"/>
              </a:lnSpc>
              <a:buNone/>
            </a:pPr>
            <a:r>
              <a:rPr lang="en-US" sz="2150" dirty="0">
                <a:solidFill>
                  <a:srgbClr val="030303"/>
                </a:solidFill>
                <a:latin typeface="IBM Plex Sans Medium" pitchFamily="34" charset="0"/>
                <a:ea typeface="IBM Plex Sans Medium" pitchFamily="34" charset="-122"/>
                <a:cs typeface="IBM Plex Sans Medium" pitchFamily="34" charset="-120"/>
              </a:rPr>
              <a:t>孤立や孤独感、うつ状態などを引き起こす可能性があり、早期の関わりが重要です。看護師は高齢者の社会的な変化を敏感に察知し、適切な支援を提供する必要があります。</a:t>
            </a:r>
            <a:endParaRPr lang="en-US" sz="2150" dirty="0"/>
          </a:p>
        </p:txBody>
      </p:sp>
      <p:sp>
        <p:nvSpPr>
          <p:cNvPr id="5" name="Text 3"/>
          <p:cNvSpPr/>
          <p:nvPr/>
        </p:nvSpPr>
        <p:spPr>
          <a:xfrm>
            <a:off x="1380053" y="5574030"/>
            <a:ext cx="12284273" cy="1324451"/>
          </a:xfrm>
          <a:prstGeom prst="rect">
            <a:avLst/>
          </a:prstGeom>
          <a:noFill/>
          <a:ln/>
        </p:spPr>
        <p:txBody>
          <a:bodyPr wrap="square" lIns="0" tIns="0" rIns="0" bIns="0" rtlCol="0" anchor="t"/>
          <a:lstStyle/>
          <a:p>
            <a:pPr marL="0" indent="0" algn="l">
              <a:lnSpc>
                <a:spcPts val="3450"/>
              </a:lnSpc>
              <a:buNone/>
            </a:pPr>
            <a:r>
              <a:rPr lang="en-US" sz="2150" dirty="0">
                <a:solidFill>
                  <a:srgbClr val="030303"/>
                </a:solidFill>
                <a:latin typeface="IBM Plex Sans Medium" pitchFamily="34" charset="0"/>
                <a:ea typeface="IBM Plex Sans Medium" pitchFamily="34" charset="-122"/>
                <a:cs typeface="IBM Plex Sans Medium" pitchFamily="34" charset="-120"/>
              </a:rPr>
              <a:t>社会的老化は、単なる年齢の問題ではなく、社会との関わり方の変化によって生じる現象です。看護師は高齢者が社会とのつながりを維持し、新たな役割を見つけられるよう支援することが重要です。</a:t>
            </a:r>
            <a:endParaRPr lang="en-US" sz="2150" dirty="0"/>
          </a:p>
        </p:txBody>
      </p:sp>
      <p:sp>
        <p:nvSpPr>
          <p:cNvPr id="6" name="Shape 4"/>
          <p:cNvSpPr/>
          <p:nvPr/>
        </p:nvSpPr>
        <p:spPr>
          <a:xfrm>
            <a:off x="966073" y="5263515"/>
            <a:ext cx="38100" cy="1945481"/>
          </a:xfrm>
          <a:prstGeom prst="rect">
            <a:avLst/>
          </a:prstGeom>
          <a:solidFill>
            <a:srgbClr val="030303"/>
          </a:solidFill>
          <a:ln/>
        </p:spPr>
        <p:txBody>
          <a:bodyPr/>
          <a:lstStyle/>
          <a:p>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66073" y="1186339"/>
            <a:ext cx="9056132" cy="808673"/>
          </a:xfrm>
          <a:prstGeom prst="rect">
            <a:avLst/>
          </a:prstGeom>
          <a:noFill/>
          <a:ln/>
        </p:spPr>
        <p:txBody>
          <a:bodyPr wrap="none" lIns="0" tIns="0" rIns="0" bIns="0" rtlCol="0" anchor="t"/>
          <a:lstStyle/>
          <a:p>
            <a:pPr marL="0" indent="0" algn="l">
              <a:lnSpc>
                <a:spcPts val="6350"/>
              </a:lnSpc>
              <a:buNone/>
            </a:pPr>
            <a:r>
              <a:rPr lang="en-US" sz="5050" dirty="0">
                <a:solidFill>
                  <a:srgbClr val="1B1B27"/>
                </a:solidFill>
                <a:latin typeface="Inter Medium" pitchFamily="34" charset="0"/>
                <a:ea typeface="Inter Medium" pitchFamily="34" charset="-122"/>
                <a:cs typeface="Inter Medium" pitchFamily="34" charset="-120"/>
              </a:rPr>
              <a:t>社会的老化の具体例と看護支援</a:t>
            </a:r>
            <a:endParaRPr lang="en-US" sz="5050" dirty="0"/>
          </a:p>
        </p:txBody>
      </p:sp>
      <p:sp>
        <p:nvSpPr>
          <p:cNvPr id="4" name="Text 2"/>
          <p:cNvSpPr/>
          <p:nvPr/>
        </p:nvSpPr>
        <p:spPr>
          <a:xfrm>
            <a:off x="1277966" y="2399348"/>
            <a:ext cx="3176230" cy="404336"/>
          </a:xfrm>
          <a:prstGeom prst="rect">
            <a:avLst/>
          </a:prstGeom>
          <a:noFill/>
          <a:ln/>
        </p:spPr>
        <p:txBody>
          <a:bodyPr wrap="none" lIns="0" tIns="0" rIns="0" bIns="0" rtlCol="0" anchor="t"/>
          <a:lstStyle/>
          <a:p>
            <a:pPr marL="0" indent="0" algn="l">
              <a:lnSpc>
                <a:spcPts val="3150"/>
              </a:lnSpc>
              <a:buNone/>
            </a:pPr>
            <a:r>
              <a:rPr lang="en-US" sz="3600" b="1" dirty="0">
                <a:solidFill>
                  <a:srgbClr val="FF0000"/>
                </a:solidFill>
                <a:latin typeface="Inter Medium" pitchFamily="34" charset="0"/>
                <a:ea typeface="Inter Medium" pitchFamily="34" charset="-122"/>
                <a:cs typeface="Inter Medium" pitchFamily="34" charset="-120"/>
              </a:rPr>
              <a:t>退職による変化</a:t>
            </a:r>
            <a:endParaRPr lang="en-US" sz="3600" b="1" dirty="0">
              <a:solidFill>
                <a:srgbClr val="FF0000"/>
              </a:solidFill>
            </a:endParaRPr>
          </a:p>
        </p:txBody>
      </p:sp>
      <p:sp>
        <p:nvSpPr>
          <p:cNvPr id="5" name="Text 3"/>
          <p:cNvSpPr/>
          <p:nvPr/>
        </p:nvSpPr>
        <p:spPr>
          <a:xfrm>
            <a:off x="1277966" y="2921759"/>
            <a:ext cx="3705276" cy="2070497"/>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長年の仕事を退き、日常の役割や社会的つながりが減少することで、存在意義の喪失感や無力感を感じることがあります。</a:t>
            </a:r>
            <a:endParaRPr lang="en-US" sz="2400" dirty="0"/>
          </a:p>
        </p:txBody>
      </p:sp>
      <p:sp>
        <p:nvSpPr>
          <p:cNvPr id="6" name="Text 4"/>
          <p:cNvSpPr/>
          <p:nvPr/>
        </p:nvSpPr>
        <p:spPr>
          <a:xfrm>
            <a:off x="1232246" y="5524431"/>
            <a:ext cx="3705276" cy="1656397"/>
          </a:xfrm>
          <a:prstGeom prst="rect">
            <a:avLst/>
          </a:prstGeom>
          <a:noFill/>
          <a:ln/>
        </p:spPr>
        <p:txBody>
          <a:bodyPr wrap="square" lIns="0" tIns="0" rIns="0" bIns="0" rtlCol="0" anchor="t"/>
          <a:lstStyle/>
          <a:p>
            <a:pPr marL="0" indent="0" algn="l">
              <a:lnSpc>
                <a:spcPts val="325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看護支援：</a:t>
            </a:r>
            <a:r>
              <a:rPr lang="en-US" sz="2800" dirty="0">
                <a:solidFill>
                  <a:srgbClr val="030303"/>
                </a:solidFill>
                <a:latin typeface="IBM Plex Sans Medium" pitchFamily="34" charset="0"/>
                <a:ea typeface="IBM Plex Sans Medium" pitchFamily="34" charset="-122"/>
                <a:cs typeface="IBM Plex Sans Medium" pitchFamily="34" charset="-120"/>
              </a:rPr>
              <a:t>新たな役割探しへの支援（趣味・ボランティア等）、肯定的な自己評価の支援を行います。</a:t>
            </a:r>
            <a:endParaRPr lang="en-US" sz="2800" dirty="0"/>
          </a:p>
        </p:txBody>
      </p:sp>
      <p:sp>
        <p:nvSpPr>
          <p:cNvPr id="8" name="Text 6"/>
          <p:cNvSpPr/>
          <p:nvPr/>
        </p:nvSpPr>
        <p:spPr>
          <a:xfrm>
            <a:off x="5618508" y="2399348"/>
            <a:ext cx="3176230" cy="404336"/>
          </a:xfrm>
          <a:prstGeom prst="rect">
            <a:avLst/>
          </a:prstGeom>
          <a:noFill/>
          <a:ln/>
        </p:spPr>
        <p:txBody>
          <a:bodyPr wrap="none" lIns="0" tIns="0" rIns="0" bIns="0" rtlCol="0" anchor="t"/>
          <a:lstStyle/>
          <a:p>
            <a:pPr marL="0" indent="0" algn="l">
              <a:lnSpc>
                <a:spcPts val="3150"/>
              </a:lnSpc>
              <a:buNone/>
            </a:pPr>
            <a:r>
              <a:rPr lang="en-US" sz="3600" b="1" dirty="0">
                <a:solidFill>
                  <a:srgbClr val="FF0000"/>
                </a:solidFill>
                <a:latin typeface="Inter Medium" pitchFamily="34" charset="0"/>
                <a:ea typeface="Inter Medium" pitchFamily="34" charset="-122"/>
                <a:cs typeface="Inter Medium" pitchFamily="34" charset="-120"/>
              </a:rPr>
              <a:t>配偶者との死別</a:t>
            </a:r>
            <a:endParaRPr lang="en-US" sz="3600" b="1" dirty="0">
              <a:solidFill>
                <a:srgbClr val="FF0000"/>
              </a:solidFill>
            </a:endParaRPr>
          </a:p>
        </p:txBody>
      </p:sp>
      <p:sp>
        <p:nvSpPr>
          <p:cNvPr id="9" name="Text 7"/>
          <p:cNvSpPr/>
          <p:nvPr/>
        </p:nvSpPr>
        <p:spPr>
          <a:xfrm>
            <a:off x="5618508" y="2921759"/>
            <a:ext cx="3705276" cy="2070497"/>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長年連れ添ったパートナーとの死別による喪失体験は、深い悲しみ、孤独感、うつ状態を引き起こします。</a:t>
            </a:r>
            <a:endParaRPr lang="en-US" sz="2400" dirty="0"/>
          </a:p>
        </p:txBody>
      </p:sp>
      <p:sp>
        <p:nvSpPr>
          <p:cNvPr id="10" name="Text 8"/>
          <p:cNvSpPr/>
          <p:nvPr/>
        </p:nvSpPr>
        <p:spPr>
          <a:xfrm>
            <a:off x="5572788" y="5524431"/>
            <a:ext cx="3705276" cy="1242298"/>
          </a:xfrm>
          <a:prstGeom prst="rect">
            <a:avLst/>
          </a:prstGeom>
          <a:noFill/>
          <a:ln/>
        </p:spPr>
        <p:txBody>
          <a:bodyPr wrap="square" lIns="0" tIns="0" rIns="0" bIns="0" rtlCol="0" anchor="t"/>
          <a:lstStyle/>
          <a:p>
            <a:pPr marL="0" indent="0" algn="l">
              <a:lnSpc>
                <a:spcPts val="325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看護支援：</a:t>
            </a:r>
            <a:r>
              <a:rPr lang="en-US" sz="2800" dirty="0">
                <a:solidFill>
                  <a:srgbClr val="030303"/>
                </a:solidFill>
                <a:latin typeface="IBM Plex Sans Medium" pitchFamily="34" charset="0"/>
                <a:ea typeface="IBM Plex Sans Medium" pitchFamily="34" charset="-122"/>
                <a:cs typeface="IBM Plex Sans Medium" pitchFamily="34" charset="-120"/>
              </a:rPr>
              <a:t>グリーフケア、感情の受容と共有、支援者との関係構築が重要です。</a:t>
            </a:r>
            <a:endParaRPr lang="en-US" sz="2800" dirty="0"/>
          </a:p>
        </p:txBody>
      </p:sp>
      <p:sp>
        <p:nvSpPr>
          <p:cNvPr id="12" name="Text 10"/>
          <p:cNvSpPr/>
          <p:nvPr/>
        </p:nvSpPr>
        <p:spPr>
          <a:xfrm>
            <a:off x="9959051" y="2399348"/>
            <a:ext cx="3176230" cy="404336"/>
          </a:xfrm>
          <a:prstGeom prst="rect">
            <a:avLst/>
          </a:prstGeom>
          <a:noFill/>
          <a:ln/>
        </p:spPr>
        <p:txBody>
          <a:bodyPr wrap="none" lIns="0" tIns="0" rIns="0" bIns="0" rtlCol="0" anchor="t"/>
          <a:lstStyle/>
          <a:p>
            <a:pPr marL="0" indent="0" algn="l">
              <a:lnSpc>
                <a:spcPts val="3150"/>
              </a:lnSpc>
              <a:buNone/>
            </a:pPr>
            <a:r>
              <a:rPr lang="en-US" sz="3600" b="1" dirty="0">
                <a:solidFill>
                  <a:srgbClr val="FF0000"/>
                </a:solidFill>
                <a:latin typeface="Inter Medium" pitchFamily="34" charset="0"/>
                <a:ea typeface="Inter Medium" pitchFamily="34" charset="-122"/>
                <a:cs typeface="Inter Medium" pitchFamily="34" charset="-120"/>
              </a:rPr>
              <a:t>家族関係の変化</a:t>
            </a:r>
            <a:endParaRPr lang="en-US" sz="3600" b="1" dirty="0">
              <a:solidFill>
                <a:srgbClr val="FF0000"/>
              </a:solidFill>
            </a:endParaRPr>
          </a:p>
        </p:txBody>
      </p:sp>
      <p:sp>
        <p:nvSpPr>
          <p:cNvPr id="13" name="Text 11"/>
          <p:cNvSpPr/>
          <p:nvPr/>
        </p:nvSpPr>
        <p:spPr>
          <a:xfrm>
            <a:off x="9959051" y="2921759"/>
            <a:ext cx="3705276" cy="1656397"/>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子どもの独立、配偶者・親族との別居などにより、交流機会の減少や支援不足が生じます。</a:t>
            </a:r>
            <a:endParaRPr lang="en-US" sz="2400" dirty="0"/>
          </a:p>
        </p:txBody>
      </p:sp>
      <p:sp>
        <p:nvSpPr>
          <p:cNvPr id="14" name="Text 12"/>
          <p:cNvSpPr/>
          <p:nvPr/>
        </p:nvSpPr>
        <p:spPr>
          <a:xfrm>
            <a:off x="9913331" y="5110331"/>
            <a:ext cx="3705276" cy="1656397"/>
          </a:xfrm>
          <a:prstGeom prst="rect">
            <a:avLst/>
          </a:prstGeom>
          <a:noFill/>
          <a:ln/>
        </p:spPr>
        <p:txBody>
          <a:bodyPr wrap="square" lIns="0" tIns="0" rIns="0" bIns="0" rtlCol="0" anchor="t"/>
          <a:lstStyle/>
          <a:p>
            <a:pPr marL="0" indent="0" algn="l">
              <a:lnSpc>
                <a:spcPts val="325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看護支援：</a:t>
            </a:r>
            <a:r>
              <a:rPr lang="en-US" sz="2800" dirty="0">
                <a:solidFill>
                  <a:srgbClr val="030303"/>
                </a:solidFill>
                <a:latin typeface="IBM Plex Sans Medium" pitchFamily="34" charset="0"/>
                <a:ea typeface="IBM Plex Sans Medium" pitchFamily="34" charset="-122"/>
                <a:cs typeface="IBM Plex Sans Medium" pitchFamily="34" charset="-120"/>
              </a:rPr>
              <a:t>地域とのつながりを促す、社会資源の活用（通いの場・サロン等）を支援します。</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950833" y="924826"/>
            <a:ext cx="9702998" cy="808673"/>
          </a:xfrm>
          <a:prstGeom prst="rect">
            <a:avLst/>
          </a:prstGeom>
          <a:noFill/>
          <a:ln/>
        </p:spPr>
        <p:txBody>
          <a:bodyPr wrap="none" lIns="0" tIns="0" rIns="0" bIns="0" rtlCol="0" anchor="t"/>
          <a:lstStyle/>
          <a:p>
            <a:pPr marL="0" indent="0" algn="l">
              <a:lnSpc>
                <a:spcPts val="6350"/>
              </a:lnSpc>
              <a:buNone/>
            </a:pPr>
            <a:r>
              <a:rPr lang="en-US" sz="5050" dirty="0">
                <a:solidFill>
                  <a:srgbClr val="1B1B27"/>
                </a:solidFill>
                <a:latin typeface="Inter Medium" pitchFamily="34" charset="0"/>
                <a:ea typeface="Inter Medium" pitchFamily="34" charset="-122"/>
                <a:cs typeface="Inter Medium" pitchFamily="34" charset="-120"/>
              </a:rPr>
              <a:t>エリクソンの心理社会的発達理論</a:t>
            </a:r>
            <a:endParaRPr lang="en-US" sz="5050" dirty="0"/>
          </a:p>
        </p:txBody>
      </p:sp>
      <p:sp>
        <p:nvSpPr>
          <p:cNvPr id="3" name="Text 1"/>
          <p:cNvSpPr/>
          <p:nvPr/>
        </p:nvSpPr>
        <p:spPr>
          <a:xfrm>
            <a:off x="973693" y="2052399"/>
            <a:ext cx="12698254" cy="828199"/>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アメリカの心理学者エリク・エリクソンは、人の一生を8つの発達段階に分け、それぞれに心理社会的な発達課題があるとしました。そのうち、老年期（おおむね65歳以降）における課題は以下の通りです。</a:t>
            </a:r>
            <a:endParaRPr lang="en-US" sz="2800" dirty="0"/>
          </a:p>
        </p:txBody>
      </p:sp>
      <p:sp>
        <p:nvSpPr>
          <p:cNvPr id="4" name="Text 2"/>
          <p:cNvSpPr/>
          <p:nvPr/>
        </p:nvSpPr>
        <p:spPr>
          <a:xfrm>
            <a:off x="966073" y="3512455"/>
            <a:ext cx="3908822" cy="404336"/>
          </a:xfrm>
          <a:prstGeom prst="rect">
            <a:avLst/>
          </a:prstGeom>
          <a:noFill/>
          <a:ln/>
        </p:spPr>
        <p:txBody>
          <a:bodyPr wrap="none" lIns="0" tIns="0" rIns="0" bIns="0" rtlCol="0" anchor="t"/>
          <a:lstStyle/>
          <a:p>
            <a:pPr marL="0" indent="0" algn="l">
              <a:lnSpc>
                <a:spcPts val="3150"/>
              </a:lnSpc>
              <a:buNone/>
            </a:pPr>
            <a:r>
              <a:rPr lang="en-US" sz="3600" b="1" u="sng" dirty="0">
                <a:solidFill>
                  <a:srgbClr val="FF0000"/>
                </a:solidFill>
                <a:latin typeface="Inter Medium" pitchFamily="34" charset="0"/>
                <a:ea typeface="Inter Medium" pitchFamily="34" charset="-122"/>
                <a:cs typeface="Inter Medium" pitchFamily="34" charset="-120"/>
              </a:rPr>
              <a:t>自己統合（Ego Integrity）</a:t>
            </a:r>
            <a:endParaRPr lang="en-US" sz="3600" b="1" u="sng" dirty="0">
              <a:solidFill>
                <a:srgbClr val="FF0000"/>
              </a:solidFill>
            </a:endParaRPr>
          </a:p>
        </p:txBody>
      </p:sp>
      <p:sp>
        <p:nvSpPr>
          <p:cNvPr id="5" name="Text 3"/>
          <p:cNvSpPr/>
          <p:nvPr/>
        </p:nvSpPr>
        <p:spPr>
          <a:xfrm>
            <a:off x="950833" y="4292152"/>
            <a:ext cx="6033492" cy="1242298"/>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自分の人生を肯定的に振り返り、「意味のある人生だった」と感じられることです。過去の経験を受け入れ、人生全体に満足感を持てる状態を指します。</a:t>
            </a:r>
            <a:endParaRPr lang="en-US" sz="2800" dirty="0"/>
          </a:p>
        </p:txBody>
      </p:sp>
      <p:sp>
        <p:nvSpPr>
          <p:cNvPr id="6" name="Text 4"/>
          <p:cNvSpPr/>
          <p:nvPr/>
        </p:nvSpPr>
        <p:spPr>
          <a:xfrm>
            <a:off x="7638455" y="3512455"/>
            <a:ext cx="3234809" cy="404336"/>
          </a:xfrm>
          <a:prstGeom prst="rect">
            <a:avLst/>
          </a:prstGeom>
          <a:noFill/>
          <a:ln/>
        </p:spPr>
        <p:txBody>
          <a:bodyPr wrap="none" lIns="0" tIns="0" rIns="0" bIns="0" rtlCol="0" anchor="t"/>
          <a:lstStyle/>
          <a:p>
            <a:pPr marL="0" indent="0" algn="l">
              <a:lnSpc>
                <a:spcPts val="3150"/>
              </a:lnSpc>
              <a:buNone/>
            </a:pPr>
            <a:r>
              <a:rPr lang="en-US" sz="3600" b="1" u="sng" dirty="0">
                <a:solidFill>
                  <a:srgbClr val="FF0000"/>
                </a:solidFill>
                <a:latin typeface="Inter Medium" pitchFamily="34" charset="0"/>
                <a:ea typeface="Inter Medium" pitchFamily="34" charset="-122"/>
                <a:cs typeface="Inter Medium" pitchFamily="34" charset="-120"/>
              </a:rPr>
              <a:t>絶望（Despair）</a:t>
            </a:r>
            <a:endParaRPr lang="en-US" sz="3600" b="1" u="sng" dirty="0">
              <a:solidFill>
                <a:srgbClr val="FF0000"/>
              </a:solidFill>
            </a:endParaRPr>
          </a:p>
        </p:txBody>
      </p:sp>
      <p:sp>
        <p:nvSpPr>
          <p:cNvPr id="7" name="Text 5"/>
          <p:cNvSpPr/>
          <p:nvPr/>
        </p:nvSpPr>
        <p:spPr>
          <a:xfrm>
            <a:off x="7623215" y="4292152"/>
            <a:ext cx="6033492" cy="1242298"/>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過去を悔やみ、虚しさや後悔を抱え、「もっと違う生き方があったのでは」と感じる状態です。人生に対する不満や後悔が強い状態を指します。</a:t>
            </a:r>
            <a:endParaRPr lang="en-US" sz="2800" dirty="0"/>
          </a:p>
        </p:txBody>
      </p:sp>
      <p:sp>
        <p:nvSpPr>
          <p:cNvPr id="8" name="Text 6"/>
          <p:cNvSpPr/>
          <p:nvPr/>
        </p:nvSpPr>
        <p:spPr>
          <a:xfrm>
            <a:off x="881165" y="6779521"/>
            <a:ext cx="12698254" cy="828199"/>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この発達課題は、高齢者の心理的健康と生活の質に大きな影響を与えるため、看護師は高齢者が自己統合に至ることを支援する重要な役割を担います。</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966073" y="1172766"/>
            <a:ext cx="7102673" cy="808673"/>
          </a:xfrm>
          <a:prstGeom prst="rect">
            <a:avLst/>
          </a:prstGeom>
          <a:noFill/>
          <a:ln/>
        </p:spPr>
        <p:txBody>
          <a:bodyPr wrap="none" lIns="0" tIns="0" rIns="0" bIns="0" rtlCol="0" anchor="t"/>
          <a:lstStyle/>
          <a:p>
            <a:pPr marL="0" indent="0" algn="l">
              <a:lnSpc>
                <a:spcPts val="6350"/>
              </a:lnSpc>
              <a:buNone/>
            </a:pPr>
            <a:r>
              <a:rPr lang="en-US" sz="5050" dirty="0">
                <a:solidFill>
                  <a:srgbClr val="1B1B27"/>
                </a:solidFill>
                <a:latin typeface="Inter Medium" pitchFamily="34" charset="0"/>
                <a:ea typeface="Inter Medium" pitchFamily="34" charset="-122"/>
                <a:cs typeface="Inter Medium" pitchFamily="34" charset="-120"/>
              </a:rPr>
              <a:t>自己統合がもたらす影響</a:t>
            </a:r>
            <a:endParaRPr lang="en-US" sz="5050" dirty="0"/>
          </a:p>
        </p:txBody>
      </p:sp>
      <p:pic>
        <p:nvPicPr>
          <p:cNvPr id="3" name="Image 0" descr="preencoded.png"/>
          <p:cNvPicPr>
            <a:picLocks noChangeAspect="1"/>
          </p:cNvPicPr>
          <p:nvPr/>
        </p:nvPicPr>
        <p:blipFill>
          <a:blip r:embed="rId3"/>
          <a:stretch>
            <a:fillRect/>
          </a:stretch>
        </p:blipFill>
        <p:spPr>
          <a:xfrm>
            <a:off x="966073" y="2499003"/>
            <a:ext cx="646867" cy="646867"/>
          </a:xfrm>
          <a:prstGeom prst="rect">
            <a:avLst/>
          </a:prstGeom>
        </p:spPr>
      </p:pic>
      <p:sp>
        <p:nvSpPr>
          <p:cNvPr id="4" name="Text 1"/>
          <p:cNvSpPr/>
          <p:nvPr/>
        </p:nvSpPr>
        <p:spPr>
          <a:xfrm>
            <a:off x="1936313" y="2652593"/>
            <a:ext cx="3234809" cy="404336"/>
          </a:xfrm>
          <a:prstGeom prst="rect">
            <a:avLst/>
          </a:prstGeom>
          <a:noFill/>
          <a:ln/>
        </p:spPr>
        <p:txBody>
          <a:bodyPr wrap="none" lIns="0" tIns="0" rIns="0" bIns="0" rtlCol="0" anchor="t"/>
          <a:lstStyle/>
          <a:p>
            <a:pPr marL="0" indent="0" algn="l">
              <a:lnSpc>
                <a:spcPts val="3150"/>
              </a:lnSpc>
              <a:buNone/>
            </a:pPr>
            <a:r>
              <a:rPr lang="en-US" sz="3600" b="1" dirty="0">
                <a:solidFill>
                  <a:srgbClr val="FF0000"/>
                </a:solidFill>
                <a:latin typeface="Inter Medium" pitchFamily="34" charset="0"/>
                <a:ea typeface="Inter Medium" pitchFamily="34" charset="-122"/>
                <a:cs typeface="Inter Medium" pitchFamily="34" charset="-120"/>
              </a:rPr>
              <a:t>精神的安定感</a:t>
            </a:r>
            <a:endParaRPr lang="en-US" sz="3600" b="1" dirty="0">
              <a:solidFill>
                <a:srgbClr val="FF0000"/>
              </a:solidFill>
            </a:endParaRPr>
          </a:p>
        </p:txBody>
      </p:sp>
      <p:sp>
        <p:nvSpPr>
          <p:cNvPr id="5" name="Text 2"/>
          <p:cNvSpPr/>
          <p:nvPr/>
        </p:nvSpPr>
        <p:spPr>
          <a:xfrm>
            <a:off x="1936313" y="3212187"/>
            <a:ext cx="5217200" cy="1242298"/>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心が穏やかになり、日々を落ち着いて過ごすことができます。内面的な平和を感じ、感情の起伏が安定します。</a:t>
            </a:r>
            <a:endParaRPr lang="en-US" sz="2800" dirty="0"/>
          </a:p>
        </p:txBody>
      </p:sp>
      <p:pic>
        <p:nvPicPr>
          <p:cNvPr id="6" name="Image 1" descr="preencoded.png"/>
          <p:cNvPicPr>
            <a:picLocks noChangeAspect="1"/>
          </p:cNvPicPr>
          <p:nvPr/>
        </p:nvPicPr>
        <p:blipFill>
          <a:blip r:embed="rId4"/>
          <a:stretch>
            <a:fillRect/>
          </a:stretch>
        </p:blipFill>
        <p:spPr>
          <a:xfrm>
            <a:off x="7476887" y="2499003"/>
            <a:ext cx="646867" cy="646867"/>
          </a:xfrm>
          <a:prstGeom prst="rect">
            <a:avLst/>
          </a:prstGeom>
        </p:spPr>
      </p:pic>
      <p:sp>
        <p:nvSpPr>
          <p:cNvPr id="7" name="Text 3"/>
          <p:cNvSpPr/>
          <p:nvPr/>
        </p:nvSpPr>
        <p:spPr>
          <a:xfrm>
            <a:off x="8447127" y="2652593"/>
            <a:ext cx="3234809" cy="404336"/>
          </a:xfrm>
          <a:prstGeom prst="rect">
            <a:avLst/>
          </a:prstGeom>
          <a:noFill/>
          <a:ln/>
        </p:spPr>
        <p:txBody>
          <a:bodyPr wrap="none" lIns="0" tIns="0" rIns="0" bIns="0" rtlCol="0" anchor="t"/>
          <a:lstStyle/>
          <a:p>
            <a:pPr marL="0" indent="0" algn="l">
              <a:lnSpc>
                <a:spcPts val="3150"/>
              </a:lnSpc>
              <a:buNone/>
            </a:pPr>
            <a:r>
              <a:rPr lang="en-US" sz="3600" b="1" dirty="0">
                <a:solidFill>
                  <a:srgbClr val="FF0000"/>
                </a:solidFill>
                <a:latin typeface="Inter Medium" pitchFamily="34" charset="0"/>
                <a:ea typeface="Inter Medium" pitchFamily="34" charset="-122"/>
                <a:cs typeface="Inter Medium" pitchFamily="34" charset="-120"/>
              </a:rPr>
              <a:t>死への受容</a:t>
            </a:r>
            <a:endParaRPr lang="en-US" sz="3600" b="1" dirty="0">
              <a:solidFill>
                <a:srgbClr val="FF0000"/>
              </a:solidFill>
            </a:endParaRPr>
          </a:p>
        </p:txBody>
      </p:sp>
      <p:sp>
        <p:nvSpPr>
          <p:cNvPr id="8" name="Text 4"/>
          <p:cNvSpPr/>
          <p:nvPr/>
        </p:nvSpPr>
        <p:spPr>
          <a:xfrm>
            <a:off x="8447127" y="3212187"/>
            <a:ext cx="5217200" cy="1242298"/>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人生の終末に対して自然に向き合い、恐れすぎず受け入れられます。死を人生の自然な一部として捉えることができます。</a:t>
            </a:r>
            <a:endParaRPr lang="en-US" sz="2800" dirty="0"/>
          </a:p>
        </p:txBody>
      </p:sp>
      <p:pic>
        <p:nvPicPr>
          <p:cNvPr id="9" name="Image 2" descr="preencoded.png"/>
          <p:cNvPicPr>
            <a:picLocks noChangeAspect="1"/>
          </p:cNvPicPr>
          <p:nvPr/>
        </p:nvPicPr>
        <p:blipFill>
          <a:blip r:embed="rId5"/>
          <a:stretch>
            <a:fillRect/>
          </a:stretch>
        </p:blipFill>
        <p:spPr>
          <a:xfrm>
            <a:off x="966073" y="5101352"/>
            <a:ext cx="646867" cy="646867"/>
          </a:xfrm>
          <a:prstGeom prst="rect">
            <a:avLst/>
          </a:prstGeom>
        </p:spPr>
      </p:pic>
      <p:sp>
        <p:nvSpPr>
          <p:cNvPr id="10" name="Text 5"/>
          <p:cNvSpPr/>
          <p:nvPr/>
        </p:nvSpPr>
        <p:spPr>
          <a:xfrm>
            <a:off x="1936313" y="5254943"/>
            <a:ext cx="3234809" cy="404336"/>
          </a:xfrm>
          <a:prstGeom prst="rect">
            <a:avLst/>
          </a:prstGeom>
          <a:noFill/>
          <a:ln/>
        </p:spPr>
        <p:txBody>
          <a:bodyPr wrap="none" lIns="0" tIns="0" rIns="0" bIns="0" rtlCol="0" anchor="t"/>
          <a:lstStyle/>
          <a:p>
            <a:pPr marL="0" indent="0" algn="l">
              <a:lnSpc>
                <a:spcPts val="3150"/>
              </a:lnSpc>
              <a:buNone/>
            </a:pPr>
            <a:r>
              <a:rPr lang="en-US" sz="3600" b="1" dirty="0">
                <a:solidFill>
                  <a:srgbClr val="FF0000"/>
                </a:solidFill>
                <a:latin typeface="Inter Medium" pitchFamily="34" charset="0"/>
                <a:ea typeface="Inter Medium" pitchFamily="34" charset="-122"/>
                <a:cs typeface="Inter Medium" pitchFamily="34" charset="-120"/>
              </a:rPr>
              <a:t>自己肯定感</a:t>
            </a:r>
            <a:endParaRPr lang="en-US" sz="3600" b="1" dirty="0">
              <a:solidFill>
                <a:srgbClr val="FF0000"/>
              </a:solidFill>
            </a:endParaRPr>
          </a:p>
        </p:txBody>
      </p:sp>
      <p:sp>
        <p:nvSpPr>
          <p:cNvPr id="11" name="Text 6"/>
          <p:cNvSpPr/>
          <p:nvPr/>
        </p:nvSpPr>
        <p:spPr>
          <a:xfrm>
            <a:off x="1936313" y="5814536"/>
            <a:ext cx="5217200" cy="1242298"/>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「自分なりによく生きた」と思えることが、生きる力になります。自分の価値を認め、誇りを持って生活できます。</a:t>
            </a:r>
            <a:endParaRPr lang="en-US" sz="2800" dirty="0"/>
          </a:p>
        </p:txBody>
      </p:sp>
      <p:pic>
        <p:nvPicPr>
          <p:cNvPr id="12" name="Image 3" descr="preencoded.png"/>
          <p:cNvPicPr>
            <a:picLocks noChangeAspect="1"/>
          </p:cNvPicPr>
          <p:nvPr/>
        </p:nvPicPr>
        <p:blipFill>
          <a:blip r:embed="rId6"/>
          <a:stretch>
            <a:fillRect/>
          </a:stretch>
        </p:blipFill>
        <p:spPr>
          <a:xfrm>
            <a:off x="7476887" y="5101352"/>
            <a:ext cx="646867" cy="646867"/>
          </a:xfrm>
          <a:prstGeom prst="rect">
            <a:avLst/>
          </a:prstGeom>
        </p:spPr>
      </p:pic>
      <p:sp>
        <p:nvSpPr>
          <p:cNvPr id="13" name="Text 7"/>
          <p:cNvSpPr/>
          <p:nvPr/>
        </p:nvSpPr>
        <p:spPr>
          <a:xfrm>
            <a:off x="8447127" y="5254943"/>
            <a:ext cx="3234809" cy="404336"/>
          </a:xfrm>
          <a:prstGeom prst="rect">
            <a:avLst/>
          </a:prstGeom>
          <a:noFill/>
          <a:ln/>
        </p:spPr>
        <p:txBody>
          <a:bodyPr wrap="none" lIns="0" tIns="0" rIns="0" bIns="0" rtlCol="0" anchor="t"/>
          <a:lstStyle/>
          <a:p>
            <a:pPr marL="0" indent="0" algn="l">
              <a:lnSpc>
                <a:spcPts val="3150"/>
              </a:lnSpc>
              <a:buNone/>
            </a:pPr>
            <a:r>
              <a:rPr lang="en-US" sz="3600" b="1" dirty="0">
                <a:solidFill>
                  <a:srgbClr val="FF0000"/>
                </a:solidFill>
                <a:latin typeface="Inter Medium" pitchFamily="34" charset="0"/>
                <a:ea typeface="Inter Medium" pitchFamily="34" charset="-122"/>
                <a:cs typeface="Inter Medium" pitchFamily="34" charset="-120"/>
              </a:rPr>
              <a:t>QOLの向上</a:t>
            </a:r>
            <a:endParaRPr lang="en-US" sz="3600" b="1" dirty="0">
              <a:solidFill>
                <a:srgbClr val="FF0000"/>
              </a:solidFill>
            </a:endParaRPr>
          </a:p>
        </p:txBody>
      </p:sp>
      <p:sp>
        <p:nvSpPr>
          <p:cNvPr id="14" name="Text 8"/>
          <p:cNvSpPr/>
          <p:nvPr/>
        </p:nvSpPr>
        <p:spPr>
          <a:xfrm>
            <a:off x="8447127" y="5814536"/>
            <a:ext cx="5217200" cy="1242298"/>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心身の健康・人間関係・趣味活動など、生活の質に良い影響を与えます。日常生活への満足度が高まります。</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966073" y="1214914"/>
            <a:ext cx="6038374" cy="754856"/>
          </a:xfrm>
          <a:prstGeom prst="rect">
            <a:avLst/>
          </a:prstGeom>
          <a:noFill/>
          <a:ln/>
        </p:spPr>
        <p:txBody>
          <a:bodyPr wrap="none" lIns="0" tIns="0" rIns="0" bIns="0" rtlCol="0" anchor="t"/>
          <a:lstStyle/>
          <a:p>
            <a:pPr marL="0" indent="0" algn="l">
              <a:lnSpc>
                <a:spcPts val="5900"/>
              </a:lnSpc>
              <a:buNone/>
            </a:pPr>
            <a:r>
              <a:rPr lang="en-US" sz="4750" dirty="0">
                <a:solidFill>
                  <a:srgbClr val="1B1B27"/>
                </a:solidFill>
                <a:latin typeface="Inter Medium" pitchFamily="34" charset="0"/>
                <a:ea typeface="Inter Medium" pitchFamily="34" charset="-122"/>
                <a:cs typeface="Inter Medium" pitchFamily="34" charset="-120"/>
              </a:rPr>
              <a:t>自己統合に至る要素</a:t>
            </a:r>
            <a:endParaRPr lang="en-US" sz="4750" dirty="0"/>
          </a:p>
        </p:txBody>
      </p:sp>
      <p:sp>
        <p:nvSpPr>
          <p:cNvPr id="3" name="Text 1"/>
          <p:cNvSpPr/>
          <p:nvPr/>
        </p:nvSpPr>
        <p:spPr>
          <a:xfrm>
            <a:off x="966073" y="2452807"/>
            <a:ext cx="12698254" cy="77295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高齢者が自己統合に至るためには、人生経験の振り返りと意味づけが重要です。看護師は高齢者がこれらの経験を肯定的に捉えられるよう支援します。</a:t>
            </a:r>
            <a:endParaRPr lang="en-US" sz="2800" dirty="0"/>
          </a:p>
        </p:txBody>
      </p:sp>
      <p:sp>
        <p:nvSpPr>
          <p:cNvPr id="4" name="Shape 2"/>
          <p:cNvSpPr/>
          <p:nvPr/>
        </p:nvSpPr>
        <p:spPr>
          <a:xfrm>
            <a:off x="966073" y="4222075"/>
            <a:ext cx="4111943" cy="241459"/>
          </a:xfrm>
          <a:prstGeom prst="roundRect">
            <a:avLst>
              <a:gd name="adj" fmla="val 42014"/>
            </a:avLst>
          </a:prstGeom>
          <a:solidFill>
            <a:srgbClr val="E6E6E6"/>
          </a:solidFill>
          <a:ln w="7620">
            <a:solidFill>
              <a:srgbClr val="CCCCCC"/>
            </a:solidFill>
            <a:prstDash val="solid"/>
          </a:ln>
        </p:spPr>
        <p:txBody>
          <a:bodyPr/>
          <a:lstStyle/>
          <a:p>
            <a:endParaRPr lang="ja-JP" altLang="en-US"/>
          </a:p>
        </p:txBody>
      </p:sp>
      <p:sp>
        <p:nvSpPr>
          <p:cNvPr id="5" name="Text 3"/>
          <p:cNvSpPr/>
          <p:nvPr/>
        </p:nvSpPr>
        <p:spPr>
          <a:xfrm>
            <a:off x="1207532" y="4704993"/>
            <a:ext cx="3019187" cy="37742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家庭を築いた経験</a:t>
            </a:r>
            <a:endParaRPr lang="en-US" sz="3200" b="1" dirty="0">
              <a:solidFill>
                <a:srgbClr val="FF0000"/>
              </a:solidFill>
            </a:endParaRPr>
          </a:p>
        </p:txBody>
      </p:sp>
      <p:sp>
        <p:nvSpPr>
          <p:cNvPr id="6" name="Text 4"/>
          <p:cNvSpPr/>
          <p:nvPr/>
        </p:nvSpPr>
        <p:spPr>
          <a:xfrm>
            <a:off x="1207532" y="5227320"/>
            <a:ext cx="3629025" cy="1545908"/>
          </a:xfrm>
          <a:prstGeom prst="rect">
            <a:avLst/>
          </a:prstGeom>
          <a:noFill/>
          <a:ln/>
        </p:spPr>
        <p:txBody>
          <a:bodyPr wrap="square" lIns="0" tIns="0" rIns="0" bIns="0" rtlCol="0" anchor="t"/>
          <a:lstStyle/>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子ども・孫との関係から、人生の継続性を実感し、自分の存在意義を確認できます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家族への愛情と貢献を振り返ることができます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7" name="Shape 5"/>
          <p:cNvSpPr/>
          <p:nvPr/>
        </p:nvSpPr>
        <p:spPr>
          <a:xfrm>
            <a:off x="5259110" y="3859768"/>
            <a:ext cx="4112062" cy="241459"/>
          </a:xfrm>
          <a:prstGeom prst="roundRect">
            <a:avLst>
              <a:gd name="adj" fmla="val 42014"/>
            </a:avLst>
          </a:prstGeom>
          <a:solidFill>
            <a:srgbClr val="E6E6E6"/>
          </a:solidFill>
          <a:ln w="7620">
            <a:solidFill>
              <a:srgbClr val="CCCCCC"/>
            </a:solidFill>
            <a:prstDash val="solid"/>
          </a:ln>
        </p:spPr>
        <p:txBody>
          <a:bodyPr/>
          <a:lstStyle/>
          <a:p>
            <a:endParaRPr lang="ja-JP" altLang="en-US"/>
          </a:p>
        </p:txBody>
      </p:sp>
      <p:sp>
        <p:nvSpPr>
          <p:cNvPr id="8" name="Text 6"/>
          <p:cNvSpPr/>
          <p:nvPr/>
        </p:nvSpPr>
        <p:spPr>
          <a:xfrm>
            <a:off x="5500568" y="4342686"/>
            <a:ext cx="3019187" cy="37742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仕事のやりがい</a:t>
            </a:r>
            <a:endParaRPr lang="en-US" sz="3200" b="1" dirty="0">
              <a:solidFill>
                <a:srgbClr val="FF0000"/>
              </a:solidFill>
            </a:endParaRPr>
          </a:p>
        </p:txBody>
      </p:sp>
      <p:sp>
        <p:nvSpPr>
          <p:cNvPr id="9" name="Text 7"/>
          <p:cNvSpPr/>
          <p:nvPr/>
        </p:nvSpPr>
        <p:spPr>
          <a:xfrm>
            <a:off x="5500568" y="4865013"/>
            <a:ext cx="3629144" cy="1545908"/>
          </a:xfrm>
          <a:prstGeom prst="rect">
            <a:avLst/>
          </a:prstGeom>
          <a:noFill/>
          <a:ln/>
        </p:spPr>
        <p:txBody>
          <a:bodyPr wrap="square" lIns="0" tIns="0" rIns="0" bIns="0" rtlCol="0" anchor="t"/>
          <a:lstStyle/>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長年勤めた職場での努力や達成を誇りに思い、社会への貢献を実感できます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職業を通じた自己実現を振り返ることができます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10" name="Shape 8"/>
          <p:cNvSpPr/>
          <p:nvPr/>
        </p:nvSpPr>
        <p:spPr>
          <a:xfrm>
            <a:off x="9552265" y="3497461"/>
            <a:ext cx="4112062" cy="241459"/>
          </a:xfrm>
          <a:prstGeom prst="roundRect">
            <a:avLst>
              <a:gd name="adj" fmla="val 42014"/>
            </a:avLst>
          </a:prstGeom>
          <a:solidFill>
            <a:srgbClr val="E6E6E6"/>
          </a:solidFill>
          <a:ln w="7620">
            <a:solidFill>
              <a:srgbClr val="CCCCCC"/>
            </a:solidFill>
            <a:prstDash val="solid"/>
          </a:ln>
        </p:spPr>
        <p:txBody>
          <a:bodyPr/>
          <a:lstStyle/>
          <a:p>
            <a:endParaRPr lang="ja-JP" altLang="en-US"/>
          </a:p>
        </p:txBody>
      </p:sp>
      <p:sp>
        <p:nvSpPr>
          <p:cNvPr id="11" name="Text 9"/>
          <p:cNvSpPr/>
          <p:nvPr/>
        </p:nvSpPr>
        <p:spPr>
          <a:xfrm>
            <a:off x="9793724" y="3980378"/>
            <a:ext cx="3019187" cy="37742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友人・地域との関係</a:t>
            </a:r>
            <a:endParaRPr lang="en-US" sz="3200" b="1" dirty="0">
              <a:solidFill>
                <a:srgbClr val="FF0000"/>
              </a:solidFill>
            </a:endParaRPr>
          </a:p>
        </p:txBody>
      </p:sp>
      <p:sp>
        <p:nvSpPr>
          <p:cNvPr id="12" name="Text 10"/>
          <p:cNvSpPr/>
          <p:nvPr/>
        </p:nvSpPr>
        <p:spPr>
          <a:xfrm>
            <a:off x="9793724" y="4502706"/>
            <a:ext cx="3629144" cy="1545908"/>
          </a:xfrm>
          <a:prstGeom prst="rect">
            <a:avLst/>
          </a:prstGeom>
          <a:noFill/>
          <a:ln/>
        </p:spPr>
        <p:txBody>
          <a:bodyPr wrap="square" lIns="0" tIns="0" rIns="0" bIns="0" rtlCol="0" anchor="t"/>
          <a:lstStyle/>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孤立せず、人とのつながりを保ってきたことへの満足感を得られます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社会的な絆の価値を再認識できます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966073" y="1051560"/>
            <a:ext cx="5607129" cy="700802"/>
          </a:xfrm>
          <a:prstGeom prst="rect">
            <a:avLst/>
          </a:prstGeom>
          <a:noFill/>
          <a:ln/>
        </p:spPr>
        <p:txBody>
          <a:bodyPr wrap="none" lIns="0" tIns="0" rIns="0" bIns="0" rtlCol="0" anchor="t"/>
          <a:lstStyle/>
          <a:p>
            <a:pPr marL="0" indent="0" algn="l">
              <a:lnSpc>
                <a:spcPts val="5500"/>
              </a:lnSpc>
              <a:buNone/>
            </a:pPr>
            <a:r>
              <a:rPr lang="en-US" sz="4400" dirty="0">
                <a:solidFill>
                  <a:srgbClr val="1B1B27"/>
                </a:solidFill>
                <a:latin typeface="Inter Medium" pitchFamily="34" charset="0"/>
                <a:ea typeface="Inter Medium" pitchFamily="34" charset="-122"/>
                <a:cs typeface="Inter Medium" pitchFamily="34" charset="-120"/>
              </a:rPr>
              <a:t>絶望感の理解</a:t>
            </a:r>
            <a:endParaRPr lang="en-US" sz="4400" dirty="0"/>
          </a:p>
        </p:txBody>
      </p:sp>
      <p:sp>
        <p:nvSpPr>
          <p:cNvPr id="3" name="Text 1"/>
          <p:cNvSpPr/>
          <p:nvPr/>
        </p:nvSpPr>
        <p:spPr>
          <a:xfrm>
            <a:off x="966073" y="2007038"/>
            <a:ext cx="12698254" cy="911542"/>
          </a:xfrm>
          <a:prstGeom prst="rect">
            <a:avLst/>
          </a:prstGeom>
          <a:noFill/>
          <a:ln/>
        </p:spPr>
        <p:txBody>
          <a:bodyPr wrap="square" lIns="0" tIns="0" rIns="0" bIns="0" rtlCol="0" anchor="t"/>
          <a:lstStyle/>
          <a:p>
            <a:pPr marL="0" indent="0" algn="l">
              <a:lnSpc>
                <a:spcPts val="2800"/>
              </a:lnSpc>
              <a:buNone/>
            </a:pPr>
            <a:r>
              <a:rPr lang="en-US" sz="2800" dirty="0">
                <a:solidFill>
                  <a:srgbClr val="030303"/>
                </a:solidFill>
                <a:latin typeface="IBM Plex Sans Medium" pitchFamily="34" charset="0"/>
                <a:ea typeface="IBM Plex Sans Medium" pitchFamily="34" charset="-122"/>
                <a:cs typeface="IBM Plex Sans Medium" pitchFamily="34" charset="-120"/>
              </a:rPr>
              <a:t>人生を振り返ったときに、「もっとこうすればよかった」「やり残したことがある」という後悔や不満の感情が強く残ると、人は絶望感に陥りやすくなります。</a:t>
            </a:r>
            <a:endParaRPr lang="en-US" sz="2800" dirty="0"/>
          </a:p>
        </p:txBody>
      </p:sp>
      <p:sp>
        <p:nvSpPr>
          <p:cNvPr id="4" name="Shape 2"/>
          <p:cNvSpPr/>
          <p:nvPr/>
        </p:nvSpPr>
        <p:spPr>
          <a:xfrm>
            <a:off x="966073" y="3170872"/>
            <a:ext cx="6176011" cy="2861047"/>
          </a:xfrm>
          <a:prstGeom prst="roundRect">
            <a:avLst>
              <a:gd name="adj" fmla="val 7065"/>
            </a:avLst>
          </a:prstGeom>
          <a:solidFill>
            <a:srgbClr val="FFFFFF">
              <a:alpha val="95000"/>
            </a:srgbClr>
          </a:solidFill>
          <a:ln w="30480">
            <a:solidFill>
              <a:srgbClr val="CCCCCC"/>
            </a:solidFill>
            <a:prstDash val="solid"/>
          </a:ln>
        </p:spPr>
        <p:txBody>
          <a:bodyPr/>
          <a:lstStyle/>
          <a:p>
            <a:endParaRPr lang="ja-JP" altLang="en-US"/>
          </a:p>
        </p:txBody>
      </p:sp>
      <p:sp>
        <p:nvSpPr>
          <p:cNvPr id="5" name="Shape 3"/>
          <p:cNvSpPr/>
          <p:nvPr/>
        </p:nvSpPr>
        <p:spPr>
          <a:xfrm>
            <a:off x="935593" y="3170873"/>
            <a:ext cx="121920" cy="2789942"/>
          </a:xfrm>
          <a:prstGeom prst="roundRect">
            <a:avLst>
              <a:gd name="adj" fmla="val 77264"/>
            </a:avLst>
          </a:prstGeom>
          <a:solidFill>
            <a:srgbClr val="030303"/>
          </a:solidFill>
          <a:ln/>
        </p:spPr>
        <p:txBody>
          <a:bodyPr/>
          <a:lstStyle/>
          <a:p>
            <a:endParaRPr lang="ja-JP" altLang="en-US"/>
          </a:p>
        </p:txBody>
      </p:sp>
      <p:sp>
        <p:nvSpPr>
          <p:cNvPr id="6" name="Text 4"/>
          <p:cNvSpPr/>
          <p:nvPr/>
        </p:nvSpPr>
        <p:spPr>
          <a:xfrm>
            <a:off x="1312188" y="3425547"/>
            <a:ext cx="2803565" cy="350401"/>
          </a:xfrm>
          <a:prstGeom prst="rect">
            <a:avLst/>
          </a:prstGeom>
          <a:noFill/>
          <a:ln/>
        </p:spPr>
        <p:txBody>
          <a:bodyPr wrap="none" lIns="0" tIns="0" rIns="0" bIns="0" rtlCol="0" anchor="t"/>
          <a:lstStyle/>
          <a:p>
            <a:pPr marL="0" indent="0" algn="l">
              <a:lnSpc>
                <a:spcPts val="2750"/>
              </a:lnSpc>
              <a:buNone/>
            </a:pPr>
            <a:r>
              <a:rPr lang="en-US" sz="3200" b="1" dirty="0">
                <a:solidFill>
                  <a:srgbClr val="FF0000"/>
                </a:solidFill>
                <a:latin typeface="Inter Medium" pitchFamily="34" charset="0"/>
                <a:ea typeface="Inter Medium" pitchFamily="34" charset="-122"/>
                <a:cs typeface="Inter Medium" pitchFamily="34" charset="-120"/>
              </a:rPr>
              <a:t>過去の失敗体験</a:t>
            </a:r>
            <a:endParaRPr lang="en-US" sz="3200" b="1" dirty="0">
              <a:solidFill>
                <a:srgbClr val="FF0000"/>
              </a:solidFill>
            </a:endParaRPr>
          </a:p>
        </p:txBody>
      </p:sp>
      <p:sp>
        <p:nvSpPr>
          <p:cNvPr id="7" name="Text 5"/>
          <p:cNvSpPr/>
          <p:nvPr/>
        </p:nvSpPr>
        <p:spPr>
          <a:xfrm>
            <a:off x="1312188" y="3910489"/>
            <a:ext cx="5636181" cy="1076563"/>
          </a:xfrm>
          <a:prstGeom prst="rect">
            <a:avLst/>
          </a:prstGeom>
          <a:noFill/>
          <a:ln/>
        </p:spPr>
        <p:txBody>
          <a:bodyPr wrap="square" lIns="0" tIns="0" rIns="0" bIns="0" rtlCol="0" anchor="t"/>
          <a:lstStyle/>
          <a:p>
            <a:pPr marL="0" indent="0" algn="l">
              <a:lnSpc>
                <a:spcPts val="2800"/>
              </a:lnSpc>
              <a:buNone/>
            </a:pPr>
            <a:r>
              <a:rPr lang="en-US" sz="2400" dirty="0">
                <a:solidFill>
                  <a:srgbClr val="030303"/>
                </a:solidFill>
                <a:latin typeface="IBM Plex Sans Medium" pitchFamily="34" charset="0"/>
                <a:ea typeface="IBM Plex Sans Medium" pitchFamily="34" charset="-122"/>
                <a:cs typeface="IBM Plex Sans Medium" pitchFamily="34" charset="-120"/>
              </a:rPr>
              <a:t>挑戦しなかったことへの後悔、過ちに対する自責の念が強く残っている状態です。「あの時、違う選択をしていれば」という思いが消えません。</a:t>
            </a:r>
            <a:endParaRPr lang="en-US" sz="2400" dirty="0"/>
          </a:p>
        </p:txBody>
      </p:sp>
      <p:sp>
        <p:nvSpPr>
          <p:cNvPr id="8" name="Shape 6"/>
          <p:cNvSpPr/>
          <p:nvPr/>
        </p:nvSpPr>
        <p:spPr>
          <a:xfrm>
            <a:off x="7427238" y="3170872"/>
            <a:ext cx="6176129" cy="2861047"/>
          </a:xfrm>
          <a:prstGeom prst="roundRect">
            <a:avLst>
              <a:gd name="adj" fmla="val 7065"/>
            </a:avLst>
          </a:prstGeom>
          <a:solidFill>
            <a:srgbClr val="FFFFFF">
              <a:alpha val="95000"/>
            </a:srgbClr>
          </a:solidFill>
          <a:ln w="30480">
            <a:solidFill>
              <a:srgbClr val="CCCCCC"/>
            </a:solidFill>
            <a:prstDash val="solid"/>
          </a:ln>
        </p:spPr>
        <p:txBody>
          <a:bodyPr/>
          <a:lstStyle/>
          <a:p>
            <a:endParaRPr lang="ja-JP" altLang="en-US"/>
          </a:p>
        </p:txBody>
      </p:sp>
      <p:sp>
        <p:nvSpPr>
          <p:cNvPr id="9" name="Shape 7"/>
          <p:cNvSpPr/>
          <p:nvPr/>
        </p:nvSpPr>
        <p:spPr>
          <a:xfrm>
            <a:off x="7396758" y="3170873"/>
            <a:ext cx="121920" cy="2789942"/>
          </a:xfrm>
          <a:prstGeom prst="roundRect">
            <a:avLst>
              <a:gd name="adj" fmla="val 77264"/>
            </a:avLst>
          </a:prstGeom>
          <a:solidFill>
            <a:srgbClr val="030303"/>
          </a:solidFill>
          <a:ln/>
        </p:spPr>
        <p:txBody>
          <a:bodyPr/>
          <a:lstStyle/>
          <a:p>
            <a:endParaRPr lang="ja-JP" altLang="en-US"/>
          </a:p>
        </p:txBody>
      </p:sp>
      <p:sp>
        <p:nvSpPr>
          <p:cNvPr id="10" name="Text 8"/>
          <p:cNvSpPr/>
          <p:nvPr/>
        </p:nvSpPr>
        <p:spPr>
          <a:xfrm>
            <a:off x="7773352" y="3425547"/>
            <a:ext cx="2803565" cy="350401"/>
          </a:xfrm>
          <a:prstGeom prst="rect">
            <a:avLst/>
          </a:prstGeom>
          <a:noFill/>
          <a:ln/>
        </p:spPr>
        <p:txBody>
          <a:bodyPr wrap="none" lIns="0" tIns="0" rIns="0" bIns="0" rtlCol="0" anchor="t"/>
          <a:lstStyle/>
          <a:p>
            <a:pPr marL="0" indent="0" algn="l">
              <a:lnSpc>
                <a:spcPts val="2750"/>
              </a:lnSpc>
              <a:buNone/>
            </a:pPr>
            <a:r>
              <a:rPr lang="en-US" sz="3200" b="1" dirty="0">
                <a:solidFill>
                  <a:srgbClr val="FF0000"/>
                </a:solidFill>
                <a:latin typeface="Inter Medium" pitchFamily="34" charset="0"/>
                <a:ea typeface="Inter Medium" pitchFamily="34" charset="-122"/>
                <a:cs typeface="Inter Medium" pitchFamily="34" charset="-120"/>
              </a:rPr>
              <a:t>人間関係の希薄さ</a:t>
            </a:r>
            <a:endParaRPr lang="en-US" sz="3200" b="1" dirty="0">
              <a:solidFill>
                <a:srgbClr val="FF0000"/>
              </a:solidFill>
            </a:endParaRPr>
          </a:p>
        </p:txBody>
      </p:sp>
      <p:sp>
        <p:nvSpPr>
          <p:cNvPr id="11" name="Text 9"/>
          <p:cNvSpPr/>
          <p:nvPr/>
        </p:nvSpPr>
        <p:spPr>
          <a:xfrm>
            <a:off x="7773352" y="3910489"/>
            <a:ext cx="5636300" cy="1076563"/>
          </a:xfrm>
          <a:prstGeom prst="rect">
            <a:avLst/>
          </a:prstGeom>
          <a:noFill/>
          <a:ln/>
        </p:spPr>
        <p:txBody>
          <a:bodyPr wrap="square" lIns="0" tIns="0" rIns="0" bIns="0" rtlCol="0" anchor="t"/>
          <a:lstStyle/>
          <a:p>
            <a:pPr marL="0" indent="0" algn="l">
              <a:lnSpc>
                <a:spcPts val="2800"/>
              </a:lnSpc>
              <a:buNone/>
            </a:pPr>
            <a:r>
              <a:rPr lang="en-US" sz="2400" dirty="0">
                <a:solidFill>
                  <a:srgbClr val="030303"/>
                </a:solidFill>
                <a:latin typeface="IBM Plex Sans Medium" pitchFamily="34" charset="0"/>
                <a:ea typeface="IBM Plex Sans Medium" pitchFamily="34" charset="-122"/>
                <a:cs typeface="IBM Plex Sans Medium" pitchFamily="34" charset="-120"/>
              </a:rPr>
              <a:t>家族や友人との関係が疎遠で孤独を感じている状態です。支えとなる人間関係が不足し、孤立感を強く感じています。</a:t>
            </a:r>
            <a:endParaRPr lang="en-US" sz="2400" dirty="0"/>
          </a:p>
        </p:txBody>
      </p:sp>
      <p:sp>
        <p:nvSpPr>
          <p:cNvPr id="12" name="Shape 10"/>
          <p:cNvSpPr/>
          <p:nvPr/>
        </p:nvSpPr>
        <p:spPr>
          <a:xfrm>
            <a:off x="966073" y="5465921"/>
            <a:ext cx="6176011" cy="2365262"/>
          </a:xfrm>
          <a:prstGeom prst="roundRect">
            <a:avLst>
              <a:gd name="adj" fmla="val 8546"/>
            </a:avLst>
          </a:prstGeom>
          <a:solidFill>
            <a:srgbClr val="FFFFFF">
              <a:alpha val="95000"/>
            </a:srgbClr>
          </a:solidFill>
          <a:ln w="30480">
            <a:solidFill>
              <a:srgbClr val="CCCCCC"/>
            </a:solidFill>
            <a:prstDash val="solid"/>
          </a:ln>
        </p:spPr>
        <p:txBody>
          <a:bodyPr/>
          <a:lstStyle/>
          <a:p>
            <a:endParaRPr lang="ja-JP" altLang="en-US"/>
          </a:p>
        </p:txBody>
      </p:sp>
      <p:sp>
        <p:nvSpPr>
          <p:cNvPr id="13" name="Shape 11"/>
          <p:cNvSpPr/>
          <p:nvPr/>
        </p:nvSpPr>
        <p:spPr>
          <a:xfrm>
            <a:off x="935593" y="5465920"/>
            <a:ext cx="121920" cy="2306479"/>
          </a:xfrm>
          <a:prstGeom prst="roundRect">
            <a:avLst>
              <a:gd name="adj" fmla="val 77264"/>
            </a:avLst>
          </a:prstGeom>
          <a:solidFill>
            <a:srgbClr val="030303"/>
          </a:solidFill>
          <a:ln/>
        </p:spPr>
        <p:txBody>
          <a:bodyPr/>
          <a:lstStyle/>
          <a:p>
            <a:endParaRPr lang="ja-JP" altLang="en-US"/>
          </a:p>
        </p:txBody>
      </p:sp>
      <p:sp>
        <p:nvSpPr>
          <p:cNvPr id="14" name="Text 12"/>
          <p:cNvSpPr/>
          <p:nvPr/>
        </p:nvSpPr>
        <p:spPr>
          <a:xfrm>
            <a:off x="1312188" y="5720596"/>
            <a:ext cx="2803565" cy="350401"/>
          </a:xfrm>
          <a:prstGeom prst="rect">
            <a:avLst/>
          </a:prstGeom>
          <a:noFill/>
          <a:ln/>
        </p:spPr>
        <p:txBody>
          <a:bodyPr wrap="none" lIns="0" tIns="0" rIns="0" bIns="0" rtlCol="0" anchor="t"/>
          <a:lstStyle/>
          <a:p>
            <a:pPr marL="0" indent="0" algn="l">
              <a:lnSpc>
                <a:spcPts val="2750"/>
              </a:lnSpc>
              <a:buNone/>
            </a:pPr>
            <a:r>
              <a:rPr lang="en-US" sz="3200" b="1" dirty="0">
                <a:solidFill>
                  <a:srgbClr val="FF0000"/>
                </a:solidFill>
                <a:latin typeface="Inter Medium" pitchFamily="34" charset="0"/>
                <a:ea typeface="Inter Medium" pitchFamily="34" charset="-122"/>
                <a:cs typeface="Inter Medium" pitchFamily="34" charset="-120"/>
              </a:rPr>
              <a:t>喪失体験</a:t>
            </a:r>
            <a:endParaRPr lang="en-US" sz="3200" b="1" dirty="0">
              <a:solidFill>
                <a:srgbClr val="FF0000"/>
              </a:solidFill>
            </a:endParaRPr>
          </a:p>
        </p:txBody>
      </p:sp>
      <p:sp>
        <p:nvSpPr>
          <p:cNvPr id="15" name="Text 13"/>
          <p:cNvSpPr/>
          <p:nvPr/>
        </p:nvSpPr>
        <p:spPr>
          <a:xfrm>
            <a:off x="1312188" y="6205538"/>
            <a:ext cx="5636181" cy="717709"/>
          </a:xfrm>
          <a:prstGeom prst="rect">
            <a:avLst/>
          </a:prstGeom>
          <a:noFill/>
          <a:ln/>
        </p:spPr>
        <p:txBody>
          <a:bodyPr wrap="square" lIns="0" tIns="0" rIns="0" bIns="0" rtlCol="0" anchor="t"/>
          <a:lstStyle/>
          <a:p>
            <a:pPr marL="0" indent="0" algn="l">
              <a:lnSpc>
                <a:spcPts val="2800"/>
              </a:lnSpc>
              <a:buNone/>
            </a:pPr>
            <a:r>
              <a:rPr lang="en-US" sz="2400" dirty="0">
                <a:solidFill>
                  <a:srgbClr val="030303"/>
                </a:solidFill>
                <a:latin typeface="IBM Plex Sans Medium" pitchFamily="34" charset="0"/>
                <a:ea typeface="IBM Plex Sans Medium" pitchFamily="34" charset="-122"/>
                <a:cs typeface="IBM Plex Sans Medium" pitchFamily="34" charset="-120"/>
              </a:rPr>
              <a:t>配偶者との死別、子どもや友人との離別・絶縁などの深い喪失体験が心の傷となって残っている状態です。</a:t>
            </a:r>
            <a:endParaRPr lang="en-US" sz="2400" dirty="0"/>
          </a:p>
        </p:txBody>
      </p:sp>
      <p:sp>
        <p:nvSpPr>
          <p:cNvPr id="16" name="Shape 14"/>
          <p:cNvSpPr/>
          <p:nvPr/>
        </p:nvSpPr>
        <p:spPr>
          <a:xfrm>
            <a:off x="7427238" y="5465921"/>
            <a:ext cx="6176129" cy="2365262"/>
          </a:xfrm>
          <a:prstGeom prst="roundRect">
            <a:avLst>
              <a:gd name="adj" fmla="val 8546"/>
            </a:avLst>
          </a:prstGeom>
          <a:solidFill>
            <a:srgbClr val="FFFFFF">
              <a:alpha val="95000"/>
            </a:srgbClr>
          </a:solidFill>
          <a:ln w="30480">
            <a:solidFill>
              <a:srgbClr val="CCCCCC"/>
            </a:solidFill>
            <a:prstDash val="solid"/>
          </a:ln>
        </p:spPr>
        <p:txBody>
          <a:bodyPr/>
          <a:lstStyle/>
          <a:p>
            <a:endParaRPr lang="ja-JP" altLang="en-US"/>
          </a:p>
        </p:txBody>
      </p:sp>
      <p:sp>
        <p:nvSpPr>
          <p:cNvPr id="17" name="Shape 15"/>
          <p:cNvSpPr/>
          <p:nvPr/>
        </p:nvSpPr>
        <p:spPr>
          <a:xfrm>
            <a:off x="7396758" y="5465920"/>
            <a:ext cx="121920" cy="2306479"/>
          </a:xfrm>
          <a:prstGeom prst="roundRect">
            <a:avLst>
              <a:gd name="adj" fmla="val 77264"/>
            </a:avLst>
          </a:prstGeom>
          <a:solidFill>
            <a:srgbClr val="030303"/>
          </a:solidFill>
          <a:ln/>
        </p:spPr>
        <p:txBody>
          <a:bodyPr/>
          <a:lstStyle/>
          <a:p>
            <a:endParaRPr lang="ja-JP" altLang="en-US"/>
          </a:p>
        </p:txBody>
      </p:sp>
      <p:sp>
        <p:nvSpPr>
          <p:cNvPr id="18" name="Text 16"/>
          <p:cNvSpPr/>
          <p:nvPr/>
        </p:nvSpPr>
        <p:spPr>
          <a:xfrm>
            <a:off x="7773352" y="5720596"/>
            <a:ext cx="2803565" cy="350401"/>
          </a:xfrm>
          <a:prstGeom prst="rect">
            <a:avLst/>
          </a:prstGeom>
          <a:noFill/>
          <a:ln/>
        </p:spPr>
        <p:txBody>
          <a:bodyPr wrap="none" lIns="0" tIns="0" rIns="0" bIns="0" rtlCol="0" anchor="t"/>
          <a:lstStyle/>
          <a:p>
            <a:pPr marL="0" indent="0" algn="l">
              <a:lnSpc>
                <a:spcPts val="2750"/>
              </a:lnSpc>
              <a:buNone/>
            </a:pPr>
            <a:r>
              <a:rPr lang="en-US" sz="3200" b="1" dirty="0">
                <a:solidFill>
                  <a:srgbClr val="FF0000"/>
                </a:solidFill>
                <a:latin typeface="Inter Medium" pitchFamily="34" charset="0"/>
                <a:ea typeface="Inter Medium" pitchFamily="34" charset="-122"/>
                <a:cs typeface="Inter Medium" pitchFamily="34" charset="-120"/>
              </a:rPr>
              <a:t>健康・機能の低下</a:t>
            </a:r>
            <a:endParaRPr lang="en-US" sz="3200" b="1" dirty="0">
              <a:solidFill>
                <a:srgbClr val="FF0000"/>
              </a:solidFill>
            </a:endParaRPr>
          </a:p>
        </p:txBody>
      </p:sp>
      <p:sp>
        <p:nvSpPr>
          <p:cNvPr id="19" name="Text 17"/>
          <p:cNvSpPr/>
          <p:nvPr/>
        </p:nvSpPr>
        <p:spPr>
          <a:xfrm>
            <a:off x="7773352" y="6205538"/>
            <a:ext cx="5636300" cy="717709"/>
          </a:xfrm>
          <a:prstGeom prst="rect">
            <a:avLst/>
          </a:prstGeom>
          <a:noFill/>
          <a:ln/>
        </p:spPr>
        <p:txBody>
          <a:bodyPr wrap="square" lIns="0" tIns="0" rIns="0" bIns="0" rtlCol="0" anchor="t"/>
          <a:lstStyle/>
          <a:p>
            <a:pPr marL="0" indent="0" algn="l">
              <a:lnSpc>
                <a:spcPts val="2800"/>
              </a:lnSpc>
              <a:buNone/>
            </a:pPr>
            <a:r>
              <a:rPr lang="en-US" sz="2400" dirty="0">
                <a:solidFill>
                  <a:srgbClr val="030303"/>
                </a:solidFill>
                <a:latin typeface="IBM Plex Sans Medium" pitchFamily="34" charset="0"/>
                <a:ea typeface="IBM Plex Sans Medium" pitchFamily="34" charset="-122"/>
                <a:cs typeface="IBM Plex Sans Medium" pitchFamily="34" charset="-120"/>
              </a:rPr>
              <a:t>できていたことができなくなることへの虚しさや、身体機能の衰えに対する強い嘆きがある状態です。</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966073" y="1121212"/>
            <a:ext cx="6038374" cy="754856"/>
          </a:xfrm>
          <a:prstGeom prst="rect">
            <a:avLst/>
          </a:prstGeom>
          <a:noFill/>
          <a:ln/>
        </p:spPr>
        <p:txBody>
          <a:bodyPr wrap="none" lIns="0" tIns="0" rIns="0" bIns="0" rtlCol="0" anchor="t"/>
          <a:lstStyle/>
          <a:p>
            <a:pPr marL="0" indent="0" algn="l">
              <a:lnSpc>
                <a:spcPts val="5900"/>
              </a:lnSpc>
              <a:buNone/>
            </a:pPr>
            <a:r>
              <a:rPr lang="en-US" sz="4750" dirty="0">
                <a:solidFill>
                  <a:srgbClr val="1B1B27"/>
                </a:solidFill>
                <a:latin typeface="Inter Medium" pitchFamily="34" charset="0"/>
                <a:ea typeface="Inter Medium" pitchFamily="34" charset="-122"/>
                <a:cs typeface="Inter Medium" pitchFamily="34" charset="-120"/>
              </a:rPr>
              <a:t>絶望感がもたらす影響</a:t>
            </a:r>
            <a:endParaRPr lang="en-US" sz="4750" dirty="0"/>
          </a:p>
        </p:txBody>
      </p:sp>
      <p:sp>
        <p:nvSpPr>
          <p:cNvPr id="3" name="Text 1"/>
          <p:cNvSpPr/>
          <p:nvPr/>
        </p:nvSpPr>
        <p:spPr>
          <a:xfrm>
            <a:off x="966073" y="2359104"/>
            <a:ext cx="12698254" cy="77295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絶望感は高齢者の心身に深刻な影響を与え、生活の質を大きく低下させます。看護師は早期にこれらの兆候を察知し、適切な支援を提供する必要があります。</a:t>
            </a:r>
            <a:endParaRPr lang="en-US" sz="2800" dirty="0"/>
          </a:p>
        </p:txBody>
      </p:sp>
      <p:sp>
        <p:nvSpPr>
          <p:cNvPr id="4" name="Text 2"/>
          <p:cNvSpPr/>
          <p:nvPr/>
        </p:nvSpPr>
        <p:spPr>
          <a:xfrm>
            <a:off x="966073" y="3645218"/>
            <a:ext cx="3019187" cy="37742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心理的影響</a:t>
            </a:r>
            <a:endParaRPr lang="en-US" sz="3200" b="1" dirty="0">
              <a:solidFill>
                <a:srgbClr val="FF0000"/>
              </a:solidFill>
            </a:endParaRPr>
          </a:p>
        </p:txBody>
      </p:sp>
      <p:sp>
        <p:nvSpPr>
          <p:cNvPr id="5" name="Text 3"/>
          <p:cNvSpPr/>
          <p:nvPr/>
        </p:nvSpPr>
        <p:spPr>
          <a:xfrm>
            <a:off x="966073" y="4264104"/>
            <a:ext cx="6054566" cy="386477"/>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030303"/>
                </a:solidFill>
                <a:latin typeface="IBM Plex Sans Medium" pitchFamily="34" charset="0"/>
                <a:ea typeface="IBM Plex Sans Medium" pitchFamily="34" charset="-122"/>
                <a:cs typeface="IBM Plex Sans Medium" pitchFamily="34" charset="-120"/>
              </a:rPr>
              <a:t>うつ状態：</a:t>
            </a:r>
            <a:r>
              <a:rPr lang="en-US" sz="2000" dirty="0">
                <a:solidFill>
                  <a:srgbClr val="030303"/>
                </a:solidFill>
                <a:latin typeface="IBM Plex Sans Medium" pitchFamily="34" charset="0"/>
                <a:ea typeface="IBM Plex Sans Medium" pitchFamily="34" charset="-122"/>
                <a:cs typeface="IBM Plex Sans Medium" pitchFamily="34" charset="-120"/>
              </a:rPr>
              <a:t>無気力、意欲の低下、自尊感情の低下</a:t>
            </a:r>
            <a:endParaRPr lang="en-US" sz="2000" dirty="0"/>
          </a:p>
        </p:txBody>
      </p:sp>
      <p:sp>
        <p:nvSpPr>
          <p:cNvPr id="6" name="Text 4"/>
          <p:cNvSpPr/>
          <p:nvPr/>
        </p:nvSpPr>
        <p:spPr>
          <a:xfrm>
            <a:off x="966073" y="4735116"/>
            <a:ext cx="6054566" cy="386477"/>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030303"/>
                </a:solidFill>
                <a:latin typeface="IBM Plex Sans Medium" pitchFamily="34" charset="0"/>
                <a:ea typeface="IBM Plex Sans Medium" pitchFamily="34" charset="-122"/>
                <a:cs typeface="IBM Plex Sans Medium" pitchFamily="34" charset="-120"/>
              </a:rPr>
              <a:t>孤立：</a:t>
            </a:r>
            <a:r>
              <a:rPr lang="en-US" sz="2000" dirty="0">
                <a:solidFill>
                  <a:srgbClr val="030303"/>
                </a:solidFill>
                <a:latin typeface="IBM Plex Sans Medium" pitchFamily="34" charset="0"/>
                <a:ea typeface="IBM Plex Sans Medium" pitchFamily="34" charset="-122"/>
                <a:cs typeface="IBM Plex Sans Medium" pitchFamily="34" charset="-120"/>
              </a:rPr>
              <a:t>人との関わりを避け、社会的関係が途絶える</a:t>
            </a:r>
            <a:endParaRPr lang="en-US" sz="2000" dirty="0"/>
          </a:p>
        </p:txBody>
      </p:sp>
      <p:sp>
        <p:nvSpPr>
          <p:cNvPr id="7" name="Text 5"/>
          <p:cNvSpPr/>
          <p:nvPr/>
        </p:nvSpPr>
        <p:spPr>
          <a:xfrm>
            <a:off x="966073" y="5206127"/>
            <a:ext cx="6054566" cy="772954"/>
          </a:xfrm>
          <a:prstGeom prst="rect">
            <a:avLst/>
          </a:prstGeom>
          <a:noFill/>
          <a:ln/>
        </p:spPr>
        <p:txBody>
          <a:bodyPr wrap="square" lIns="0" tIns="0" rIns="0" bIns="0" rtlCol="0" anchor="t"/>
          <a:lstStyle/>
          <a:p>
            <a:pPr marL="342900" indent="-342900" algn="l">
              <a:lnSpc>
                <a:spcPts val="3000"/>
              </a:lnSpc>
              <a:buSzPct val="100000"/>
              <a:buChar char="•"/>
            </a:pPr>
            <a:r>
              <a:rPr lang="en-US" sz="2000" b="1" dirty="0">
                <a:solidFill>
                  <a:srgbClr val="030303"/>
                </a:solidFill>
                <a:latin typeface="IBM Plex Sans Medium" pitchFamily="34" charset="0"/>
                <a:ea typeface="IBM Plex Sans Medium" pitchFamily="34" charset="-122"/>
                <a:cs typeface="IBM Plex Sans Medium" pitchFamily="34" charset="-120"/>
              </a:rPr>
              <a:t>死への強い不安：</a:t>
            </a:r>
            <a:r>
              <a:rPr lang="en-US" sz="2000" dirty="0">
                <a:solidFill>
                  <a:srgbClr val="030303"/>
                </a:solidFill>
                <a:latin typeface="IBM Plex Sans Medium" pitchFamily="34" charset="0"/>
                <a:ea typeface="IBM Plex Sans Medium" pitchFamily="34" charset="-122"/>
                <a:cs typeface="IBM Plex Sans Medium" pitchFamily="34" charset="-120"/>
              </a:rPr>
              <a:t>死を極端に恐れる、死にたい気持ちが強まる</a:t>
            </a:r>
            <a:endParaRPr lang="en-US" sz="2000" dirty="0"/>
          </a:p>
        </p:txBody>
      </p:sp>
      <p:sp>
        <p:nvSpPr>
          <p:cNvPr id="8" name="Text 6"/>
          <p:cNvSpPr/>
          <p:nvPr/>
        </p:nvSpPr>
        <p:spPr>
          <a:xfrm>
            <a:off x="7617381" y="3645218"/>
            <a:ext cx="3019187" cy="37742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身体的影響</a:t>
            </a:r>
            <a:endParaRPr lang="en-US" sz="3200" b="1" dirty="0">
              <a:solidFill>
                <a:srgbClr val="FF0000"/>
              </a:solidFill>
            </a:endParaRPr>
          </a:p>
        </p:txBody>
      </p:sp>
      <p:sp>
        <p:nvSpPr>
          <p:cNvPr id="9" name="Text 7"/>
          <p:cNvSpPr/>
          <p:nvPr/>
        </p:nvSpPr>
        <p:spPr>
          <a:xfrm>
            <a:off x="7617381" y="4264104"/>
            <a:ext cx="6054566" cy="386477"/>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030303"/>
                </a:solidFill>
                <a:latin typeface="IBM Plex Sans Medium" pitchFamily="34" charset="0"/>
                <a:ea typeface="IBM Plex Sans Medium" pitchFamily="34" charset="-122"/>
                <a:cs typeface="IBM Plex Sans Medium" pitchFamily="34" charset="-120"/>
              </a:rPr>
              <a:t>食欲低下：</a:t>
            </a:r>
            <a:r>
              <a:rPr lang="en-US" sz="2000" dirty="0">
                <a:solidFill>
                  <a:srgbClr val="030303"/>
                </a:solidFill>
                <a:latin typeface="IBM Plex Sans Medium" pitchFamily="34" charset="0"/>
                <a:ea typeface="IBM Plex Sans Medium" pitchFamily="34" charset="-122"/>
                <a:cs typeface="IBM Plex Sans Medium" pitchFamily="34" charset="-120"/>
              </a:rPr>
              <a:t>栄養状態の悪化、体重減少</a:t>
            </a:r>
            <a:endParaRPr lang="en-US" sz="2000" dirty="0"/>
          </a:p>
        </p:txBody>
      </p:sp>
      <p:sp>
        <p:nvSpPr>
          <p:cNvPr id="10" name="Text 8"/>
          <p:cNvSpPr/>
          <p:nvPr/>
        </p:nvSpPr>
        <p:spPr>
          <a:xfrm>
            <a:off x="7617381" y="4735116"/>
            <a:ext cx="6054566" cy="386477"/>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030303"/>
                </a:solidFill>
                <a:latin typeface="IBM Plex Sans Medium" pitchFamily="34" charset="0"/>
                <a:ea typeface="IBM Plex Sans Medium" pitchFamily="34" charset="-122"/>
                <a:cs typeface="IBM Plex Sans Medium" pitchFamily="34" charset="-120"/>
              </a:rPr>
              <a:t>活動量の低下：</a:t>
            </a:r>
            <a:r>
              <a:rPr lang="en-US" sz="2000" dirty="0">
                <a:solidFill>
                  <a:srgbClr val="030303"/>
                </a:solidFill>
                <a:latin typeface="IBM Plex Sans Medium" pitchFamily="34" charset="0"/>
                <a:ea typeface="IBM Plex Sans Medium" pitchFamily="34" charset="-122"/>
                <a:cs typeface="IBM Plex Sans Medium" pitchFamily="34" charset="-120"/>
              </a:rPr>
              <a:t>身体機能の更なる低下</a:t>
            </a:r>
            <a:endParaRPr lang="en-US" sz="2000" dirty="0"/>
          </a:p>
        </p:txBody>
      </p:sp>
      <p:sp>
        <p:nvSpPr>
          <p:cNvPr id="11" name="Text 9"/>
          <p:cNvSpPr/>
          <p:nvPr/>
        </p:nvSpPr>
        <p:spPr>
          <a:xfrm>
            <a:off x="7617381" y="5206127"/>
            <a:ext cx="6054566" cy="386477"/>
          </a:xfrm>
          <a:prstGeom prst="rect">
            <a:avLst/>
          </a:prstGeom>
          <a:noFill/>
          <a:ln/>
        </p:spPr>
        <p:txBody>
          <a:bodyPr wrap="none" lIns="0" tIns="0" rIns="0" bIns="0" rtlCol="0" anchor="t"/>
          <a:lstStyle/>
          <a:p>
            <a:pPr marL="342900" indent="-342900" algn="l">
              <a:lnSpc>
                <a:spcPts val="3000"/>
              </a:lnSpc>
              <a:buSzPct val="100000"/>
              <a:buChar char="•"/>
            </a:pPr>
            <a:r>
              <a:rPr lang="en-US" sz="2000" b="1" dirty="0">
                <a:solidFill>
                  <a:srgbClr val="030303"/>
                </a:solidFill>
                <a:latin typeface="IBM Plex Sans Medium" pitchFamily="34" charset="0"/>
                <a:ea typeface="IBM Plex Sans Medium" pitchFamily="34" charset="-122"/>
                <a:cs typeface="IBM Plex Sans Medium" pitchFamily="34" charset="-120"/>
              </a:rPr>
              <a:t>生活リズムの乱れ：</a:t>
            </a:r>
            <a:r>
              <a:rPr lang="en-US" sz="2000" dirty="0">
                <a:solidFill>
                  <a:srgbClr val="030303"/>
                </a:solidFill>
                <a:latin typeface="IBM Plex Sans Medium" pitchFamily="34" charset="0"/>
                <a:ea typeface="IBM Plex Sans Medium" pitchFamily="34" charset="-122"/>
                <a:cs typeface="IBM Plex Sans Medium" pitchFamily="34" charset="-120"/>
              </a:rPr>
              <a:t>睡眠障害、日常生活の混乱</a:t>
            </a:r>
            <a:endParaRPr lang="en-US" sz="2000" dirty="0"/>
          </a:p>
        </p:txBody>
      </p:sp>
      <p:sp>
        <p:nvSpPr>
          <p:cNvPr id="12" name="Text 10"/>
          <p:cNvSpPr/>
          <p:nvPr/>
        </p:nvSpPr>
        <p:spPr>
          <a:xfrm>
            <a:off x="966073" y="6335316"/>
            <a:ext cx="12698254" cy="77295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これらの影響は相互に関連し合い、悪循環を形成することがあります。早期の介入により、この悪循環を断ち切ることが重要です。</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947618" y="1108115"/>
            <a:ext cx="7682865" cy="687586"/>
          </a:xfrm>
          <a:prstGeom prst="rect">
            <a:avLst/>
          </a:prstGeom>
          <a:noFill/>
          <a:ln/>
        </p:spPr>
        <p:txBody>
          <a:bodyPr wrap="none" lIns="0" tIns="0" rIns="0" bIns="0" rtlCol="0" anchor="t"/>
          <a:lstStyle/>
          <a:p>
            <a:pPr marL="0" indent="0" algn="l">
              <a:lnSpc>
                <a:spcPts val="5400"/>
              </a:lnSpc>
              <a:buNone/>
            </a:pPr>
            <a:r>
              <a:rPr lang="en-US" sz="4300" dirty="0">
                <a:solidFill>
                  <a:srgbClr val="1B1B27"/>
                </a:solidFill>
                <a:latin typeface="Inter Medium" pitchFamily="34" charset="0"/>
                <a:ea typeface="Inter Medium" pitchFamily="34" charset="-122"/>
                <a:cs typeface="Inter Medium" pitchFamily="34" charset="-120"/>
              </a:rPr>
              <a:t>看護師による自己統合への支援</a:t>
            </a:r>
            <a:endParaRPr lang="en-US" sz="4300" dirty="0"/>
          </a:p>
        </p:txBody>
      </p:sp>
      <p:sp>
        <p:nvSpPr>
          <p:cNvPr id="3" name="Text 1"/>
          <p:cNvSpPr/>
          <p:nvPr/>
        </p:nvSpPr>
        <p:spPr>
          <a:xfrm>
            <a:off x="947618" y="1911072"/>
            <a:ext cx="12735163" cy="351949"/>
          </a:xfrm>
          <a:prstGeom prst="rect">
            <a:avLst/>
          </a:prstGeom>
          <a:noFill/>
          <a:ln/>
        </p:spPr>
        <p:txBody>
          <a:bodyPr wrap="non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老年期における発達課題「自己統合 vs </a:t>
            </a:r>
            <a:r>
              <a:rPr lang="en-US" sz="2800" dirty="0" err="1">
                <a:solidFill>
                  <a:srgbClr val="030303"/>
                </a:solidFill>
                <a:latin typeface="IBM Plex Sans Medium" pitchFamily="34" charset="0"/>
                <a:ea typeface="IBM Plex Sans Medium" pitchFamily="34" charset="-122"/>
                <a:cs typeface="IBM Plex Sans Medium" pitchFamily="34" charset="-120"/>
              </a:rPr>
              <a:t>絶望」に対し</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7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看護者は高齢者が自己統合に至ることを支援する重要な役割を担います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Shape 2"/>
          <p:cNvSpPr/>
          <p:nvPr/>
        </p:nvSpPr>
        <p:spPr>
          <a:xfrm>
            <a:off x="947618" y="2834997"/>
            <a:ext cx="4135041" cy="659963"/>
          </a:xfrm>
          <a:prstGeom prst="roundRect">
            <a:avLst>
              <a:gd name="adj" fmla="val 480047"/>
            </a:avLst>
          </a:prstGeom>
          <a:solidFill>
            <a:srgbClr val="E6E6E6"/>
          </a:solidFill>
          <a:ln w="7620">
            <a:solidFill>
              <a:srgbClr val="CCCCCC"/>
            </a:solidFill>
            <a:prstDash val="solid"/>
          </a:ln>
        </p:spPr>
        <p:txBody>
          <a:bodyPr/>
          <a:lstStyle/>
          <a:p>
            <a:endParaRPr lang="ja-JP" altLang="en-US"/>
          </a:p>
        </p:txBody>
      </p:sp>
      <p:pic>
        <p:nvPicPr>
          <p:cNvPr id="5" name="Image 0" descr="preencoded.png"/>
          <p:cNvPicPr>
            <a:picLocks noChangeAspect="1"/>
          </p:cNvPicPr>
          <p:nvPr/>
        </p:nvPicPr>
        <p:blipFill>
          <a:blip r:embed="rId3"/>
          <a:stretch>
            <a:fillRect/>
          </a:stretch>
        </p:blipFill>
        <p:spPr>
          <a:xfrm>
            <a:off x="2850118" y="2958703"/>
            <a:ext cx="329922" cy="412433"/>
          </a:xfrm>
          <a:prstGeom prst="rect">
            <a:avLst/>
          </a:prstGeom>
        </p:spPr>
      </p:pic>
      <p:sp>
        <p:nvSpPr>
          <p:cNvPr id="6" name="Text 3"/>
          <p:cNvSpPr/>
          <p:nvPr/>
        </p:nvSpPr>
        <p:spPr>
          <a:xfrm>
            <a:off x="1167527" y="3714869"/>
            <a:ext cx="2750106" cy="343733"/>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回想法の活用</a:t>
            </a:r>
            <a:endParaRPr lang="en-US" sz="3200" b="1" dirty="0">
              <a:solidFill>
                <a:srgbClr val="FF0000"/>
              </a:solidFill>
            </a:endParaRPr>
          </a:p>
        </p:txBody>
      </p:sp>
      <p:sp>
        <p:nvSpPr>
          <p:cNvPr id="7" name="Text 4"/>
          <p:cNvSpPr/>
          <p:nvPr/>
        </p:nvSpPr>
        <p:spPr>
          <a:xfrm>
            <a:off x="1167527" y="4190524"/>
            <a:ext cx="3695224" cy="1759744"/>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昔の写真、音楽、馴染みのある品物などを使いながら、人生の出来事を語ってもらいます。過去の経験に意味を見出し、自己肯定感を育てることが目的です。</a:t>
            </a:r>
            <a:endParaRPr lang="en-US" sz="2400" dirty="0"/>
          </a:p>
        </p:txBody>
      </p:sp>
      <p:sp>
        <p:nvSpPr>
          <p:cNvPr id="8" name="Shape 5"/>
          <p:cNvSpPr/>
          <p:nvPr/>
        </p:nvSpPr>
        <p:spPr>
          <a:xfrm>
            <a:off x="5247561" y="2834997"/>
            <a:ext cx="4135160" cy="659963"/>
          </a:xfrm>
          <a:prstGeom prst="roundRect">
            <a:avLst>
              <a:gd name="adj" fmla="val 480047"/>
            </a:avLst>
          </a:prstGeom>
          <a:solidFill>
            <a:srgbClr val="E6E6E6"/>
          </a:solidFill>
          <a:ln w="7620">
            <a:solidFill>
              <a:srgbClr val="CCCCCC"/>
            </a:solidFill>
            <a:prstDash val="solid"/>
          </a:ln>
        </p:spPr>
        <p:txBody>
          <a:bodyPr/>
          <a:lstStyle/>
          <a:p>
            <a:endParaRPr lang="ja-JP" altLang="en-US"/>
          </a:p>
        </p:txBody>
      </p:sp>
      <p:pic>
        <p:nvPicPr>
          <p:cNvPr id="9" name="Image 1" descr="preencoded.png"/>
          <p:cNvPicPr>
            <a:picLocks noChangeAspect="1"/>
          </p:cNvPicPr>
          <p:nvPr/>
        </p:nvPicPr>
        <p:blipFill>
          <a:blip r:embed="rId4"/>
          <a:stretch>
            <a:fillRect/>
          </a:stretch>
        </p:blipFill>
        <p:spPr>
          <a:xfrm>
            <a:off x="7150179" y="2958703"/>
            <a:ext cx="329922" cy="412433"/>
          </a:xfrm>
          <a:prstGeom prst="rect">
            <a:avLst/>
          </a:prstGeom>
        </p:spPr>
      </p:pic>
      <p:sp>
        <p:nvSpPr>
          <p:cNvPr id="10" name="Text 6"/>
          <p:cNvSpPr/>
          <p:nvPr/>
        </p:nvSpPr>
        <p:spPr>
          <a:xfrm>
            <a:off x="5467469" y="3714869"/>
            <a:ext cx="2750106" cy="343733"/>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傾聴と共感</a:t>
            </a:r>
            <a:endParaRPr lang="en-US" sz="3200" b="1" dirty="0">
              <a:solidFill>
                <a:srgbClr val="FF0000"/>
              </a:solidFill>
            </a:endParaRPr>
          </a:p>
        </p:txBody>
      </p:sp>
      <p:sp>
        <p:nvSpPr>
          <p:cNvPr id="11" name="Text 7"/>
          <p:cNvSpPr/>
          <p:nvPr/>
        </p:nvSpPr>
        <p:spPr>
          <a:xfrm>
            <a:off x="5467469" y="4190524"/>
            <a:ext cx="3695343" cy="1407795"/>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感情や思いを否定せずに受け止め、共感的に関わります。心の整理や安心感の提供、孤独感の軽減を図ります。</a:t>
            </a:r>
            <a:endParaRPr lang="en-US" sz="2400" dirty="0"/>
          </a:p>
        </p:txBody>
      </p:sp>
      <p:sp>
        <p:nvSpPr>
          <p:cNvPr id="12" name="Shape 8"/>
          <p:cNvSpPr/>
          <p:nvPr/>
        </p:nvSpPr>
        <p:spPr>
          <a:xfrm>
            <a:off x="9547622" y="2834997"/>
            <a:ext cx="4135160" cy="659963"/>
          </a:xfrm>
          <a:prstGeom prst="roundRect">
            <a:avLst>
              <a:gd name="adj" fmla="val 480047"/>
            </a:avLst>
          </a:prstGeom>
          <a:solidFill>
            <a:srgbClr val="E6E6E6"/>
          </a:solidFill>
          <a:ln w="7620">
            <a:solidFill>
              <a:srgbClr val="CCCCCC"/>
            </a:solidFill>
            <a:prstDash val="solid"/>
          </a:ln>
        </p:spPr>
        <p:txBody>
          <a:bodyPr/>
          <a:lstStyle/>
          <a:p>
            <a:endParaRPr lang="ja-JP" altLang="en-US"/>
          </a:p>
        </p:txBody>
      </p:sp>
      <p:pic>
        <p:nvPicPr>
          <p:cNvPr id="13" name="Image 2" descr="preencoded.png"/>
          <p:cNvPicPr>
            <a:picLocks noChangeAspect="1"/>
          </p:cNvPicPr>
          <p:nvPr/>
        </p:nvPicPr>
        <p:blipFill>
          <a:blip r:embed="rId5"/>
          <a:stretch>
            <a:fillRect/>
          </a:stretch>
        </p:blipFill>
        <p:spPr>
          <a:xfrm>
            <a:off x="11450241" y="2958703"/>
            <a:ext cx="329922" cy="412433"/>
          </a:xfrm>
          <a:prstGeom prst="rect">
            <a:avLst/>
          </a:prstGeom>
        </p:spPr>
      </p:pic>
      <p:sp>
        <p:nvSpPr>
          <p:cNvPr id="14" name="Text 9"/>
          <p:cNvSpPr/>
          <p:nvPr/>
        </p:nvSpPr>
        <p:spPr>
          <a:xfrm>
            <a:off x="9767530" y="3714869"/>
            <a:ext cx="2750106" cy="343733"/>
          </a:xfrm>
          <a:prstGeom prst="rect">
            <a:avLst/>
          </a:prstGeom>
          <a:noFill/>
          <a:ln/>
        </p:spPr>
        <p:txBody>
          <a:bodyPr wrap="none" lIns="0" tIns="0" rIns="0" bIns="0" rtlCol="0" anchor="t"/>
          <a:lstStyle/>
          <a:p>
            <a:pPr marL="0" indent="0" algn="l">
              <a:lnSpc>
                <a:spcPts val="2700"/>
              </a:lnSpc>
              <a:buNone/>
            </a:pPr>
            <a:r>
              <a:rPr lang="en-US" sz="3200" b="1" dirty="0">
                <a:solidFill>
                  <a:srgbClr val="FF0000"/>
                </a:solidFill>
                <a:latin typeface="Inter Medium" pitchFamily="34" charset="0"/>
                <a:ea typeface="Inter Medium" pitchFamily="34" charset="-122"/>
                <a:cs typeface="Inter Medium" pitchFamily="34" charset="-120"/>
              </a:rPr>
              <a:t>残存機能の再確認</a:t>
            </a:r>
            <a:endParaRPr lang="en-US" sz="3200" b="1" dirty="0">
              <a:solidFill>
                <a:srgbClr val="FF0000"/>
              </a:solidFill>
            </a:endParaRPr>
          </a:p>
        </p:txBody>
      </p:sp>
      <p:sp>
        <p:nvSpPr>
          <p:cNvPr id="15" name="Text 10"/>
          <p:cNvSpPr/>
          <p:nvPr/>
        </p:nvSpPr>
        <p:spPr>
          <a:xfrm>
            <a:off x="9767530" y="4190524"/>
            <a:ext cx="3695343" cy="1407795"/>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「今できること」や「他者に与えている影響」に気づいてもらいます。自信・役割意識・生きがいの再構築を支援します。</a:t>
            </a:r>
            <a:endParaRPr lang="en-US" sz="2400" dirty="0"/>
          </a:p>
        </p:txBody>
      </p:sp>
      <p:sp>
        <p:nvSpPr>
          <p:cNvPr id="16" name="Text 11"/>
          <p:cNvSpPr/>
          <p:nvPr/>
        </p:nvSpPr>
        <p:spPr>
          <a:xfrm>
            <a:off x="947558" y="6907445"/>
            <a:ext cx="12735163" cy="703898"/>
          </a:xfrm>
          <a:prstGeom prst="rect">
            <a:avLst/>
          </a:prstGeom>
          <a:noFill/>
          <a:ln/>
        </p:spPr>
        <p:txBody>
          <a:bodyPr wrap="squar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これらの支援を通じて、高齢者が「よく生きてきた」と自分の人生を肯定的に受け止められるようにし、絶望を防ぎ、穏やかな老年期を支えることが看護の目的です。</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50583" y="835343"/>
            <a:ext cx="5428774" cy="616982"/>
          </a:xfrm>
          <a:prstGeom prst="rect">
            <a:avLst/>
          </a:prstGeom>
          <a:noFill/>
          <a:ln/>
        </p:spPr>
        <p:txBody>
          <a:bodyPr wrap="none" lIns="0" tIns="0" rIns="0" bIns="0" rtlCol="0" anchor="t"/>
          <a:lstStyle/>
          <a:p>
            <a:pPr marL="0" indent="0" algn="l">
              <a:lnSpc>
                <a:spcPts val="4850"/>
              </a:lnSpc>
              <a:buNone/>
            </a:pPr>
            <a:r>
              <a:rPr lang="en-US" sz="3850" dirty="0">
                <a:solidFill>
                  <a:srgbClr val="1B1B27"/>
                </a:solidFill>
                <a:latin typeface="Inter Medium" pitchFamily="34" charset="0"/>
                <a:ea typeface="Inter Medium" pitchFamily="34" charset="-122"/>
                <a:cs typeface="Inter Medium" pitchFamily="34" charset="-120"/>
              </a:rPr>
              <a:t>高齢者の身体機能の変化</a:t>
            </a:r>
            <a:endParaRPr lang="en-US" sz="3850" dirty="0"/>
          </a:p>
        </p:txBody>
      </p:sp>
      <p:sp>
        <p:nvSpPr>
          <p:cNvPr id="3" name="Text 1"/>
          <p:cNvSpPr/>
          <p:nvPr/>
        </p:nvSpPr>
        <p:spPr>
          <a:xfrm>
            <a:off x="850583" y="1644866"/>
            <a:ext cx="12929235" cy="631507"/>
          </a:xfrm>
          <a:prstGeom prst="rect">
            <a:avLst/>
          </a:prstGeom>
          <a:noFill/>
          <a:ln/>
        </p:spPr>
        <p:txBody>
          <a:bodyPr wrap="square" lIns="0" tIns="0" rIns="0" bIns="0" rtlCol="0" anchor="t"/>
          <a:lstStyle/>
          <a:p>
            <a:pPr marL="0" indent="0" algn="l">
              <a:lnSpc>
                <a:spcPts val="2450"/>
              </a:lnSpc>
              <a:buNone/>
            </a:pPr>
            <a:r>
              <a:rPr lang="en-US" sz="2800" dirty="0">
                <a:solidFill>
                  <a:srgbClr val="030303"/>
                </a:solidFill>
                <a:latin typeface="IBM Plex Sans Medium" pitchFamily="34" charset="0"/>
                <a:ea typeface="IBM Plex Sans Medium" pitchFamily="34" charset="-122"/>
                <a:cs typeface="IBM Plex Sans Medium" pitchFamily="34" charset="-120"/>
              </a:rPr>
              <a:t>高齢者では、恒常性（ホメオスタシス）・予備力（reserve capacity）・適応力（adaptability）・回復力（resilience）が低下し、日常生活への影響が大きくなります。</a:t>
            </a:r>
            <a:endParaRPr lang="en-US" sz="2800" dirty="0"/>
          </a:p>
        </p:txBody>
      </p:sp>
      <p:sp>
        <p:nvSpPr>
          <p:cNvPr id="4" name="Shape 2"/>
          <p:cNvSpPr/>
          <p:nvPr/>
        </p:nvSpPr>
        <p:spPr>
          <a:xfrm>
            <a:off x="850583" y="2700694"/>
            <a:ext cx="6464617" cy="2357539"/>
          </a:xfrm>
          <a:prstGeom prst="roundRect">
            <a:avLst>
              <a:gd name="adj" fmla="val 3688"/>
            </a:avLst>
          </a:prstGeom>
          <a:solidFill>
            <a:srgbClr val="FFFFFF">
              <a:alpha val="95000"/>
            </a:srgbClr>
          </a:solidFill>
          <a:ln w="22860">
            <a:solidFill>
              <a:srgbClr val="CCCCCC"/>
            </a:solidFill>
            <a:prstDash val="solid"/>
          </a:ln>
        </p:spPr>
        <p:txBody>
          <a:bodyPr/>
          <a:lstStyle/>
          <a:p>
            <a:endParaRPr lang="ja-JP" altLang="en-US"/>
          </a:p>
        </p:txBody>
      </p:sp>
      <p:sp>
        <p:nvSpPr>
          <p:cNvPr id="5" name="Text 3"/>
          <p:cNvSpPr/>
          <p:nvPr/>
        </p:nvSpPr>
        <p:spPr>
          <a:xfrm>
            <a:off x="1070848" y="2920960"/>
            <a:ext cx="2468166" cy="308491"/>
          </a:xfrm>
          <a:prstGeom prst="rect">
            <a:avLst/>
          </a:prstGeom>
          <a:noFill/>
          <a:ln/>
        </p:spPr>
        <p:txBody>
          <a:bodyPr wrap="none" lIns="0" tIns="0" rIns="0" bIns="0" rtlCol="0" anchor="t"/>
          <a:lstStyle/>
          <a:p>
            <a:pPr marL="0" indent="0" algn="l">
              <a:lnSpc>
                <a:spcPts val="2400"/>
              </a:lnSpc>
              <a:buNone/>
            </a:pPr>
            <a:r>
              <a:rPr lang="en-US" sz="3200" b="1" dirty="0">
                <a:solidFill>
                  <a:srgbClr val="FF0000"/>
                </a:solidFill>
                <a:latin typeface="Inter Medium" pitchFamily="34" charset="0"/>
                <a:ea typeface="Inter Medium" pitchFamily="34" charset="-122"/>
                <a:cs typeface="Inter Medium" pitchFamily="34" charset="-120"/>
              </a:rPr>
              <a:t>循環器系</a:t>
            </a:r>
            <a:endParaRPr lang="en-US" sz="3200" b="1" dirty="0">
              <a:solidFill>
                <a:srgbClr val="FF0000"/>
              </a:solidFill>
            </a:endParaRPr>
          </a:p>
        </p:txBody>
      </p:sp>
      <p:sp>
        <p:nvSpPr>
          <p:cNvPr id="6" name="Text 4"/>
          <p:cNvSpPr/>
          <p:nvPr/>
        </p:nvSpPr>
        <p:spPr>
          <a:xfrm>
            <a:off x="1070848" y="3347918"/>
            <a:ext cx="5925383" cy="631507"/>
          </a:xfrm>
          <a:prstGeom prst="rect">
            <a:avLst/>
          </a:prstGeom>
          <a:noFill/>
          <a:ln/>
        </p:spPr>
        <p:txBody>
          <a:bodyPr wrap="square" lIns="0" tIns="0" rIns="0" bIns="0" rtlCol="0" anchor="t"/>
          <a:lstStyle/>
          <a:p>
            <a:pPr marL="0" indent="0" algn="l">
              <a:lnSpc>
                <a:spcPts val="2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変化：</a:t>
            </a:r>
            <a:r>
              <a:rPr lang="en-US" sz="2400" dirty="0">
                <a:solidFill>
                  <a:srgbClr val="030303"/>
                </a:solidFill>
                <a:latin typeface="IBM Plex Sans Medium" pitchFamily="34" charset="0"/>
                <a:ea typeface="IBM Plex Sans Medium" pitchFamily="34" charset="-122"/>
                <a:cs typeface="IBM Plex Sans Medium" pitchFamily="34" charset="-120"/>
              </a:rPr>
              <a:t>心拍出量の低下、動脈硬化の進行、血圧変動の増加（起立性低血圧など）</a:t>
            </a:r>
            <a:endParaRPr lang="en-US" sz="2400" dirty="0"/>
          </a:p>
        </p:txBody>
      </p:sp>
      <p:sp>
        <p:nvSpPr>
          <p:cNvPr id="7" name="Text 5"/>
          <p:cNvSpPr/>
          <p:nvPr/>
        </p:nvSpPr>
        <p:spPr>
          <a:xfrm>
            <a:off x="1070848" y="4097893"/>
            <a:ext cx="5925383" cy="631507"/>
          </a:xfrm>
          <a:prstGeom prst="rect">
            <a:avLst/>
          </a:prstGeom>
          <a:noFill/>
          <a:ln/>
        </p:spPr>
        <p:txBody>
          <a:bodyPr wrap="square" lIns="0" tIns="0" rIns="0" bIns="0" rtlCol="0" anchor="t"/>
          <a:lstStyle/>
          <a:p>
            <a:pPr marL="0" indent="0" algn="l">
              <a:lnSpc>
                <a:spcPts val="2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看護の視点：</a:t>
            </a:r>
            <a:r>
              <a:rPr lang="en-US" sz="2400" dirty="0">
                <a:solidFill>
                  <a:srgbClr val="030303"/>
                </a:solidFill>
                <a:latin typeface="IBM Plex Sans Medium" pitchFamily="34" charset="0"/>
                <a:ea typeface="IBM Plex Sans Medium" pitchFamily="34" charset="-122"/>
                <a:cs typeface="IBM Plex Sans Medium" pitchFamily="34" charset="-120"/>
              </a:rPr>
              <a:t>急な体位変換の回避、転倒予防の環境整備、バイタルサインの継続的観察</a:t>
            </a:r>
            <a:endParaRPr lang="en-US" sz="2400" dirty="0"/>
          </a:p>
        </p:txBody>
      </p:sp>
      <p:sp>
        <p:nvSpPr>
          <p:cNvPr id="8" name="Shape 6"/>
          <p:cNvSpPr/>
          <p:nvPr/>
        </p:nvSpPr>
        <p:spPr>
          <a:xfrm>
            <a:off x="7413903" y="2700694"/>
            <a:ext cx="6464617" cy="2357539"/>
          </a:xfrm>
          <a:prstGeom prst="roundRect">
            <a:avLst>
              <a:gd name="adj" fmla="val 3688"/>
            </a:avLst>
          </a:prstGeom>
          <a:solidFill>
            <a:srgbClr val="FFFFFF">
              <a:alpha val="95000"/>
            </a:srgbClr>
          </a:solidFill>
          <a:ln w="22860">
            <a:solidFill>
              <a:srgbClr val="CCCCCC"/>
            </a:solidFill>
            <a:prstDash val="solid"/>
          </a:ln>
        </p:spPr>
        <p:txBody>
          <a:bodyPr/>
          <a:lstStyle/>
          <a:p>
            <a:endParaRPr lang="ja-JP" altLang="en-US"/>
          </a:p>
        </p:txBody>
      </p:sp>
      <p:sp>
        <p:nvSpPr>
          <p:cNvPr id="9" name="Text 7"/>
          <p:cNvSpPr/>
          <p:nvPr/>
        </p:nvSpPr>
        <p:spPr>
          <a:xfrm>
            <a:off x="7634168" y="2920960"/>
            <a:ext cx="2468166" cy="308491"/>
          </a:xfrm>
          <a:prstGeom prst="rect">
            <a:avLst/>
          </a:prstGeom>
          <a:noFill/>
          <a:ln/>
        </p:spPr>
        <p:txBody>
          <a:bodyPr wrap="none" lIns="0" tIns="0" rIns="0" bIns="0" rtlCol="0" anchor="t"/>
          <a:lstStyle/>
          <a:p>
            <a:pPr marL="0" indent="0" algn="l">
              <a:lnSpc>
                <a:spcPts val="2400"/>
              </a:lnSpc>
              <a:buNone/>
            </a:pPr>
            <a:r>
              <a:rPr lang="en-US" sz="3200" b="1" dirty="0">
                <a:solidFill>
                  <a:srgbClr val="FF0000"/>
                </a:solidFill>
                <a:latin typeface="Inter Medium" pitchFamily="34" charset="0"/>
                <a:ea typeface="Inter Medium" pitchFamily="34" charset="-122"/>
                <a:cs typeface="Inter Medium" pitchFamily="34" charset="-120"/>
              </a:rPr>
              <a:t>呼吸器系</a:t>
            </a:r>
            <a:endParaRPr lang="en-US" sz="3200" b="1" dirty="0">
              <a:solidFill>
                <a:srgbClr val="FF0000"/>
              </a:solidFill>
            </a:endParaRPr>
          </a:p>
        </p:txBody>
      </p:sp>
      <p:sp>
        <p:nvSpPr>
          <p:cNvPr id="10" name="Text 8"/>
          <p:cNvSpPr/>
          <p:nvPr/>
        </p:nvSpPr>
        <p:spPr>
          <a:xfrm>
            <a:off x="7634168" y="3347918"/>
            <a:ext cx="5925383" cy="315754"/>
          </a:xfrm>
          <a:prstGeom prst="rect">
            <a:avLst/>
          </a:prstGeom>
          <a:noFill/>
          <a:ln/>
        </p:spPr>
        <p:txBody>
          <a:bodyPr wrap="none" lIns="0" tIns="0" rIns="0" bIns="0" rtlCol="0" anchor="t"/>
          <a:lstStyle/>
          <a:p>
            <a:pPr marL="0" indent="0" algn="l">
              <a:lnSpc>
                <a:spcPts val="2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変化：</a:t>
            </a:r>
            <a:r>
              <a:rPr lang="en-US" sz="2400" dirty="0">
                <a:solidFill>
                  <a:srgbClr val="030303"/>
                </a:solidFill>
                <a:latin typeface="IBM Plex Sans Medium" pitchFamily="34" charset="0"/>
                <a:ea typeface="IBM Plex Sans Medium" pitchFamily="34" charset="-122"/>
                <a:cs typeface="IBM Plex Sans Medium" pitchFamily="34" charset="-120"/>
              </a:rPr>
              <a:t>肺活量・呼吸筋力の低下、咳反射の鈍化</a:t>
            </a:r>
            <a:endParaRPr lang="en-US" sz="2400" dirty="0"/>
          </a:p>
        </p:txBody>
      </p:sp>
      <p:sp>
        <p:nvSpPr>
          <p:cNvPr id="11" name="Text 9"/>
          <p:cNvSpPr/>
          <p:nvPr/>
        </p:nvSpPr>
        <p:spPr>
          <a:xfrm>
            <a:off x="7634168" y="3782139"/>
            <a:ext cx="5925383" cy="631507"/>
          </a:xfrm>
          <a:prstGeom prst="rect">
            <a:avLst/>
          </a:prstGeom>
          <a:noFill/>
          <a:ln/>
        </p:spPr>
        <p:txBody>
          <a:bodyPr wrap="square" lIns="0" tIns="0" rIns="0" bIns="0" rtlCol="0" anchor="t"/>
          <a:lstStyle/>
          <a:p>
            <a:pPr marL="0" indent="0" algn="l">
              <a:lnSpc>
                <a:spcPts val="2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看護の視点：</a:t>
            </a:r>
            <a:r>
              <a:rPr lang="en-US" sz="2400" dirty="0">
                <a:solidFill>
                  <a:srgbClr val="030303"/>
                </a:solidFill>
                <a:latin typeface="IBM Plex Sans Medium" pitchFamily="34" charset="0"/>
                <a:ea typeface="IBM Plex Sans Medium" pitchFamily="34" charset="-122"/>
                <a:cs typeface="IBM Plex Sans Medium" pitchFamily="34" charset="-120"/>
              </a:rPr>
              <a:t>体位ドレナージ、口腔ケア、水分摂取の促進、誤嚥予防</a:t>
            </a:r>
            <a:endParaRPr lang="en-US" sz="2400" dirty="0"/>
          </a:p>
        </p:txBody>
      </p:sp>
      <p:sp>
        <p:nvSpPr>
          <p:cNvPr id="12" name="Shape 10"/>
          <p:cNvSpPr/>
          <p:nvPr/>
        </p:nvSpPr>
        <p:spPr>
          <a:xfrm>
            <a:off x="850583" y="5147071"/>
            <a:ext cx="6464617" cy="2357539"/>
          </a:xfrm>
          <a:prstGeom prst="roundRect">
            <a:avLst>
              <a:gd name="adj" fmla="val 3688"/>
            </a:avLst>
          </a:prstGeom>
          <a:solidFill>
            <a:srgbClr val="FFFFFF">
              <a:alpha val="95000"/>
            </a:srgbClr>
          </a:solidFill>
          <a:ln w="22860">
            <a:solidFill>
              <a:srgbClr val="CCCCCC"/>
            </a:solidFill>
            <a:prstDash val="solid"/>
          </a:ln>
        </p:spPr>
        <p:txBody>
          <a:bodyPr/>
          <a:lstStyle/>
          <a:p>
            <a:endParaRPr lang="ja-JP" altLang="en-US"/>
          </a:p>
        </p:txBody>
      </p:sp>
      <p:sp>
        <p:nvSpPr>
          <p:cNvPr id="13" name="Text 11"/>
          <p:cNvSpPr/>
          <p:nvPr/>
        </p:nvSpPr>
        <p:spPr>
          <a:xfrm>
            <a:off x="1070848" y="5367338"/>
            <a:ext cx="2468166" cy="308491"/>
          </a:xfrm>
          <a:prstGeom prst="rect">
            <a:avLst/>
          </a:prstGeom>
          <a:noFill/>
          <a:ln/>
        </p:spPr>
        <p:txBody>
          <a:bodyPr wrap="none" lIns="0" tIns="0" rIns="0" bIns="0" rtlCol="0" anchor="t"/>
          <a:lstStyle/>
          <a:p>
            <a:pPr marL="0" indent="0" algn="l">
              <a:lnSpc>
                <a:spcPts val="2400"/>
              </a:lnSpc>
              <a:buNone/>
            </a:pPr>
            <a:r>
              <a:rPr lang="en-US" sz="3200" b="1" dirty="0">
                <a:solidFill>
                  <a:srgbClr val="FF0000"/>
                </a:solidFill>
                <a:latin typeface="Inter Medium" pitchFamily="34" charset="0"/>
                <a:ea typeface="Inter Medium" pitchFamily="34" charset="-122"/>
                <a:cs typeface="Inter Medium" pitchFamily="34" charset="-120"/>
              </a:rPr>
              <a:t>筋骨格系</a:t>
            </a:r>
            <a:endParaRPr lang="en-US" sz="3200" b="1" dirty="0">
              <a:solidFill>
                <a:srgbClr val="FF0000"/>
              </a:solidFill>
            </a:endParaRPr>
          </a:p>
        </p:txBody>
      </p:sp>
      <p:sp>
        <p:nvSpPr>
          <p:cNvPr id="14" name="Text 12"/>
          <p:cNvSpPr/>
          <p:nvPr/>
        </p:nvSpPr>
        <p:spPr>
          <a:xfrm>
            <a:off x="1070848" y="5794296"/>
            <a:ext cx="5925383" cy="631507"/>
          </a:xfrm>
          <a:prstGeom prst="rect">
            <a:avLst/>
          </a:prstGeom>
          <a:noFill/>
          <a:ln/>
        </p:spPr>
        <p:txBody>
          <a:bodyPr wrap="square" lIns="0" tIns="0" rIns="0" bIns="0" rtlCol="0" anchor="t"/>
          <a:lstStyle/>
          <a:p>
            <a:pPr marL="0" indent="0" algn="l">
              <a:lnSpc>
                <a:spcPts val="2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変化：</a:t>
            </a:r>
            <a:r>
              <a:rPr lang="en-US" sz="2400" dirty="0">
                <a:solidFill>
                  <a:srgbClr val="030303"/>
                </a:solidFill>
                <a:latin typeface="IBM Plex Sans Medium" pitchFamily="34" charset="0"/>
                <a:ea typeface="IBM Plex Sans Medium" pitchFamily="34" charset="-122"/>
                <a:cs typeface="IBM Plex Sans Medium" pitchFamily="34" charset="-120"/>
              </a:rPr>
              <a:t>筋力低下（サルコペニア）、骨量減少（骨粗鬆症）、関節可動域の制限</a:t>
            </a:r>
            <a:endParaRPr lang="en-US" sz="2400" dirty="0"/>
          </a:p>
        </p:txBody>
      </p:sp>
      <p:sp>
        <p:nvSpPr>
          <p:cNvPr id="15" name="Text 13"/>
          <p:cNvSpPr/>
          <p:nvPr/>
        </p:nvSpPr>
        <p:spPr>
          <a:xfrm>
            <a:off x="1070848" y="6544270"/>
            <a:ext cx="5925383" cy="631507"/>
          </a:xfrm>
          <a:prstGeom prst="rect">
            <a:avLst/>
          </a:prstGeom>
          <a:noFill/>
          <a:ln/>
        </p:spPr>
        <p:txBody>
          <a:bodyPr wrap="square" lIns="0" tIns="0" rIns="0" bIns="0" rtlCol="0" anchor="t"/>
          <a:lstStyle/>
          <a:p>
            <a:pPr marL="0" indent="0" algn="l">
              <a:lnSpc>
                <a:spcPts val="2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看護の視点：</a:t>
            </a:r>
            <a:r>
              <a:rPr lang="en-US" sz="2400" dirty="0">
                <a:solidFill>
                  <a:srgbClr val="030303"/>
                </a:solidFill>
                <a:latin typeface="IBM Plex Sans Medium" pitchFamily="34" charset="0"/>
                <a:ea typeface="IBM Plex Sans Medium" pitchFamily="34" charset="-122"/>
                <a:cs typeface="IBM Plex Sans Medium" pitchFamily="34" charset="-120"/>
              </a:rPr>
              <a:t>リハビリ・筋トレ支援、福祉用具の活用、転倒予防体操</a:t>
            </a:r>
            <a:endParaRPr lang="en-US" sz="2400" dirty="0"/>
          </a:p>
        </p:txBody>
      </p:sp>
      <p:sp>
        <p:nvSpPr>
          <p:cNvPr id="16" name="Shape 14"/>
          <p:cNvSpPr/>
          <p:nvPr/>
        </p:nvSpPr>
        <p:spPr>
          <a:xfrm>
            <a:off x="7413903" y="5147071"/>
            <a:ext cx="6464617" cy="2357539"/>
          </a:xfrm>
          <a:prstGeom prst="roundRect">
            <a:avLst>
              <a:gd name="adj" fmla="val 3688"/>
            </a:avLst>
          </a:prstGeom>
          <a:solidFill>
            <a:srgbClr val="FFFFFF">
              <a:alpha val="95000"/>
            </a:srgbClr>
          </a:solidFill>
          <a:ln w="22860">
            <a:solidFill>
              <a:srgbClr val="CCCCCC"/>
            </a:solidFill>
            <a:prstDash val="solid"/>
          </a:ln>
        </p:spPr>
        <p:txBody>
          <a:bodyPr/>
          <a:lstStyle/>
          <a:p>
            <a:endParaRPr lang="ja-JP" altLang="en-US"/>
          </a:p>
        </p:txBody>
      </p:sp>
      <p:sp>
        <p:nvSpPr>
          <p:cNvPr id="17" name="Text 15"/>
          <p:cNvSpPr/>
          <p:nvPr/>
        </p:nvSpPr>
        <p:spPr>
          <a:xfrm>
            <a:off x="7634168" y="5367338"/>
            <a:ext cx="2468166" cy="308491"/>
          </a:xfrm>
          <a:prstGeom prst="rect">
            <a:avLst/>
          </a:prstGeom>
          <a:noFill/>
          <a:ln/>
        </p:spPr>
        <p:txBody>
          <a:bodyPr wrap="none" lIns="0" tIns="0" rIns="0" bIns="0" rtlCol="0" anchor="t"/>
          <a:lstStyle/>
          <a:p>
            <a:pPr marL="0" indent="0" algn="l">
              <a:lnSpc>
                <a:spcPts val="2400"/>
              </a:lnSpc>
              <a:buNone/>
            </a:pPr>
            <a:r>
              <a:rPr lang="en-US" sz="3200" b="1" dirty="0">
                <a:solidFill>
                  <a:srgbClr val="FF0000"/>
                </a:solidFill>
                <a:latin typeface="Inter Medium" pitchFamily="34" charset="0"/>
                <a:ea typeface="Inter Medium" pitchFamily="34" charset="-122"/>
                <a:cs typeface="Inter Medium" pitchFamily="34" charset="-120"/>
              </a:rPr>
              <a:t>感覚器系・泌尿器系</a:t>
            </a:r>
            <a:endParaRPr lang="en-US" sz="3200" b="1" dirty="0">
              <a:solidFill>
                <a:srgbClr val="FF0000"/>
              </a:solidFill>
            </a:endParaRPr>
          </a:p>
        </p:txBody>
      </p:sp>
      <p:sp>
        <p:nvSpPr>
          <p:cNvPr id="18" name="Text 16"/>
          <p:cNvSpPr/>
          <p:nvPr/>
        </p:nvSpPr>
        <p:spPr>
          <a:xfrm>
            <a:off x="7634168" y="5794296"/>
            <a:ext cx="5925383" cy="631507"/>
          </a:xfrm>
          <a:prstGeom prst="rect">
            <a:avLst/>
          </a:prstGeom>
          <a:noFill/>
          <a:ln/>
        </p:spPr>
        <p:txBody>
          <a:bodyPr wrap="square" lIns="0" tIns="0" rIns="0" bIns="0" rtlCol="0" anchor="t"/>
          <a:lstStyle/>
          <a:p>
            <a:pPr marL="0" indent="0" algn="l">
              <a:lnSpc>
                <a:spcPts val="2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変化：</a:t>
            </a:r>
            <a:r>
              <a:rPr lang="en-US" sz="2400" dirty="0">
                <a:solidFill>
                  <a:srgbClr val="030303"/>
                </a:solidFill>
                <a:latin typeface="IBM Plex Sans Medium" pitchFamily="34" charset="0"/>
                <a:ea typeface="IBM Plex Sans Medium" pitchFamily="34" charset="-122"/>
                <a:cs typeface="IBM Plex Sans Medium" pitchFamily="34" charset="-120"/>
              </a:rPr>
              <a:t>視覚、聴覚、味覚、嗅覚、触覚の低下、膀胱容量の減少、尿意感の鈍化</a:t>
            </a:r>
            <a:endParaRPr lang="en-US" sz="2400" dirty="0"/>
          </a:p>
        </p:txBody>
      </p:sp>
      <p:sp>
        <p:nvSpPr>
          <p:cNvPr id="19" name="Text 17"/>
          <p:cNvSpPr/>
          <p:nvPr/>
        </p:nvSpPr>
        <p:spPr>
          <a:xfrm>
            <a:off x="7634168" y="6544270"/>
            <a:ext cx="5925383" cy="631507"/>
          </a:xfrm>
          <a:prstGeom prst="rect">
            <a:avLst/>
          </a:prstGeom>
          <a:noFill/>
          <a:ln/>
        </p:spPr>
        <p:txBody>
          <a:bodyPr wrap="square" lIns="0" tIns="0" rIns="0" bIns="0" rtlCol="0" anchor="t"/>
          <a:lstStyle/>
          <a:p>
            <a:pPr marL="0" indent="0" algn="l">
              <a:lnSpc>
                <a:spcPts val="2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看護の視点：</a:t>
            </a:r>
            <a:r>
              <a:rPr lang="en-US" sz="2400" dirty="0">
                <a:solidFill>
                  <a:srgbClr val="030303"/>
                </a:solidFill>
                <a:latin typeface="IBM Plex Sans Medium" pitchFamily="34" charset="0"/>
                <a:ea typeface="IBM Plex Sans Medium" pitchFamily="34" charset="-122"/>
                <a:cs typeface="IBM Plex Sans Medium" pitchFamily="34" charset="-120"/>
              </a:rPr>
              <a:t>照明・音環境の調整、補助具の活用、トイレ環境の整備、排泄パターンの把握</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6073" y="1085612"/>
            <a:ext cx="6469737" cy="808673"/>
          </a:xfrm>
          <a:prstGeom prst="rect">
            <a:avLst/>
          </a:prstGeom>
          <a:noFill/>
          <a:ln/>
        </p:spPr>
        <p:txBody>
          <a:bodyPr wrap="none" lIns="0" tIns="0" rIns="0" bIns="0" rtlCol="0" anchor="t"/>
          <a:lstStyle/>
          <a:p>
            <a:pPr marL="0" indent="0" algn="l">
              <a:lnSpc>
                <a:spcPts val="6350"/>
              </a:lnSpc>
              <a:buNone/>
            </a:pPr>
            <a:r>
              <a:rPr lang="en-US" sz="5050" dirty="0">
                <a:solidFill>
                  <a:srgbClr val="1B1B27"/>
                </a:solidFill>
                <a:latin typeface="Inter Medium" pitchFamily="34" charset="0"/>
                <a:ea typeface="Inter Medium" pitchFamily="34" charset="-122"/>
                <a:cs typeface="Inter Medium" pitchFamily="34" charset="-120"/>
              </a:rPr>
              <a:t>高齢者の定義と分類</a:t>
            </a:r>
            <a:endParaRPr lang="en-US" sz="5050" dirty="0"/>
          </a:p>
        </p:txBody>
      </p:sp>
      <p:sp>
        <p:nvSpPr>
          <p:cNvPr id="3" name="Text 1"/>
          <p:cNvSpPr/>
          <p:nvPr/>
        </p:nvSpPr>
        <p:spPr>
          <a:xfrm>
            <a:off x="966073" y="2411849"/>
            <a:ext cx="12698254" cy="828199"/>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一般的に、65歳以上の者を「高齢者」と呼びます。世界保健機関（WHO）では、年齢により以下のように分類しています。</a:t>
            </a:r>
            <a:endParaRPr lang="en-US" sz="2800" dirty="0"/>
          </a:p>
        </p:txBody>
      </p:sp>
      <p:sp>
        <p:nvSpPr>
          <p:cNvPr id="4" name="Shape 2"/>
          <p:cNvSpPr/>
          <p:nvPr/>
        </p:nvSpPr>
        <p:spPr>
          <a:xfrm>
            <a:off x="966073" y="3531155"/>
            <a:ext cx="4200287" cy="4430655"/>
          </a:xfrm>
          <a:prstGeom prst="roundRect">
            <a:avLst>
              <a:gd name="adj" fmla="val 3009"/>
            </a:avLst>
          </a:prstGeom>
          <a:solidFill>
            <a:srgbClr val="FFFFFF">
              <a:alpha val="95000"/>
            </a:srgbClr>
          </a:solidFill>
          <a:ln w="30480">
            <a:solidFill>
              <a:srgbClr val="CCCCCC"/>
            </a:solidFill>
            <a:prstDash val="solid"/>
          </a:ln>
        </p:spPr>
        <p:txBody>
          <a:bodyPr/>
          <a:lstStyle/>
          <a:p>
            <a:endParaRPr lang="ja-JP" altLang="en-US"/>
          </a:p>
        </p:txBody>
      </p:sp>
      <p:sp>
        <p:nvSpPr>
          <p:cNvPr id="5" name="Text 3"/>
          <p:cNvSpPr/>
          <p:nvPr/>
        </p:nvSpPr>
        <p:spPr>
          <a:xfrm>
            <a:off x="1255275" y="3820358"/>
            <a:ext cx="3649827" cy="808673"/>
          </a:xfrm>
          <a:prstGeom prst="rect">
            <a:avLst/>
          </a:prstGeom>
          <a:noFill/>
          <a:ln/>
        </p:spPr>
        <p:txBody>
          <a:bodyPr wrap="square" lIns="0" tIns="0" rIns="0" bIns="0" rtlCol="0" anchor="t"/>
          <a:lstStyle/>
          <a:p>
            <a:pPr marL="0" indent="0" algn="l">
              <a:lnSpc>
                <a:spcPts val="3150"/>
              </a:lnSpc>
              <a:buNone/>
            </a:pPr>
            <a:r>
              <a:rPr lang="en-US" sz="2400" b="1" dirty="0">
                <a:solidFill>
                  <a:srgbClr val="FF0000"/>
                </a:solidFill>
                <a:latin typeface="Inter Medium" pitchFamily="34" charset="0"/>
                <a:ea typeface="Inter Medium" pitchFamily="34" charset="-122"/>
                <a:cs typeface="Inter Medium" pitchFamily="34" charset="-120"/>
              </a:rPr>
              <a:t>前期高齢者（65～74歳）</a:t>
            </a:r>
            <a:endParaRPr lang="en-US" sz="2400" b="1" dirty="0">
              <a:solidFill>
                <a:srgbClr val="FF0000"/>
              </a:solidFill>
            </a:endParaRPr>
          </a:p>
        </p:txBody>
      </p:sp>
      <p:sp>
        <p:nvSpPr>
          <p:cNvPr id="6" name="Text 4"/>
          <p:cNvSpPr/>
          <p:nvPr/>
        </p:nvSpPr>
        <p:spPr>
          <a:xfrm>
            <a:off x="1255276" y="4379951"/>
            <a:ext cx="3481864" cy="2070497"/>
          </a:xfrm>
          <a:prstGeom prst="rect">
            <a:avLst/>
          </a:prstGeom>
          <a:noFill/>
          <a:ln/>
        </p:spPr>
        <p:txBody>
          <a:bodyPr wrap="square" lIns="0" tIns="0" rIns="0" bIns="0" rtlCol="0" anchor="t"/>
          <a:lstStyle/>
          <a:p>
            <a:pPr marL="0" indent="0" algn="l">
              <a:lnSpc>
                <a:spcPts val="32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比較的活動的な人も多く、介護の必要がない者も多い時期です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250"/>
              </a:lnSpc>
              <a:buNone/>
            </a:pP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2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社会参加や健康維持への意欲も高く、予防的な関わりが重要になります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7" name="Shape 5"/>
          <p:cNvSpPr/>
          <p:nvPr/>
        </p:nvSpPr>
        <p:spPr>
          <a:xfrm>
            <a:off x="5285065" y="3531155"/>
            <a:ext cx="4200287" cy="4430655"/>
          </a:xfrm>
          <a:prstGeom prst="roundRect">
            <a:avLst>
              <a:gd name="adj" fmla="val 3009"/>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5574268" y="3820358"/>
            <a:ext cx="3481864" cy="404336"/>
          </a:xfrm>
          <a:prstGeom prst="rect">
            <a:avLst/>
          </a:prstGeom>
          <a:noFill/>
          <a:ln/>
        </p:spPr>
        <p:txBody>
          <a:bodyPr wrap="none" lIns="0" tIns="0" rIns="0" bIns="0" rtlCol="0" anchor="t"/>
          <a:lstStyle/>
          <a:p>
            <a:pPr marL="0" indent="0" algn="l">
              <a:lnSpc>
                <a:spcPts val="3150"/>
              </a:lnSpc>
              <a:buNone/>
            </a:pPr>
            <a:r>
              <a:rPr lang="en-US" sz="2400" b="1" dirty="0">
                <a:solidFill>
                  <a:srgbClr val="FF0000"/>
                </a:solidFill>
                <a:latin typeface="Inter Medium" pitchFamily="34" charset="0"/>
                <a:ea typeface="Inter Medium" pitchFamily="34" charset="-122"/>
                <a:cs typeface="Inter Medium" pitchFamily="34" charset="-120"/>
              </a:rPr>
              <a:t>後期高齢者（75歳以上）</a:t>
            </a:r>
            <a:endParaRPr lang="en-US" sz="2400" b="1" dirty="0">
              <a:solidFill>
                <a:srgbClr val="FF0000"/>
              </a:solidFill>
            </a:endParaRPr>
          </a:p>
        </p:txBody>
      </p:sp>
      <p:sp>
        <p:nvSpPr>
          <p:cNvPr id="9" name="Text 7"/>
          <p:cNvSpPr/>
          <p:nvPr/>
        </p:nvSpPr>
        <p:spPr>
          <a:xfrm>
            <a:off x="5574268" y="4379952"/>
            <a:ext cx="3481864" cy="2070497"/>
          </a:xfrm>
          <a:prstGeom prst="rect">
            <a:avLst/>
          </a:prstGeom>
          <a:noFill/>
          <a:ln/>
        </p:spPr>
        <p:txBody>
          <a:bodyPr wrap="square" lIns="0" tIns="0" rIns="0" bIns="0" rtlCol="0" anchor="t"/>
          <a:lstStyle/>
          <a:p>
            <a:pPr marL="0" indent="0" algn="l">
              <a:lnSpc>
                <a:spcPts val="32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加齢による身体機能の低下や慢性疾患の増加がみられる時期です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250"/>
              </a:lnSpc>
              <a:buNone/>
            </a:pP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2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医療・介護ニーズが高まり、より専門的な支援が必要となります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10" name="Shape 8"/>
          <p:cNvSpPr/>
          <p:nvPr/>
        </p:nvSpPr>
        <p:spPr>
          <a:xfrm>
            <a:off x="9604058" y="3531155"/>
            <a:ext cx="4200287" cy="4430655"/>
          </a:xfrm>
          <a:prstGeom prst="roundRect">
            <a:avLst>
              <a:gd name="adj" fmla="val 3009"/>
            </a:avLst>
          </a:prstGeom>
          <a:solidFill>
            <a:srgbClr val="FFFFFF">
              <a:alpha val="95000"/>
            </a:srgbClr>
          </a:solidFill>
          <a:ln w="30480">
            <a:solidFill>
              <a:srgbClr val="CCCCCC"/>
            </a:solidFill>
            <a:prstDash val="solid"/>
          </a:ln>
        </p:spPr>
        <p:txBody>
          <a:bodyPr/>
          <a:lstStyle/>
          <a:p>
            <a:endParaRPr lang="ja-JP" altLang="en-US"/>
          </a:p>
        </p:txBody>
      </p:sp>
      <p:sp>
        <p:nvSpPr>
          <p:cNvPr id="11" name="Text 9"/>
          <p:cNvSpPr/>
          <p:nvPr/>
        </p:nvSpPr>
        <p:spPr>
          <a:xfrm>
            <a:off x="9893260" y="3820358"/>
            <a:ext cx="3322796" cy="404336"/>
          </a:xfrm>
          <a:prstGeom prst="rect">
            <a:avLst/>
          </a:prstGeom>
          <a:noFill/>
          <a:ln/>
        </p:spPr>
        <p:txBody>
          <a:bodyPr wrap="none" lIns="0" tIns="0" rIns="0" bIns="0" rtlCol="0" anchor="t"/>
          <a:lstStyle/>
          <a:p>
            <a:pPr marL="0" indent="0" algn="l">
              <a:lnSpc>
                <a:spcPts val="3150"/>
              </a:lnSpc>
              <a:buNone/>
            </a:pPr>
            <a:r>
              <a:rPr lang="en-US" sz="2400" b="1" dirty="0">
                <a:solidFill>
                  <a:srgbClr val="FF0000"/>
                </a:solidFill>
                <a:latin typeface="Inter Medium" pitchFamily="34" charset="0"/>
                <a:ea typeface="Inter Medium" pitchFamily="34" charset="-122"/>
                <a:cs typeface="Inter Medium" pitchFamily="34" charset="-120"/>
              </a:rPr>
              <a:t>超高齢者（90歳以上）</a:t>
            </a:r>
            <a:endParaRPr lang="en-US" sz="2400" b="1" dirty="0">
              <a:solidFill>
                <a:srgbClr val="FF0000"/>
              </a:solidFill>
            </a:endParaRPr>
          </a:p>
        </p:txBody>
      </p:sp>
      <p:sp>
        <p:nvSpPr>
          <p:cNvPr id="12" name="Text 10"/>
          <p:cNvSpPr/>
          <p:nvPr/>
        </p:nvSpPr>
        <p:spPr>
          <a:xfrm>
            <a:off x="9893260" y="4379952"/>
            <a:ext cx="3481864" cy="2070497"/>
          </a:xfrm>
          <a:prstGeom prst="rect">
            <a:avLst/>
          </a:prstGeom>
          <a:noFill/>
          <a:ln/>
        </p:spPr>
        <p:txBody>
          <a:bodyPr wrap="square" lIns="0" tIns="0" rIns="0" bIns="0" rtlCol="0" anchor="t"/>
          <a:lstStyle/>
          <a:p>
            <a:pPr marL="0" indent="0" algn="l">
              <a:lnSpc>
                <a:spcPts val="32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日本の医療・介護現場で独自に使われることがある分類です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250"/>
              </a:lnSpc>
              <a:buNone/>
            </a:pPr>
            <a:endParaRPr lang="en-US" sz="24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2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複数の疾患を抱え、日常生活全般にわたる支援が必要な場合が多くなります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338734" y="169773"/>
            <a:ext cx="6228456" cy="854788"/>
          </a:xfrm>
          <a:prstGeom prst="rect">
            <a:avLst/>
          </a:prstGeom>
          <a:noFill/>
          <a:ln/>
        </p:spPr>
        <p:txBody>
          <a:bodyPr wrap="none" lIns="0" tIns="0" rIns="0" bIns="0" rtlCol="0" anchor="t"/>
          <a:lstStyle/>
          <a:p>
            <a:pPr marL="0" indent="0" algn="l">
              <a:lnSpc>
                <a:spcPts val="4500"/>
              </a:lnSpc>
              <a:buNone/>
            </a:pPr>
            <a:r>
              <a:rPr lang="en-US" sz="4400" dirty="0">
                <a:solidFill>
                  <a:srgbClr val="1B1B27"/>
                </a:solidFill>
                <a:latin typeface="Inter Medium" pitchFamily="34" charset="0"/>
                <a:ea typeface="Inter Medium" pitchFamily="34" charset="-122"/>
                <a:cs typeface="Inter Medium" pitchFamily="34" charset="-120"/>
              </a:rPr>
              <a:t>看護への活用と実践</a:t>
            </a:r>
            <a:endParaRPr lang="en-US" sz="4400" dirty="0"/>
          </a:p>
        </p:txBody>
      </p:sp>
      <p:sp>
        <p:nvSpPr>
          <p:cNvPr id="3" name="Text 1"/>
          <p:cNvSpPr/>
          <p:nvPr/>
        </p:nvSpPr>
        <p:spPr>
          <a:xfrm>
            <a:off x="794521" y="1228595"/>
            <a:ext cx="13253170" cy="611893"/>
          </a:xfrm>
          <a:prstGeom prst="rect">
            <a:avLst/>
          </a:prstGeom>
          <a:noFill/>
          <a:ln/>
        </p:spPr>
        <p:txBody>
          <a:bodyPr wrap="none" lIns="0" tIns="0" rIns="0" bIns="0" rtlCol="0" anchor="t"/>
          <a:lstStyle/>
          <a:p>
            <a:pPr marL="0" indent="0" algn="l">
              <a:lnSpc>
                <a:spcPts val="2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老化の理解は、高齢者看護の実践の基盤であり</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300"/>
              </a:lnSpc>
              <a:buNone/>
            </a:pP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2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身体的・精神的・社会的側面に応じた看護の展開が必要です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4" name="Text 2"/>
          <p:cNvSpPr/>
          <p:nvPr/>
        </p:nvSpPr>
        <p:spPr>
          <a:xfrm>
            <a:off x="3522345" y="2624495"/>
            <a:ext cx="2309693" cy="288727"/>
          </a:xfrm>
          <a:prstGeom prst="rect">
            <a:avLst/>
          </a:prstGeom>
          <a:noFill/>
          <a:ln/>
        </p:spPr>
        <p:txBody>
          <a:bodyPr wrap="none" lIns="0" tIns="0" rIns="0" bIns="0" rtlCol="0" anchor="t"/>
          <a:lstStyle/>
          <a:p>
            <a:pPr marL="0" indent="0" algn="r">
              <a:lnSpc>
                <a:spcPts val="2250"/>
              </a:lnSpc>
              <a:buNone/>
            </a:pPr>
            <a:r>
              <a:rPr lang="en-US" sz="3200" b="1" dirty="0">
                <a:solidFill>
                  <a:srgbClr val="FF0000"/>
                </a:solidFill>
                <a:latin typeface="Inter Medium" pitchFamily="34" charset="0"/>
                <a:ea typeface="Inter Medium" pitchFamily="34" charset="-122"/>
                <a:cs typeface="Inter Medium" pitchFamily="34" charset="-120"/>
              </a:rPr>
              <a:t>身体的側面</a:t>
            </a:r>
            <a:endParaRPr lang="en-US" sz="3200" b="1" dirty="0">
              <a:solidFill>
                <a:srgbClr val="FF0000"/>
              </a:solidFill>
            </a:endParaRPr>
          </a:p>
        </p:txBody>
      </p:sp>
      <p:sp>
        <p:nvSpPr>
          <p:cNvPr id="5" name="Text 3"/>
          <p:cNvSpPr/>
          <p:nvPr/>
        </p:nvSpPr>
        <p:spPr>
          <a:xfrm>
            <a:off x="176349" y="3024068"/>
            <a:ext cx="5655690" cy="886897"/>
          </a:xfrm>
          <a:prstGeom prst="rect">
            <a:avLst/>
          </a:prstGeom>
          <a:noFill/>
          <a:ln/>
        </p:spPr>
        <p:txBody>
          <a:bodyPr wrap="square" lIns="0" tIns="0" rIns="0" bIns="0" rtlCol="0" anchor="t"/>
          <a:lstStyle/>
          <a:p>
            <a:pPr marL="0" indent="0" algn="r">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筋力低下、感覚器の衰えによりADL制限が生じやすく、慢性疾患の併存により回復力が低下します。転倒・褥瘡・感染予防、栄養管理、排泄支援、活動の促進が重要です。</a:t>
            </a:r>
            <a:endParaRPr lang="en-US" sz="2400" dirty="0"/>
          </a:p>
        </p:txBody>
      </p:sp>
      <p:pic>
        <p:nvPicPr>
          <p:cNvPr id="6" name="Image 0" descr="preencoded.png"/>
          <p:cNvPicPr>
            <a:picLocks noChangeAspect="1"/>
          </p:cNvPicPr>
          <p:nvPr/>
        </p:nvPicPr>
        <p:blipFill>
          <a:blip r:embed="rId3"/>
          <a:stretch>
            <a:fillRect/>
          </a:stretch>
        </p:blipFill>
        <p:spPr>
          <a:xfrm>
            <a:off x="5832038" y="2957274"/>
            <a:ext cx="2966204" cy="2966204"/>
          </a:xfrm>
          <a:prstGeom prst="rect">
            <a:avLst/>
          </a:prstGeom>
        </p:spPr>
      </p:pic>
      <p:pic>
        <p:nvPicPr>
          <p:cNvPr id="7" name="Image 1" descr="preencoded.png"/>
          <p:cNvPicPr>
            <a:picLocks noChangeAspect="1"/>
          </p:cNvPicPr>
          <p:nvPr/>
        </p:nvPicPr>
        <p:blipFill>
          <a:blip r:embed="rId4"/>
          <a:stretch>
            <a:fillRect/>
          </a:stretch>
        </p:blipFill>
        <p:spPr>
          <a:xfrm>
            <a:off x="6567190" y="3828871"/>
            <a:ext cx="259794" cy="324802"/>
          </a:xfrm>
          <a:prstGeom prst="rect">
            <a:avLst/>
          </a:prstGeom>
        </p:spPr>
      </p:pic>
      <p:sp>
        <p:nvSpPr>
          <p:cNvPr id="8" name="Text 4"/>
          <p:cNvSpPr/>
          <p:nvPr/>
        </p:nvSpPr>
        <p:spPr>
          <a:xfrm>
            <a:off x="8621895" y="2381648"/>
            <a:ext cx="2309693" cy="288727"/>
          </a:xfrm>
          <a:prstGeom prst="rect">
            <a:avLst/>
          </a:prstGeom>
          <a:noFill/>
          <a:ln/>
        </p:spPr>
        <p:txBody>
          <a:bodyPr wrap="none" lIns="0" tIns="0" rIns="0" bIns="0" rtlCol="0" anchor="t"/>
          <a:lstStyle/>
          <a:p>
            <a:pPr marL="0" indent="0" algn="l">
              <a:lnSpc>
                <a:spcPts val="2250"/>
              </a:lnSpc>
              <a:buNone/>
            </a:pPr>
            <a:r>
              <a:rPr lang="en-US" sz="3200" b="1" dirty="0">
                <a:solidFill>
                  <a:srgbClr val="FF0000"/>
                </a:solidFill>
                <a:latin typeface="Inter Medium" pitchFamily="34" charset="0"/>
                <a:ea typeface="Inter Medium" pitchFamily="34" charset="-122"/>
                <a:cs typeface="Inter Medium" pitchFamily="34" charset="-120"/>
              </a:rPr>
              <a:t>精神的側面</a:t>
            </a:r>
            <a:endParaRPr lang="en-US" sz="3200" b="1" dirty="0">
              <a:solidFill>
                <a:srgbClr val="FF0000"/>
              </a:solidFill>
            </a:endParaRPr>
          </a:p>
        </p:txBody>
      </p:sp>
      <p:sp>
        <p:nvSpPr>
          <p:cNvPr id="9" name="Text 5"/>
          <p:cNvSpPr/>
          <p:nvPr/>
        </p:nvSpPr>
        <p:spPr>
          <a:xfrm>
            <a:off x="8621895" y="2670375"/>
            <a:ext cx="5655808" cy="886897"/>
          </a:xfrm>
          <a:prstGeom prst="rect">
            <a:avLst/>
          </a:prstGeom>
          <a:noFill/>
          <a:ln/>
        </p:spPr>
        <p:txBody>
          <a:bodyPr wrap="square" lIns="0" tIns="0" rIns="0" bIns="0" rtlCol="0" anchor="t"/>
          <a:lstStyle/>
          <a:p>
            <a:pPr marL="0" indent="0" algn="l">
              <a:lnSpc>
                <a:spcPts val="2300"/>
              </a:lnSpc>
              <a:buNone/>
            </a:pPr>
            <a:r>
              <a:rPr lang="en-US" sz="2000" dirty="0">
                <a:solidFill>
                  <a:srgbClr val="030303"/>
                </a:solidFill>
                <a:latin typeface="IBM Plex Sans Medium" pitchFamily="34" charset="0"/>
                <a:ea typeface="IBM Plex Sans Medium" pitchFamily="34" charset="-122"/>
                <a:cs typeface="IBM Plex Sans Medium" pitchFamily="34" charset="-120"/>
              </a:rPr>
              <a:t>退職、死別、身体的喪失が重なりやすく、うつ・認知症を引き起こすことがあります。表情・生活意欲・言動の変化に注目し、共感的に傾聴・支援します。</a:t>
            </a:r>
            <a:endParaRPr lang="en-US" sz="2000" dirty="0"/>
          </a:p>
        </p:txBody>
      </p:sp>
      <p:pic>
        <p:nvPicPr>
          <p:cNvPr id="10" name="Image 2" descr="preencoded.png"/>
          <p:cNvPicPr>
            <a:picLocks noChangeAspect="1"/>
          </p:cNvPicPr>
          <p:nvPr/>
        </p:nvPicPr>
        <p:blipFill>
          <a:blip r:embed="rId5"/>
          <a:stretch>
            <a:fillRect/>
          </a:stretch>
        </p:blipFill>
        <p:spPr>
          <a:xfrm>
            <a:off x="5832038" y="2957274"/>
            <a:ext cx="2966204" cy="2966204"/>
          </a:xfrm>
          <a:prstGeom prst="rect">
            <a:avLst/>
          </a:prstGeom>
        </p:spPr>
      </p:pic>
      <p:pic>
        <p:nvPicPr>
          <p:cNvPr id="11" name="Image 3" descr="preencoded.png"/>
          <p:cNvPicPr>
            <a:picLocks noChangeAspect="1"/>
          </p:cNvPicPr>
          <p:nvPr/>
        </p:nvPicPr>
        <p:blipFill>
          <a:blip r:embed="rId6"/>
          <a:stretch>
            <a:fillRect/>
          </a:stretch>
        </p:blipFill>
        <p:spPr>
          <a:xfrm>
            <a:off x="7421106" y="3551456"/>
            <a:ext cx="259794" cy="324802"/>
          </a:xfrm>
          <a:prstGeom prst="rect">
            <a:avLst/>
          </a:prstGeom>
        </p:spPr>
      </p:pic>
      <p:sp>
        <p:nvSpPr>
          <p:cNvPr id="12" name="Text 6"/>
          <p:cNvSpPr/>
          <p:nvPr/>
        </p:nvSpPr>
        <p:spPr>
          <a:xfrm>
            <a:off x="8917520" y="4126502"/>
            <a:ext cx="2309693" cy="288727"/>
          </a:xfrm>
          <a:prstGeom prst="rect">
            <a:avLst/>
          </a:prstGeom>
          <a:noFill/>
          <a:ln/>
        </p:spPr>
        <p:txBody>
          <a:bodyPr wrap="none" lIns="0" tIns="0" rIns="0" bIns="0" rtlCol="0" anchor="t"/>
          <a:lstStyle/>
          <a:p>
            <a:pPr marL="0" indent="0" algn="l">
              <a:lnSpc>
                <a:spcPts val="2250"/>
              </a:lnSpc>
              <a:buNone/>
            </a:pPr>
            <a:r>
              <a:rPr lang="en-US" sz="3200" b="1" dirty="0">
                <a:solidFill>
                  <a:srgbClr val="FF0000"/>
                </a:solidFill>
                <a:latin typeface="Inter Medium" pitchFamily="34" charset="0"/>
                <a:ea typeface="Inter Medium" pitchFamily="34" charset="-122"/>
                <a:cs typeface="Inter Medium" pitchFamily="34" charset="-120"/>
              </a:rPr>
              <a:t>社会的側面</a:t>
            </a:r>
            <a:endParaRPr lang="en-US" sz="3200" b="1" dirty="0">
              <a:solidFill>
                <a:srgbClr val="FF0000"/>
              </a:solidFill>
            </a:endParaRPr>
          </a:p>
        </p:txBody>
      </p:sp>
      <p:sp>
        <p:nvSpPr>
          <p:cNvPr id="13" name="Text 7"/>
          <p:cNvSpPr/>
          <p:nvPr/>
        </p:nvSpPr>
        <p:spPr>
          <a:xfrm>
            <a:off x="8917519" y="4415230"/>
            <a:ext cx="5240905" cy="886897"/>
          </a:xfrm>
          <a:prstGeom prst="rect">
            <a:avLst/>
          </a:prstGeom>
          <a:noFill/>
          <a:ln/>
        </p:spPr>
        <p:txBody>
          <a:bodyPr wrap="square" lIns="0" tIns="0" rIns="0" bIns="0" rtlCol="0" anchor="t"/>
          <a:lstStyle/>
          <a:p>
            <a:pPr marL="0" indent="0" algn="l">
              <a:lnSpc>
                <a:spcPts val="2300"/>
              </a:lnSpc>
              <a:buNone/>
            </a:pPr>
            <a:r>
              <a:rPr lang="en-US" sz="2000" dirty="0">
                <a:solidFill>
                  <a:srgbClr val="030303"/>
                </a:solidFill>
                <a:latin typeface="IBM Plex Sans Medium" pitchFamily="34" charset="0"/>
                <a:ea typeface="IBM Plex Sans Medium" pitchFamily="34" charset="-122"/>
                <a:cs typeface="IBM Plex Sans Medium" pitchFamily="34" charset="-120"/>
              </a:rPr>
              <a:t>独居・高齢世帯の増加により、孤独や支援不足が深刻化しています。地域包括ケアシステムとの連携、地域資源の紹介、訪問看護などの活用が必要です。</a:t>
            </a:r>
            <a:endParaRPr lang="en-US" sz="2000" dirty="0"/>
          </a:p>
        </p:txBody>
      </p:sp>
      <p:pic>
        <p:nvPicPr>
          <p:cNvPr id="14" name="Image 4" descr="preencoded.png"/>
          <p:cNvPicPr>
            <a:picLocks noChangeAspect="1"/>
          </p:cNvPicPr>
          <p:nvPr/>
        </p:nvPicPr>
        <p:blipFill>
          <a:blip r:embed="rId7"/>
          <a:stretch>
            <a:fillRect/>
          </a:stretch>
        </p:blipFill>
        <p:spPr>
          <a:xfrm>
            <a:off x="5832038" y="2957274"/>
            <a:ext cx="2966204" cy="2966204"/>
          </a:xfrm>
          <a:prstGeom prst="rect">
            <a:avLst/>
          </a:prstGeom>
        </p:spPr>
      </p:pic>
      <p:pic>
        <p:nvPicPr>
          <p:cNvPr id="15" name="Image 5" descr="preencoded.png"/>
          <p:cNvPicPr>
            <a:picLocks noChangeAspect="1"/>
          </p:cNvPicPr>
          <p:nvPr/>
        </p:nvPicPr>
        <p:blipFill>
          <a:blip r:embed="rId8"/>
          <a:stretch>
            <a:fillRect/>
          </a:stretch>
        </p:blipFill>
        <p:spPr>
          <a:xfrm>
            <a:off x="7948910" y="4277856"/>
            <a:ext cx="259794" cy="324802"/>
          </a:xfrm>
          <a:prstGeom prst="rect">
            <a:avLst/>
          </a:prstGeom>
        </p:spPr>
      </p:pic>
      <p:sp>
        <p:nvSpPr>
          <p:cNvPr id="16" name="Text 8"/>
          <p:cNvSpPr/>
          <p:nvPr/>
        </p:nvSpPr>
        <p:spPr>
          <a:xfrm>
            <a:off x="8502616" y="6066013"/>
            <a:ext cx="2309693" cy="288727"/>
          </a:xfrm>
          <a:prstGeom prst="rect">
            <a:avLst/>
          </a:prstGeom>
          <a:noFill/>
          <a:ln/>
        </p:spPr>
        <p:txBody>
          <a:bodyPr wrap="none" lIns="0" tIns="0" rIns="0" bIns="0" rtlCol="0" anchor="t"/>
          <a:lstStyle/>
          <a:p>
            <a:pPr marL="0" indent="0" algn="l">
              <a:lnSpc>
                <a:spcPts val="2250"/>
              </a:lnSpc>
              <a:buNone/>
            </a:pPr>
            <a:r>
              <a:rPr lang="en-US" sz="3200" b="1" dirty="0">
                <a:solidFill>
                  <a:srgbClr val="FF0000"/>
                </a:solidFill>
                <a:latin typeface="Inter Medium" pitchFamily="34" charset="0"/>
                <a:ea typeface="Inter Medium" pitchFamily="34" charset="-122"/>
                <a:cs typeface="Inter Medium" pitchFamily="34" charset="-120"/>
              </a:rPr>
              <a:t>尊厳を守る看護</a:t>
            </a:r>
            <a:endParaRPr lang="en-US" sz="3200" b="1" dirty="0">
              <a:solidFill>
                <a:srgbClr val="FF0000"/>
              </a:solidFill>
            </a:endParaRPr>
          </a:p>
        </p:txBody>
      </p:sp>
      <p:sp>
        <p:nvSpPr>
          <p:cNvPr id="17" name="Text 9"/>
          <p:cNvSpPr/>
          <p:nvPr/>
        </p:nvSpPr>
        <p:spPr>
          <a:xfrm>
            <a:off x="8502616" y="6354741"/>
            <a:ext cx="5655808" cy="886897"/>
          </a:xfrm>
          <a:prstGeom prst="rect">
            <a:avLst/>
          </a:prstGeom>
          <a:noFill/>
          <a:ln/>
        </p:spPr>
        <p:txBody>
          <a:bodyPr wrap="square" lIns="0" tIns="0" rIns="0" bIns="0" rtlCol="0" anchor="t"/>
          <a:lstStyle/>
          <a:p>
            <a:pPr marL="0" indent="0" algn="l">
              <a:lnSpc>
                <a:spcPts val="2300"/>
              </a:lnSpc>
              <a:buNone/>
            </a:pPr>
            <a:r>
              <a:rPr lang="en-US" sz="2000" dirty="0">
                <a:solidFill>
                  <a:srgbClr val="030303"/>
                </a:solidFill>
                <a:latin typeface="IBM Plex Sans Medium" pitchFamily="34" charset="0"/>
                <a:ea typeface="IBM Plex Sans Medium" pitchFamily="34" charset="-122"/>
                <a:cs typeface="IBM Plex Sans Medium" pitchFamily="34" charset="-120"/>
              </a:rPr>
              <a:t>「できること」を奪わず自立支援を行い、意思決定を尊重し、プライバシーの保護と敬意ある態度で接します。本人の人生観・価値観を尊重することが重要です。</a:t>
            </a:r>
            <a:endParaRPr lang="en-US" sz="2000" dirty="0"/>
          </a:p>
        </p:txBody>
      </p:sp>
      <p:pic>
        <p:nvPicPr>
          <p:cNvPr id="18" name="Image 6" descr="preencoded.png"/>
          <p:cNvPicPr>
            <a:picLocks noChangeAspect="1"/>
          </p:cNvPicPr>
          <p:nvPr/>
        </p:nvPicPr>
        <p:blipFill>
          <a:blip r:embed="rId9"/>
          <a:stretch>
            <a:fillRect/>
          </a:stretch>
        </p:blipFill>
        <p:spPr>
          <a:xfrm>
            <a:off x="5832038" y="2957274"/>
            <a:ext cx="2966204" cy="2966204"/>
          </a:xfrm>
          <a:prstGeom prst="rect">
            <a:avLst/>
          </a:prstGeom>
        </p:spPr>
      </p:pic>
      <p:pic>
        <p:nvPicPr>
          <p:cNvPr id="19" name="Image 7" descr="preencoded.png"/>
          <p:cNvPicPr>
            <a:picLocks noChangeAspect="1"/>
          </p:cNvPicPr>
          <p:nvPr/>
        </p:nvPicPr>
        <p:blipFill>
          <a:blip r:embed="rId10"/>
          <a:stretch>
            <a:fillRect/>
          </a:stretch>
        </p:blipFill>
        <p:spPr>
          <a:xfrm>
            <a:off x="7421106" y="5004256"/>
            <a:ext cx="259794" cy="324802"/>
          </a:xfrm>
          <a:prstGeom prst="rect">
            <a:avLst/>
          </a:prstGeom>
        </p:spPr>
      </p:pic>
      <p:sp>
        <p:nvSpPr>
          <p:cNvPr id="20" name="Text 10"/>
          <p:cNvSpPr/>
          <p:nvPr/>
        </p:nvSpPr>
        <p:spPr>
          <a:xfrm>
            <a:off x="3522345" y="4969788"/>
            <a:ext cx="2309693" cy="288727"/>
          </a:xfrm>
          <a:prstGeom prst="rect">
            <a:avLst/>
          </a:prstGeom>
          <a:noFill/>
          <a:ln/>
        </p:spPr>
        <p:txBody>
          <a:bodyPr wrap="none" lIns="0" tIns="0" rIns="0" bIns="0" rtlCol="0" anchor="t"/>
          <a:lstStyle/>
          <a:p>
            <a:pPr marL="0" indent="0" algn="r">
              <a:lnSpc>
                <a:spcPts val="2250"/>
              </a:lnSpc>
              <a:buNone/>
            </a:pPr>
            <a:r>
              <a:rPr lang="en-US" sz="3200" b="1" dirty="0">
                <a:solidFill>
                  <a:srgbClr val="FF0000"/>
                </a:solidFill>
                <a:latin typeface="Inter Medium" pitchFamily="34" charset="0"/>
                <a:ea typeface="Inter Medium" pitchFamily="34" charset="-122"/>
                <a:cs typeface="Inter Medium" pitchFamily="34" charset="-120"/>
              </a:rPr>
              <a:t>包括的ケア</a:t>
            </a:r>
            <a:endParaRPr lang="en-US" sz="3200" b="1" dirty="0">
              <a:solidFill>
                <a:srgbClr val="FF0000"/>
              </a:solidFill>
            </a:endParaRPr>
          </a:p>
        </p:txBody>
      </p:sp>
      <p:sp>
        <p:nvSpPr>
          <p:cNvPr id="21" name="Text 11"/>
          <p:cNvSpPr/>
          <p:nvPr/>
        </p:nvSpPr>
        <p:spPr>
          <a:xfrm>
            <a:off x="176349" y="5369362"/>
            <a:ext cx="5655690" cy="886897"/>
          </a:xfrm>
          <a:prstGeom prst="rect">
            <a:avLst/>
          </a:prstGeom>
          <a:noFill/>
          <a:ln/>
        </p:spPr>
        <p:txBody>
          <a:bodyPr wrap="square" lIns="0" tIns="0" rIns="0" bIns="0" rtlCol="0" anchor="t"/>
          <a:lstStyle/>
          <a:p>
            <a:pPr marL="0" indent="0" algn="r">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「変化を見るだけでなく、変化を支援にどう生かすか」という視点で、高齢者の生活の質（QOL）を高める包括的・個別的な看護を実践します。</a:t>
            </a:r>
            <a:endParaRPr lang="en-US" sz="2400" dirty="0"/>
          </a:p>
        </p:txBody>
      </p:sp>
      <p:pic>
        <p:nvPicPr>
          <p:cNvPr id="22" name="Image 8" descr="preencoded.png"/>
          <p:cNvPicPr>
            <a:picLocks noChangeAspect="1"/>
          </p:cNvPicPr>
          <p:nvPr/>
        </p:nvPicPr>
        <p:blipFill>
          <a:blip r:embed="rId11"/>
          <a:stretch>
            <a:fillRect/>
          </a:stretch>
        </p:blipFill>
        <p:spPr>
          <a:xfrm>
            <a:off x="5832038" y="2957274"/>
            <a:ext cx="2966204" cy="2966204"/>
          </a:xfrm>
          <a:prstGeom prst="rect">
            <a:avLst/>
          </a:prstGeom>
        </p:spPr>
      </p:pic>
      <p:pic>
        <p:nvPicPr>
          <p:cNvPr id="23" name="Image 9" descr="preencoded.png"/>
          <p:cNvPicPr>
            <a:picLocks noChangeAspect="1"/>
          </p:cNvPicPr>
          <p:nvPr/>
        </p:nvPicPr>
        <p:blipFill>
          <a:blip r:embed="rId12"/>
          <a:stretch>
            <a:fillRect/>
          </a:stretch>
        </p:blipFill>
        <p:spPr>
          <a:xfrm>
            <a:off x="6567190" y="4726841"/>
            <a:ext cx="259794" cy="3248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6073" y="1373862"/>
            <a:ext cx="8279606" cy="862608"/>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日本における高齢化の現状</a:t>
            </a:r>
            <a:endParaRPr lang="en-US" sz="5400" dirty="0"/>
          </a:p>
        </p:txBody>
      </p:sp>
      <p:sp>
        <p:nvSpPr>
          <p:cNvPr id="3" name="Text 1"/>
          <p:cNvSpPr/>
          <p:nvPr/>
        </p:nvSpPr>
        <p:spPr>
          <a:xfrm>
            <a:off x="966073" y="2926437"/>
            <a:ext cx="4002643" cy="910947"/>
          </a:xfrm>
          <a:prstGeom prst="rect">
            <a:avLst/>
          </a:prstGeom>
          <a:noFill/>
          <a:ln/>
        </p:spPr>
        <p:txBody>
          <a:bodyPr wrap="none" lIns="0" tIns="0" rIns="0" bIns="0" rtlCol="0" anchor="t"/>
          <a:lstStyle/>
          <a:p>
            <a:pPr marL="0" indent="0" algn="ctr">
              <a:lnSpc>
                <a:spcPts val="7150"/>
              </a:lnSpc>
              <a:buNone/>
            </a:pPr>
            <a:r>
              <a:rPr lang="en-US" sz="7150" dirty="0">
                <a:solidFill>
                  <a:srgbClr val="030303"/>
                </a:solidFill>
                <a:latin typeface="Inter Medium" pitchFamily="34" charset="0"/>
                <a:ea typeface="Inter Medium" pitchFamily="34" charset="-122"/>
                <a:cs typeface="Inter Medium" pitchFamily="34" charset="-120"/>
              </a:rPr>
              <a:t>30%</a:t>
            </a:r>
            <a:endParaRPr lang="en-US" sz="7150" dirty="0"/>
          </a:p>
        </p:txBody>
      </p:sp>
      <p:sp>
        <p:nvSpPr>
          <p:cNvPr id="4" name="Text 2"/>
          <p:cNvSpPr/>
          <p:nvPr/>
        </p:nvSpPr>
        <p:spPr>
          <a:xfrm>
            <a:off x="1242060" y="4182308"/>
            <a:ext cx="3450550" cy="431244"/>
          </a:xfrm>
          <a:prstGeom prst="rect">
            <a:avLst/>
          </a:prstGeom>
          <a:noFill/>
          <a:ln/>
        </p:spPr>
        <p:txBody>
          <a:bodyPr wrap="none" lIns="0" tIns="0" rIns="0" bIns="0" rtlCol="0" anchor="t"/>
          <a:lstStyle/>
          <a:p>
            <a:pPr marL="0" indent="0" algn="ctr">
              <a:lnSpc>
                <a:spcPts val="3350"/>
              </a:lnSpc>
              <a:buNone/>
            </a:pPr>
            <a:r>
              <a:rPr lang="en-US" sz="2700" dirty="0">
                <a:solidFill>
                  <a:srgbClr val="030303"/>
                </a:solidFill>
                <a:latin typeface="Inter Medium" pitchFamily="34" charset="0"/>
                <a:ea typeface="Inter Medium" pitchFamily="34" charset="-122"/>
                <a:cs typeface="Inter Medium" pitchFamily="34" charset="-120"/>
              </a:rPr>
              <a:t>2025年の高齢化率</a:t>
            </a:r>
            <a:endParaRPr lang="en-US" sz="2700" dirty="0"/>
          </a:p>
        </p:txBody>
      </p:sp>
      <p:sp>
        <p:nvSpPr>
          <p:cNvPr id="5" name="Text 3"/>
          <p:cNvSpPr/>
          <p:nvPr/>
        </p:nvSpPr>
        <p:spPr>
          <a:xfrm>
            <a:off x="966073" y="4779169"/>
            <a:ext cx="4002643" cy="882968"/>
          </a:xfrm>
          <a:prstGeom prst="rect">
            <a:avLst/>
          </a:prstGeom>
          <a:noFill/>
          <a:ln/>
        </p:spPr>
        <p:txBody>
          <a:bodyPr wrap="square" lIns="0" tIns="0" rIns="0" bIns="0" rtlCol="0" anchor="t"/>
          <a:lstStyle/>
          <a:p>
            <a:pPr marL="0" indent="0" algn="ctr">
              <a:lnSpc>
                <a:spcPts val="3450"/>
              </a:lnSpc>
              <a:buNone/>
            </a:pPr>
            <a:r>
              <a:rPr lang="en-US" sz="2150" dirty="0">
                <a:solidFill>
                  <a:srgbClr val="030303"/>
                </a:solidFill>
                <a:latin typeface="IBM Plex Sans Medium" pitchFamily="34" charset="0"/>
                <a:ea typeface="IBM Plex Sans Medium" pitchFamily="34" charset="-122"/>
                <a:cs typeface="IBM Plex Sans Medium" pitchFamily="34" charset="-120"/>
              </a:rPr>
              <a:t>65歳以上が人口の約30％</a:t>
            </a:r>
          </a:p>
          <a:p>
            <a:pPr marL="0" indent="0" algn="ctr">
              <a:lnSpc>
                <a:spcPts val="3450"/>
              </a:lnSpc>
              <a:buNone/>
            </a:pPr>
            <a:r>
              <a:rPr lang="en-US" sz="2150" dirty="0">
                <a:solidFill>
                  <a:srgbClr val="030303"/>
                </a:solidFill>
                <a:latin typeface="IBM Plex Sans Medium" pitchFamily="34" charset="0"/>
                <a:ea typeface="IBM Plex Sans Medium" pitchFamily="34" charset="-122"/>
                <a:cs typeface="IBM Plex Sans Medium" pitchFamily="34" charset="-120"/>
              </a:rPr>
              <a:t>（3人に1人）を占める見込みです</a:t>
            </a:r>
            <a:endParaRPr lang="en-US" sz="2150" dirty="0"/>
          </a:p>
        </p:txBody>
      </p:sp>
      <p:sp>
        <p:nvSpPr>
          <p:cNvPr id="6" name="Text 4"/>
          <p:cNvSpPr/>
          <p:nvPr/>
        </p:nvSpPr>
        <p:spPr>
          <a:xfrm>
            <a:off x="5313759" y="2926437"/>
            <a:ext cx="4002762" cy="910947"/>
          </a:xfrm>
          <a:prstGeom prst="rect">
            <a:avLst/>
          </a:prstGeom>
          <a:noFill/>
          <a:ln/>
        </p:spPr>
        <p:txBody>
          <a:bodyPr wrap="none" lIns="0" tIns="0" rIns="0" bIns="0" rtlCol="0" anchor="t"/>
          <a:lstStyle/>
          <a:p>
            <a:pPr marL="0" indent="0" algn="ctr">
              <a:lnSpc>
                <a:spcPts val="7150"/>
              </a:lnSpc>
              <a:buNone/>
            </a:pPr>
            <a:r>
              <a:rPr lang="en-US" sz="7150" dirty="0">
                <a:solidFill>
                  <a:srgbClr val="030303"/>
                </a:solidFill>
                <a:latin typeface="Inter Medium" pitchFamily="34" charset="0"/>
                <a:ea typeface="Inter Medium" pitchFamily="34" charset="-122"/>
                <a:cs typeface="Inter Medium" pitchFamily="34" charset="-120"/>
              </a:rPr>
              <a:t>急増</a:t>
            </a:r>
            <a:endParaRPr lang="en-US" sz="7150" dirty="0"/>
          </a:p>
        </p:txBody>
      </p:sp>
      <p:sp>
        <p:nvSpPr>
          <p:cNvPr id="7" name="Text 5"/>
          <p:cNvSpPr/>
          <p:nvPr/>
        </p:nvSpPr>
        <p:spPr>
          <a:xfrm>
            <a:off x="5589865" y="4182308"/>
            <a:ext cx="3450550" cy="431244"/>
          </a:xfrm>
          <a:prstGeom prst="rect">
            <a:avLst/>
          </a:prstGeom>
          <a:noFill/>
          <a:ln/>
        </p:spPr>
        <p:txBody>
          <a:bodyPr wrap="none" lIns="0" tIns="0" rIns="0" bIns="0" rtlCol="0" anchor="t"/>
          <a:lstStyle/>
          <a:p>
            <a:pPr marL="0" indent="0" algn="ctr">
              <a:lnSpc>
                <a:spcPts val="3350"/>
              </a:lnSpc>
              <a:buNone/>
            </a:pPr>
            <a:r>
              <a:rPr lang="en-US" sz="2700" dirty="0">
                <a:solidFill>
                  <a:srgbClr val="030303"/>
                </a:solidFill>
                <a:latin typeface="Inter Medium" pitchFamily="34" charset="0"/>
                <a:ea typeface="Inter Medium" pitchFamily="34" charset="-122"/>
                <a:cs typeface="Inter Medium" pitchFamily="34" charset="-120"/>
              </a:rPr>
              <a:t>後期高齢者の動向</a:t>
            </a:r>
            <a:endParaRPr lang="en-US" sz="2700" dirty="0"/>
          </a:p>
        </p:txBody>
      </p:sp>
      <p:sp>
        <p:nvSpPr>
          <p:cNvPr id="8" name="Text 6"/>
          <p:cNvSpPr/>
          <p:nvPr/>
        </p:nvSpPr>
        <p:spPr>
          <a:xfrm>
            <a:off x="5313759" y="4779169"/>
            <a:ext cx="4002762" cy="882968"/>
          </a:xfrm>
          <a:prstGeom prst="rect">
            <a:avLst/>
          </a:prstGeom>
          <a:noFill/>
          <a:ln/>
        </p:spPr>
        <p:txBody>
          <a:bodyPr wrap="square" lIns="0" tIns="0" rIns="0" bIns="0" rtlCol="0" anchor="t"/>
          <a:lstStyle/>
          <a:p>
            <a:pPr marL="0" indent="0" algn="ctr">
              <a:lnSpc>
                <a:spcPts val="3450"/>
              </a:lnSpc>
              <a:buNone/>
            </a:pPr>
            <a:r>
              <a:rPr lang="en-US" sz="2150" dirty="0">
                <a:solidFill>
                  <a:srgbClr val="030303"/>
                </a:solidFill>
                <a:latin typeface="IBM Plex Sans Medium" pitchFamily="34" charset="0"/>
                <a:ea typeface="IBM Plex Sans Medium" pitchFamily="34" charset="-122"/>
                <a:cs typeface="IBM Plex Sans Medium" pitchFamily="34" charset="-120"/>
              </a:rPr>
              <a:t>特に75歳以上の後期高齢者が</a:t>
            </a:r>
          </a:p>
          <a:p>
            <a:pPr marL="0" indent="0" algn="ctr">
              <a:lnSpc>
                <a:spcPts val="3450"/>
              </a:lnSpc>
              <a:buNone/>
            </a:pPr>
            <a:r>
              <a:rPr lang="en-US" sz="2150" dirty="0" err="1">
                <a:solidFill>
                  <a:srgbClr val="030303"/>
                </a:solidFill>
                <a:latin typeface="IBM Plex Sans Medium" pitchFamily="34" charset="0"/>
                <a:ea typeface="IBM Plex Sans Medium" pitchFamily="34" charset="-122"/>
                <a:cs typeface="IBM Plex Sans Medium" pitchFamily="34" charset="-120"/>
              </a:rPr>
              <a:t>急激に増加しています</a:t>
            </a:r>
            <a:endParaRPr lang="en-US" sz="2150" dirty="0"/>
          </a:p>
        </p:txBody>
      </p:sp>
      <p:sp>
        <p:nvSpPr>
          <p:cNvPr id="9" name="Text 7"/>
          <p:cNvSpPr/>
          <p:nvPr/>
        </p:nvSpPr>
        <p:spPr>
          <a:xfrm>
            <a:off x="9661565" y="2926437"/>
            <a:ext cx="4002643" cy="910947"/>
          </a:xfrm>
          <a:prstGeom prst="rect">
            <a:avLst/>
          </a:prstGeom>
          <a:noFill/>
          <a:ln/>
        </p:spPr>
        <p:txBody>
          <a:bodyPr wrap="none" lIns="0" tIns="0" rIns="0" bIns="0" rtlCol="0" anchor="t"/>
          <a:lstStyle/>
          <a:p>
            <a:pPr marL="0" indent="0" algn="ctr">
              <a:lnSpc>
                <a:spcPts val="7150"/>
              </a:lnSpc>
              <a:buNone/>
            </a:pPr>
            <a:r>
              <a:rPr lang="en-US" sz="7150" dirty="0">
                <a:solidFill>
                  <a:srgbClr val="030303"/>
                </a:solidFill>
                <a:latin typeface="Inter Medium" pitchFamily="34" charset="0"/>
                <a:ea typeface="Inter Medium" pitchFamily="34" charset="-122"/>
                <a:cs typeface="Inter Medium" pitchFamily="34" charset="-120"/>
              </a:rPr>
              <a:t>高まる</a:t>
            </a:r>
            <a:endParaRPr lang="en-US" sz="7150" dirty="0"/>
          </a:p>
        </p:txBody>
      </p:sp>
      <p:sp>
        <p:nvSpPr>
          <p:cNvPr id="10" name="Text 8"/>
          <p:cNvSpPr/>
          <p:nvPr/>
        </p:nvSpPr>
        <p:spPr>
          <a:xfrm>
            <a:off x="9937552" y="4182308"/>
            <a:ext cx="3450550" cy="431244"/>
          </a:xfrm>
          <a:prstGeom prst="rect">
            <a:avLst/>
          </a:prstGeom>
          <a:noFill/>
          <a:ln/>
        </p:spPr>
        <p:txBody>
          <a:bodyPr wrap="none" lIns="0" tIns="0" rIns="0" bIns="0" rtlCol="0" anchor="t"/>
          <a:lstStyle/>
          <a:p>
            <a:pPr marL="0" indent="0" algn="ctr">
              <a:lnSpc>
                <a:spcPts val="3350"/>
              </a:lnSpc>
              <a:buNone/>
            </a:pPr>
            <a:r>
              <a:rPr lang="en-US" sz="2700" dirty="0">
                <a:solidFill>
                  <a:srgbClr val="030303"/>
                </a:solidFill>
                <a:latin typeface="Inter Medium" pitchFamily="34" charset="0"/>
                <a:ea typeface="Inter Medium" pitchFamily="34" charset="-122"/>
                <a:cs typeface="Inter Medium" pitchFamily="34" charset="-120"/>
              </a:rPr>
              <a:t>医療・介護需要</a:t>
            </a:r>
            <a:endParaRPr lang="en-US" sz="2700" dirty="0"/>
          </a:p>
        </p:txBody>
      </p:sp>
      <p:sp>
        <p:nvSpPr>
          <p:cNvPr id="11" name="Text 9"/>
          <p:cNvSpPr/>
          <p:nvPr/>
        </p:nvSpPr>
        <p:spPr>
          <a:xfrm>
            <a:off x="9661565" y="4779169"/>
            <a:ext cx="4002643" cy="882968"/>
          </a:xfrm>
          <a:prstGeom prst="rect">
            <a:avLst/>
          </a:prstGeom>
          <a:noFill/>
          <a:ln/>
        </p:spPr>
        <p:txBody>
          <a:bodyPr wrap="square" lIns="0" tIns="0" rIns="0" bIns="0" rtlCol="0" anchor="t"/>
          <a:lstStyle/>
          <a:p>
            <a:pPr marL="0" indent="0" algn="ctr">
              <a:lnSpc>
                <a:spcPts val="3450"/>
              </a:lnSpc>
              <a:buNone/>
            </a:pPr>
            <a:r>
              <a:rPr lang="en-US" sz="2150" dirty="0" err="1">
                <a:solidFill>
                  <a:srgbClr val="030303"/>
                </a:solidFill>
                <a:latin typeface="IBM Plex Sans Medium" pitchFamily="34" charset="0"/>
                <a:ea typeface="IBM Plex Sans Medium" pitchFamily="34" charset="-122"/>
                <a:cs typeface="IBM Plex Sans Medium" pitchFamily="34" charset="-120"/>
              </a:rPr>
              <a:t>医療・介護の需要がますます</a:t>
            </a:r>
            <a:endParaRPr lang="en-US" sz="2150" dirty="0">
              <a:solidFill>
                <a:srgbClr val="030303"/>
              </a:solidFill>
              <a:latin typeface="IBM Plex Sans Medium" pitchFamily="34" charset="0"/>
              <a:ea typeface="IBM Plex Sans Medium" pitchFamily="34" charset="-122"/>
              <a:cs typeface="IBM Plex Sans Medium" pitchFamily="34" charset="-120"/>
            </a:endParaRPr>
          </a:p>
          <a:p>
            <a:pPr marL="0" indent="0" algn="ctr">
              <a:lnSpc>
                <a:spcPts val="3450"/>
              </a:lnSpc>
              <a:buNone/>
            </a:pPr>
            <a:r>
              <a:rPr lang="en-US" sz="2150" dirty="0" err="1">
                <a:solidFill>
                  <a:srgbClr val="030303"/>
                </a:solidFill>
                <a:latin typeface="IBM Plex Sans Medium" pitchFamily="34" charset="0"/>
                <a:ea typeface="IBM Plex Sans Medium" pitchFamily="34" charset="-122"/>
                <a:cs typeface="IBM Plex Sans Medium" pitchFamily="34" charset="-120"/>
              </a:rPr>
              <a:t>高まっています</a:t>
            </a:r>
            <a:endParaRPr lang="en-US" sz="2150" dirty="0"/>
          </a:p>
        </p:txBody>
      </p:sp>
      <p:sp>
        <p:nvSpPr>
          <p:cNvPr id="12" name="Text 10"/>
          <p:cNvSpPr/>
          <p:nvPr/>
        </p:nvSpPr>
        <p:spPr>
          <a:xfrm>
            <a:off x="966073" y="5972651"/>
            <a:ext cx="12698254" cy="882968"/>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この急速な高齢化により、看護師には高齢者ケアの専門性がより一層求められるようになっています。単に年齢で判断するのではなく、一人ひとりの状況に応じた個別的なアプローチが重要です。</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0715" y="944404"/>
            <a:ext cx="7076242" cy="804267"/>
          </a:xfrm>
          <a:prstGeom prst="rect">
            <a:avLst/>
          </a:prstGeom>
          <a:noFill/>
          <a:ln/>
        </p:spPr>
        <p:txBody>
          <a:bodyPr wrap="none" lIns="0" tIns="0" rIns="0" bIns="0" rtlCol="0" anchor="t"/>
          <a:lstStyle/>
          <a:p>
            <a:pPr marL="0" indent="0" algn="l">
              <a:lnSpc>
                <a:spcPts val="6300"/>
              </a:lnSpc>
              <a:buNone/>
            </a:pPr>
            <a:r>
              <a:rPr lang="en-US" sz="5050" dirty="0">
                <a:solidFill>
                  <a:srgbClr val="1B1B27"/>
                </a:solidFill>
                <a:latin typeface="Inter Medium" pitchFamily="34" charset="0"/>
                <a:ea typeface="Inter Medium" pitchFamily="34" charset="-122"/>
                <a:cs typeface="Inter Medium" pitchFamily="34" charset="-120"/>
              </a:rPr>
              <a:t>高齢者の多様性と個別性</a:t>
            </a:r>
            <a:endParaRPr lang="en-US" sz="5050" dirty="0"/>
          </a:p>
        </p:txBody>
      </p:sp>
      <p:sp>
        <p:nvSpPr>
          <p:cNvPr id="3" name="Text 1"/>
          <p:cNvSpPr/>
          <p:nvPr/>
        </p:nvSpPr>
        <p:spPr>
          <a:xfrm>
            <a:off x="960715" y="2263378"/>
            <a:ext cx="12708969" cy="823674"/>
          </a:xfrm>
          <a:prstGeom prst="rect">
            <a:avLst/>
          </a:prstGeom>
          <a:noFill/>
          <a:ln/>
        </p:spPr>
        <p:txBody>
          <a:bodyPr wrap="square" lIns="0" tIns="0" rIns="0" bIns="0" rtlCol="0" anchor="t"/>
          <a:lstStyle/>
          <a:p>
            <a:pPr marL="0" indent="0" algn="l">
              <a:lnSpc>
                <a:spcPts val="3200"/>
              </a:lnSpc>
              <a:buNone/>
            </a:pPr>
            <a:r>
              <a:rPr lang="en-US" sz="3200" dirty="0">
                <a:solidFill>
                  <a:srgbClr val="030303"/>
                </a:solidFill>
                <a:latin typeface="IBM Plex Sans Medium" pitchFamily="34" charset="0"/>
                <a:ea typeface="IBM Plex Sans Medium" pitchFamily="34" charset="-122"/>
                <a:cs typeface="IBM Plex Sans Medium" pitchFamily="34" charset="-120"/>
              </a:rPr>
              <a:t>高齢者は年齢だけでは一括りにできません。老化の進行には個人差が大きく、年齢＝健康状態とは限らないのです。</a:t>
            </a:r>
            <a:endParaRPr lang="en-US" sz="3200" dirty="0"/>
          </a:p>
        </p:txBody>
      </p:sp>
      <p:sp>
        <p:nvSpPr>
          <p:cNvPr id="4" name="Text 2"/>
          <p:cNvSpPr/>
          <p:nvPr/>
        </p:nvSpPr>
        <p:spPr>
          <a:xfrm>
            <a:off x="953094" y="3455432"/>
            <a:ext cx="3216950" cy="402074"/>
          </a:xfrm>
          <a:prstGeom prst="rect">
            <a:avLst/>
          </a:prstGeom>
          <a:noFill/>
          <a:ln/>
        </p:spPr>
        <p:txBody>
          <a:bodyPr wrap="none" lIns="0" tIns="0" rIns="0" bIns="0" rtlCol="0" anchor="t"/>
          <a:lstStyle/>
          <a:p>
            <a:pPr marL="0" indent="0" algn="l">
              <a:lnSpc>
                <a:spcPts val="3150"/>
              </a:lnSpc>
              <a:buNone/>
            </a:pPr>
            <a:r>
              <a:rPr lang="en-US" sz="3600" b="1" dirty="0">
                <a:solidFill>
                  <a:srgbClr val="FF0000"/>
                </a:solidFill>
                <a:latin typeface="Inter Medium" pitchFamily="34" charset="0"/>
                <a:ea typeface="Inter Medium" pitchFamily="34" charset="-122"/>
                <a:cs typeface="Inter Medium" pitchFamily="34" charset="-120"/>
              </a:rPr>
              <a:t>75歳Aさんの例</a:t>
            </a:r>
            <a:endParaRPr lang="en-US" sz="3600" b="1" dirty="0">
              <a:solidFill>
                <a:srgbClr val="FF0000"/>
              </a:solidFill>
            </a:endParaRPr>
          </a:p>
        </p:txBody>
      </p:sp>
      <p:sp>
        <p:nvSpPr>
          <p:cNvPr id="5" name="Text 3"/>
          <p:cNvSpPr/>
          <p:nvPr/>
        </p:nvSpPr>
        <p:spPr>
          <a:xfrm>
            <a:off x="953094" y="4114800"/>
            <a:ext cx="6040517" cy="1647349"/>
          </a:xfrm>
          <a:prstGeom prst="rect">
            <a:avLst/>
          </a:prstGeom>
          <a:noFill/>
          <a:ln/>
        </p:spPr>
        <p:txBody>
          <a:bodyPr wrap="square" lIns="0" tIns="0" rIns="0" bIns="0" rtlCol="0" anchor="t"/>
          <a:lstStyle/>
          <a:p>
            <a:pPr marL="0" indent="0" algn="l">
              <a:lnSpc>
                <a:spcPts val="3200"/>
              </a:lnSpc>
              <a:buNone/>
            </a:pPr>
            <a:r>
              <a:rPr lang="en-US" sz="2800" dirty="0">
                <a:solidFill>
                  <a:srgbClr val="030303"/>
                </a:solidFill>
                <a:latin typeface="IBM Plex Sans Medium" pitchFamily="34" charset="0"/>
                <a:ea typeface="IBM Plex Sans Medium" pitchFamily="34" charset="-122"/>
                <a:cs typeface="IBM Plex Sans Medium" pitchFamily="34" charset="-120"/>
              </a:rPr>
              <a:t>日々散歩やスポーツを楽しみ、認知機能も良好で、自立した生活を送っています。地域のボランティア活動にも積極的に参加し、社会的なつながりも豊富です。</a:t>
            </a:r>
            <a:endParaRPr lang="en-US" sz="2800" dirty="0"/>
          </a:p>
        </p:txBody>
      </p:sp>
      <p:sp>
        <p:nvSpPr>
          <p:cNvPr id="6" name="Text 4"/>
          <p:cNvSpPr/>
          <p:nvPr/>
        </p:nvSpPr>
        <p:spPr>
          <a:xfrm>
            <a:off x="7629167" y="3455432"/>
            <a:ext cx="3216950" cy="402074"/>
          </a:xfrm>
          <a:prstGeom prst="rect">
            <a:avLst/>
          </a:prstGeom>
          <a:noFill/>
          <a:ln/>
        </p:spPr>
        <p:txBody>
          <a:bodyPr wrap="none" lIns="0" tIns="0" rIns="0" bIns="0" rtlCol="0" anchor="t"/>
          <a:lstStyle/>
          <a:p>
            <a:pPr marL="0" indent="0" algn="l">
              <a:lnSpc>
                <a:spcPts val="3150"/>
              </a:lnSpc>
              <a:buNone/>
            </a:pPr>
            <a:r>
              <a:rPr lang="en-US" sz="3600" b="1" dirty="0">
                <a:solidFill>
                  <a:srgbClr val="FF0000"/>
                </a:solidFill>
                <a:latin typeface="Inter Medium" pitchFamily="34" charset="0"/>
                <a:ea typeface="Inter Medium" pitchFamily="34" charset="-122"/>
                <a:cs typeface="Inter Medium" pitchFamily="34" charset="-120"/>
              </a:rPr>
              <a:t>65歳Bさんの例</a:t>
            </a:r>
            <a:endParaRPr lang="en-US" sz="3600" b="1" dirty="0">
              <a:solidFill>
                <a:srgbClr val="FF0000"/>
              </a:solidFill>
            </a:endParaRPr>
          </a:p>
        </p:txBody>
      </p:sp>
      <p:sp>
        <p:nvSpPr>
          <p:cNvPr id="7" name="Text 5"/>
          <p:cNvSpPr/>
          <p:nvPr/>
        </p:nvSpPr>
        <p:spPr>
          <a:xfrm>
            <a:off x="7629167" y="4114800"/>
            <a:ext cx="6040517" cy="1235512"/>
          </a:xfrm>
          <a:prstGeom prst="rect">
            <a:avLst/>
          </a:prstGeom>
          <a:noFill/>
          <a:ln/>
        </p:spPr>
        <p:txBody>
          <a:bodyPr wrap="square" lIns="0" tIns="0" rIns="0" bIns="0" rtlCol="0" anchor="t"/>
          <a:lstStyle/>
          <a:p>
            <a:pPr marL="0" indent="0" algn="l">
              <a:lnSpc>
                <a:spcPts val="3200"/>
              </a:lnSpc>
              <a:buNone/>
            </a:pPr>
            <a:r>
              <a:rPr lang="en-US" sz="2800" dirty="0">
                <a:solidFill>
                  <a:srgbClr val="030303"/>
                </a:solidFill>
                <a:latin typeface="IBM Plex Sans Medium" pitchFamily="34" charset="0"/>
                <a:ea typeface="IBM Plex Sans Medium" pitchFamily="34" charset="-122"/>
                <a:cs typeface="IBM Plex Sans Medium" pitchFamily="34" charset="-120"/>
              </a:rPr>
              <a:t>糖尿病・心不全などの慢性疾患があり、日常生活に支援が必要な状況です。服薬管理や食事療法、定期的な医療機関受診が欠かせません。</a:t>
            </a:r>
            <a:endParaRPr lang="en-US" sz="2800" dirty="0"/>
          </a:p>
        </p:txBody>
      </p:sp>
      <p:sp>
        <p:nvSpPr>
          <p:cNvPr id="8" name="Text 6"/>
          <p:cNvSpPr/>
          <p:nvPr/>
        </p:nvSpPr>
        <p:spPr>
          <a:xfrm>
            <a:off x="960715" y="6461522"/>
            <a:ext cx="12708969" cy="823674"/>
          </a:xfrm>
          <a:prstGeom prst="rect">
            <a:avLst/>
          </a:prstGeom>
          <a:noFill/>
          <a:ln/>
        </p:spPr>
        <p:txBody>
          <a:bodyPr wrap="square" lIns="0" tIns="0" rIns="0" bIns="0" rtlCol="0" anchor="t"/>
          <a:lstStyle/>
          <a:p>
            <a:pPr marL="0" indent="0" algn="l">
              <a:lnSpc>
                <a:spcPts val="320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このように、同じ高齢者でも健康状態や生活状況は大きく異なります。看護師は画一的な対応ではなく、一人ひとりの状況を丁寧にアセスメントし、個別性を尊重したケアを提供することが重要です。</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6073" y="1148596"/>
            <a:ext cx="9036725" cy="808673"/>
          </a:xfrm>
          <a:prstGeom prst="rect">
            <a:avLst/>
          </a:prstGeom>
          <a:noFill/>
          <a:ln/>
        </p:spPr>
        <p:txBody>
          <a:bodyPr wrap="none" lIns="0" tIns="0" rIns="0" bIns="0" rtlCol="0" anchor="t"/>
          <a:lstStyle/>
          <a:p>
            <a:pPr marL="0" indent="0" algn="l">
              <a:lnSpc>
                <a:spcPts val="6350"/>
              </a:lnSpc>
              <a:buNone/>
            </a:pPr>
            <a:r>
              <a:rPr lang="en-US" sz="5050" dirty="0">
                <a:solidFill>
                  <a:srgbClr val="1B1B27"/>
                </a:solidFill>
                <a:latin typeface="Inter Medium" pitchFamily="34" charset="0"/>
                <a:ea typeface="Inter Medium" pitchFamily="34" charset="-122"/>
                <a:cs typeface="Inter Medium" pitchFamily="34" charset="-120"/>
              </a:rPr>
              <a:t>老化による変化と看護への影響</a:t>
            </a:r>
            <a:endParaRPr lang="en-US" sz="5050" dirty="0"/>
          </a:p>
        </p:txBody>
      </p:sp>
      <p:sp>
        <p:nvSpPr>
          <p:cNvPr id="3" name="Shape 1"/>
          <p:cNvSpPr/>
          <p:nvPr/>
        </p:nvSpPr>
        <p:spPr>
          <a:xfrm>
            <a:off x="966073" y="2474832"/>
            <a:ext cx="4060269" cy="5415133"/>
          </a:xfrm>
          <a:prstGeom prst="roundRect">
            <a:avLst>
              <a:gd name="adj" fmla="val 3603"/>
            </a:avLst>
          </a:prstGeom>
          <a:solidFill>
            <a:srgbClr val="FFFFFF">
              <a:alpha val="95000"/>
            </a:srgbClr>
          </a:solidFill>
          <a:ln w="30480">
            <a:solidFill>
              <a:srgbClr val="CCCCCC"/>
            </a:solidFill>
            <a:prstDash val="solid"/>
          </a:ln>
        </p:spPr>
        <p:txBody>
          <a:bodyPr/>
          <a:lstStyle/>
          <a:p>
            <a:endParaRPr lang="ja-JP" altLang="en-US"/>
          </a:p>
        </p:txBody>
      </p:sp>
      <p:sp>
        <p:nvSpPr>
          <p:cNvPr id="4" name="Shape 2"/>
          <p:cNvSpPr/>
          <p:nvPr/>
        </p:nvSpPr>
        <p:spPr>
          <a:xfrm>
            <a:off x="935593" y="2474833"/>
            <a:ext cx="152398" cy="5415132"/>
          </a:xfrm>
          <a:prstGeom prst="roundRect">
            <a:avLst>
              <a:gd name="adj" fmla="val 89151"/>
            </a:avLst>
          </a:prstGeom>
          <a:solidFill>
            <a:srgbClr val="030303"/>
          </a:solidFill>
          <a:ln/>
        </p:spPr>
        <p:txBody>
          <a:bodyPr/>
          <a:lstStyle/>
          <a:p>
            <a:endParaRPr lang="ja-JP" altLang="en-US"/>
          </a:p>
        </p:txBody>
      </p:sp>
      <p:sp>
        <p:nvSpPr>
          <p:cNvPr id="5" name="Text 3"/>
          <p:cNvSpPr/>
          <p:nvPr/>
        </p:nvSpPr>
        <p:spPr>
          <a:xfrm>
            <a:off x="1346716" y="2764036"/>
            <a:ext cx="3234809" cy="404336"/>
          </a:xfrm>
          <a:prstGeom prst="rect">
            <a:avLst/>
          </a:prstGeom>
          <a:noFill/>
          <a:ln/>
        </p:spPr>
        <p:txBody>
          <a:bodyPr wrap="none" lIns="0" tIns="0" rIns="0" bIns="0" rtlCol="0" anchor="t"/>
          <a:lstStyle/>
          <a:p>
            <a:pPr marL="0" indent="0" algn="l">
              <a:lnSpc>
                <a:spcPts val="3150"/>
              </a:lnSpc>
              <a:buNone/>
            </a:pPr>
            <a:r>
              <a:rPr lang="en-US" sz="3200" b="1" dirty="0">
                <a:solidFill>
                  <a:srgbClr val="FF0000"/>
                </a:solidFill>
                <a:latin typeface="Inter Medium" pitchFamily="34" charset="0"/>
                <a:ea typeface="Inter Medium" pitchFamily="34" charset="-122"/>
                <a:cs typeface="Inter Medium" pitchFamily="34" charset="-120"/>
              </a:rPr>
              <a:t>身体的変化</a:t>
            </a:r>
            <a:endParaRPr lang="en-US" sz="3200" b="1" dirty="0">
              <a:solidFill>
                <a:srgbClr val="FF0000"/>
              </a:solidFill>
            </a:endParaRPr>
          </a:p>
        </p:txBody>
      </p:sp>
      <p:sp>
        <p:nvSpPr>
          <p:cNvPr id="6" name="Text 4"/>
          <p:cNvSpPr/>
          <p:nvPr/>
        </p:nvSpPr>
        <p:spPr>
          <a:xfrm>
            <a:off x="1346716" y="3323630"/>
            <a:ext cx="3390424" cy="828199"/>
          </a:xfrm>
          <a:prstGeom prst="rect">
            <a:avLst/>
          </a:prstGeom>
          <a:noFill/>
          <a:ln/>
        </p:spPr>
        <p:txBody>
          <a:bodyPr wrap="square" lIns="0" tIns="0" rIns="0" bIns="0" rtlCol="0" anchor="t"/>
          <a:lstStyle/>
          <a:p>
            <a:pPr marL="0" indent="0" algn="l">
              <a:lnSpc>
                <a:spcPts val="32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具体的な変化：</a:t>
            </a:r>
            <a:r>
              <a:rPr lang="en-US" sz="2400" dirty="0">
                <a:solidFill>
                  <a:srgbClr val="030303"/>
                </a:solidFill>
                <a:latin typeface="IBM Plex Sans Medium" pitchFamily="34" charset="0"/>
                <a:ea typeface="IBM Plex Sans Medium" pitchFamily="34" charset="-122"/>
                <a:cs typeface="IBM Plex Sans Medium" pitchFamily="34" charset="-120"/>
              </a:rPr>
              <a:t>筋力低下、感覚鈍化、免疫力低下など</a:t>
            </a:r>
            <a:endParaRPr lang="en-US" sz="2400" dirty="0"/>
          </a:p>
        </p:txBody>
      </p:sp>
      <p:sp>
        <p:nvSpPr>
          <p:cNvPr id="7" name="Text 5"/>
          <p:cNvSpPr/>
          <p:nvPr/>
        </p:nvSpPr>
        <p:spPr>
          <a:xfrm>
            <a:off x="1346715" y="4721185"/>
            <a:ext cx="3390424" cy="2070497"/>
          </a:xfrm>
          <a:prstGeom prst="rect">
            <a:avLst/>
          </a:prstGeom>
          <a:noFill/>
          <a:ln/>
        </p:spPr>
        <p:txBody>
          <a:bodyPr wrap="square" lIns="0" tIns="0" rIns="0" bIns="0" rtlCol="0" anchor="t"/>
          <a:lstStyle/>
          <a:p>
            <a:pPr marL="0" indent="0" algn="l">
              <a:lnSpc>
                <a:spcPts val="32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看護上の配慮：</a:t>
            </a:r>
            <a:r>
              <a:rPr lang="en-US" sz="2400" dirty="0">
                <a:solidFill>
                  <a:srgbClr val="030303"/>
                </a:solidFill>
                <a:latin typeface="IBM Plex Sans Medium" pitchFamily="34" charset="0"/>
                <a:ea typeface="IBM Plex Sans Medium" pitchFamily="34" charset="-122"/>
                <a:cs typeface="IBM Plex Sans Medium" pitchFamily="34" charset="-120"/>
              </a:rPr>
              <a:t>転倒予防、感染予防、栄養管理が重要になります。環境整備や日常生活動作の支援、健康状態の継続的な観察が必要です。</a:t>
            </a:r>
            <a:endParaRPr lang="en-US" sz="2400" dirty="0"/>
          </a:p>
        </p:txBody>
      </p:sp>
      <p:sp>
        <p:nvSpPr>
          <p:cNvPr id="8" name="Shape 6"/>
          <p:cNvSpPr/>
          <p:nvPr/>
        </p:nvSpPr>
        <p:spPr>
          <a:xfrm>
            <a:off x="5285065" y="2474832"/>
            <a:ext cx="4060269" cy="5415133"/>
          </a:xfrm>
          <a:prstGeom prst="roundRect">
            <a:avLst>
              <a:gd name="adj" fmla="val 3603"/>
            </a:avLst>
          </a:prstGeom>
          <a:solidFill>
            <a:srgbClr val="FFFFFF">
              <a:alpha val="95000"/>
            </a:srgbClr>
          </a:solidFill>
          <a:ln w="30480">
            <a:solidFill>
              <a:srgbClr val="CCCCCC"/>
            </a:solidFill>
            <a:prstDash val="solid"/>
          </a:ln>
        </p:spPr>
        <p:txBody>
          <a:bodyPr/>
          <a:lstStyle/>
          <a:p>
            <a:endParaRPr lang="ja-JP" altLang="en-US"/>
          </a:p>
        </p:txBody>
      </p:sp>
      <p:sp>
        <p:nvSpPr>
          <p:cNvPr id="9" name="Shape 7"/>
          <p:cNvSpPr/>
          <p:nvPr/>
        </p:nvSpPr>
        <p:spPr>
          <a:xfrm>
            <a:off x="5254585" y="2474833"/>
            <a:ext cx="152398" cy="5415132"/>
          </a:xfrm>
          <a:prstGeom prst="roundRect">
            <a:avLst>
              <a:gd name="adj" fmla="val 89151"/>
            </a:avLst>
          </a:prstGeom>
          <a:solidFill>
            <a:srgbClr val="030303"/>
          </a:solidFill>
          <a:ln/>
        </p:spPr>
        <p:txBody>
          <a:bodyPr/>
          <a:lstStyle/>
          <a:p>
            <a:endParaRPr lang="ja-JP" altLang="en-US"/>
          </a:p>
        </p:txBody>
      </p:sp>
      <p:sp>
        <p:nvSpPr>
          <p:cNvPr id="10" name="Text 8"/>
          <p:cNvSpPr/>
          <p:nvPr/>
        </p:nvSpPr>
        <p:spPr>
          <a:xfrm>
            <a:off x="5665708" y="2764036"/>
            <a:ext cx="3234809" cy="404336"/>
          </a:xfrm>
          <a:prstGeom prst="rect">
            <a:avLst/>
          </a:prstGeom>
          <a:noFill/>
          <a:ln/>
        </p:spPr>
        <p:txBody>
          <a:bodyPr wrap="none" lIns="0" tIns="0" rIns="0" bIns="0" rtlCol="0" anchor="t"/>
          <a:lstStyle/>
          <a:p>
            <a:pPr marL="0" indent="0" algn="l">
              <a:lnSpc>
                <a:spcPts val="3150"/>
              </a:lnSpc>
              <a:buNone/>
            </a:pPr>
            <a:r>
              <a:rPr lang="en-US" sz="3200" b="1" dirty="0">
                <a:solidFill>
                  <a:srgbClr val="FF0000"/>
                </a:solidFill>
                <a:latin typeface="Inter Medium" pitchFamily="34" charset="0"/>
                <a:ea typeface="Inter Medium" pitchFamily="34" charset="-122"/>
                <a:cs typeface="Inter Medium" pitchFamily="34" charset="-120"/>
              </a:rPr>
              <a:t>心理的変化</a:t>
            </a:r>
            <a:endParaRPr lang="en-US" sz="3200" b="1" dirty="0">
              <a:solidFill>
                <a:srgbClr val="FF0000"/>
              </a:solidFill>
            </a:endParaRPr>
          </a:p>
        </p:txBody>
      </p:sp>
      <p:sp>
        <p:nvSpPr>
          <p:cNvPr id="11" name="Text 9"/>
          <p:cNvSpPr/>
          <p:nvPr/>
        </p:nvSpPr>
        <p:spPr>
          <a:xfrm>
            <a:off x="5665708" y="3323630"/>
            <a:ext cx="3390424" cy="828199"/>
          </a:xfrm>
          <a:prstGeom prst="rect">
            <a:avLst/>
          </a:prstGeom>
          <a:noFill/>
          <a:ln/>
        </p:spPr>
        <p:txBody>
          <a:bodyPr wrap="square" lIns="0" tIns="0" rIns="0" bIns="0" rtlCol="0" anchor="t"/>
          <a:lstStyle/>
          <a:p>
            <a:pPr marL="0" indent="0" algn="l">
              <a:lnSpc>
                <a:spcPts val="32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具体的な変化：</a:t>
            </a:r>
            <a:r>
              <a:rPr lang="en-US" sz="2400" dirty="0">
                <a:solidFill>
                  <a:srgbClr val="030303"/>
                </a:solidFill>
                <a:latin typeface="IBM Plex Sans Medium" pitchFamily="34" charset="0"/>
                <a:ea typeface="IBM Plex Sans Medium" pitchFamily="34" charset="-122"/>
                <a:cs typeface="IBM Plex Sans Medium" pitchFamily="34" charset="-120"/>
              </a:rPr>
              <a:t>孤独感、うつ状態、死への不安など</a:t>
            </a:r>
            <a:endParaRPr lang="en-US" sz="2400" dirty="0"/>
          </a:p>
        </p:txBody>
      </p:sp>
      <p:sp>
        <p:nvSpPr>
          <p:cNvPr id="12" name="Text 10"/>
          <p:cNvSpPr/>
          <p:nvPr/>
        </p:nvSpPr>
        <p:spPr>
          <a:xfrm>
            <a:off x="5665707" y="4721185"/>
            <a:ext cx="3390424" cy="2484596"/>
          </a:xfrm>
          <a:prstGeom prst="rect">
            <a:avLst/>
          </a:prstGeom>
          <a:noFill/>
          <a:ln/>
        </p:spPr>
        <p:txBody>
          <a:bodyPr wrap="square" lIns="0" tIns="0" rIns="0" bIns="0" rtlCol="0" anchor="t"/>
          <a:lstStyle/>
          <a:p>
            <a:pPr marL="0" indent="0" algn="l">
              <a:lnSpc>
                <a:spcPts val="32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看護上の配慮：</a:t>
            </a:r>
            <a:r>
              <a:rPr lang="en-US" sz="2400" dirty="0">
                <a:solidFill>
                  <a:srgbClr val="030303"/>
                </a:solidFill>
                <a:latin typeface="IBM Plex Sans Medium" pitchFamily="34" charset="0"/>
                <a:ea typeface="IBM Plex Sans Medium" pitchFamily="34" charset="-122"/>
                <a:cs typeface="IBM Plex Sans Medium" pitchFamily="34" charset="-120"/>
              </a:rPr>
              <a:t>傾聴、共感的対応、心理的支援が重要です。感情の変化を敏感に察知し、適切なコミュニケーションを通じて心の支えとなることが求められます。</a:t>
            </a:r>
            <a:endParaRPr lang="en-US" sz="2400" dirty="0"/>
          </a:p>
        </p:txBody>
      </p:sp>
      <p:sp>
        <p:nvSpPr>
          <p:cNvPr id="13" name="Shape 11"/>
          <p:cNvSpPr/>
          <p:nvPr/>
        </p:nvSpPr>
        <p:spPr>
          <a:xfrm>
            <a:off x="9604058" y="2474832"/>
            <a:ext cx="4060269" cy="5415133"/>
          </a:xfrm>
          <a:prstGeom prst="roundRect">
            <a:avLst>
              <a:gd name="adj" fmla="val 3603"/>
            </a:avLst>
          </a:prstGeom>
          <a:solidFill>
            <a:srgbClr val="FFFFFF">
              <a:alpha val="95000"/>
            </a:srgbClr>
          </a:solidFill>
          <a:ln w="30480">
            <a:solidFill>
              <a:srgbClr val="CCCCCC"/>
            </a:solidFill>
            <a:prstDash val="solid"/>
          </a:ln>
        </p:spPr>
        <p:txBody>
          <a:bodyPr/>
          <a:lstStyle/>
          <a:p>
            <a:endParaRPr lang="ja-JP" altLang="en-US"/>
          </a:p>
        </p:txBody>
      </p:sp>
      <p:sp>
        <p:nvSpPr>
          <p:cNvPr id="14" name="Shape 12"/>
          <p:cNvSpPr/>
          <p:nvPr/>
        </p:nvSpPr>
        <p:spPr>
          <a:xfrm>
            <a:off x="9573578" y="2474833"/>
            <a:ext cx="152398" cy="5415132"/>
          </a:xfrm>
          <a:prstGeom prst="roundRect">
            <a:avLst>
              <a:gd name="adj" fmla="val 89151"/>
            </a:avLst>
          </a:prstGeom>
          <a:solidFill>
            <a:srgbClr val="030303"/>
          </a:solidFill>
          <a:ln/>
        </p:spPr>
        <p:txBody>
          <a:bodyPr/>
          <a:lstStyle/>
          <a:p>
            <a:endParaRPr lang="ja-JP" altLang="en-US"/>
          </a:p>
        </p:txBody>
      </p:sp>
      <p:sp>
        <p:nvSpPr>
          <p:cNvPr id="15" name="Text 13"/>
          <p:cNvSpPr/>
          <p:nvPr/>
        </p:nvSpPr>
        <p:spPr>
          <a:xfrm>
            <a:off x="9984700" y="2764036"/>
            <a:ext cx="3234809" cy="404336"/>
          </a:xfrm>
          <a:prstGeom prst="rect">
            <a:avLst/>
          </a:prstGeom>
          <a:noFill/>
          <a:ln/>
        </p:spPr>
        <p:txBody>
          <a:bodyPr wrap="none" lIns="0" tIns="0" rIns="0" bIns="0" rtlCol="0" anchor="t"/>
          <a:lstStyle/>
          <a:p>
            <a:pPr marL="0" indent="0" algn="l">
              <a:lnSpc>
                <a:spcPts val="3150"/>
              </a:lnSpc>
              <a:buNone/>
            </a:pPr>
            <a:r>
              <a:rPr lang="en-US" sz="3200" b="1" dirty="0">
                <a:solidFill>
                  <a:srgbClr val="FF0000"/>
                </a:solidFill>
                <a:latin typeface="Inter Medium" pitchFamily="34" charset="0"/>
                <a:ea typeface="Inter Medium" pitchFamily="34" charset="-122"/>
                <a:cs typeface="Inter Medium" pitchFamily="34" charset="-120"/>
              </a:rPr>
              <a:t>社会的変化</a:t>
            </a:r>
            <a:endParaRPr lang="en-US" sz="3200" b="1" dirty="0">
              <a:solidFill>
                <a:srgbClr val="FF0000"/>
              </a:solidFill>
            </a:endParaRPr>
          </a:p>
        </p:txBody>
      </p:sp>
      <p:sp>
        <p:nvSpPr>
          <p:cNvPr id="16" name="Text 14"/>
          <p:cNvSpPr/>
          <p:nvPr/>
        </p:nvSpPr>
        <p:spPr>
          <a:xfrm>
            <a:off x="9984700" y="3323630"/>
            <a:ext cx="3390424" cy="828199"/>
          </a:xfrm>
          <a:prstGeom prst="rect">
            <a:avLst/>
          </a:prstGeom>
          <a:noFill/>
          <a:ln/>
        </p:spPr>
        <p:txBody>
          <a:bodyPr wrap="square" lIns="0" tIns="0" rIns="0" bIns="0" rtlCol="0" anchor="t"/>
          <a:lstStyle/>
          <a:p>
            <a:pPr marL="0" indent="0" algn="l">
              <a:lnSpc>
                <a:spcPts val="32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具体的な変化：</a:t>
            </a:r>
            <a:r>
              <a:rPr lang="en-US" sz="2400" dirty="0">
                <a:solidFill>
                  <a:srgbClr val="030303"/>
                </a:solidFill>
                <a:latin typeface="IBM Plex Sans Medium" pitchFamily="34" charset="0"/>
                <a:ea typeface="IBM Plex Sans Medium" pitchFamily="34" charset="-122"/>
                <a:cs typeface="IBM Plex Sans Medium" pitchFamily="34" charset="-120"/>
              </a:rPr>
              <a:t>退職による役割の喪失、経済的不安など</a:t>
            </a:r>
            <a:endParaRPr lang="en-US" sz="2400" dirty="0"/>
          </a:p>
        </p:txBody>
      </p:sp>
      <p:sp>
        <p:nvSpPr>
          <p:cNvPr id="17" name="Text 15"/>
          <p:cNvSpPr/>
          <p:nvPr/>
        </p:nvSpPr>
        <p:spPr>
          <a:xfrm>
            <a:off x="9984699" y="4721185"/>
            <a:ext cx="3390424" cy="2070497"/>
          </a:xfrm>
          <a:prstGeom prst="rect">
            <a:avLst/>
          </a:prstGeom>
          <a:noFill/>
          <a:ln/>
        </p:spPr>
        <p:txBody>
          <a:bodyPr wrap="square" lIns="0" tIns="0" rIns="0" bIns="0" rtlCol="0" anchor="t"/>
          <a:lstStyle/>
          <a:p>
            <a:pPr marL="0" indent="0" algn="l">
              <a:lnSpc>
                <a:spcPts val="32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看護上の配慮：</a:t>
            </a:r>
            <a:r>
              <a:rPr lang="en-US" sz="2400" dirty="0">
                <a:solidFill>
                  <a:srgbClr val="030303"/>
                </a:solidFill>
                <a:latin typeface="IBM Plex Sans Medium" pitchFamily="34" charset="0"/>
                <a:ea typeface="IBM Plex Sans Medium" pitchFamily="34" charset="-122"/>
                <a:cs typeface="IBM Plex Sans Medium" pitchFamily="34" charset="-120"/>
              </a:rPr>
              <a:t>社会資源の紹介、役割再構築の支援が必要です。地域とのつながりを維持し、新たな生きがいを見つけられるよう支援します。</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6073" y="1234440"/>
            <a:ext cx="7589639" cy="862608"/>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看護師に求められる視点</a:t>
            </a:r>
            <a:endParaRPr lang="en-US" sz="5400" dirty="0"/>
          </a:p>
        </p:txBody>
      </p:sp>
      <p:sp>
        <p:nvSpPr>
          <p:cNvPr id="3" name="Text 1"/>
          <p:cNvSpPr/>
          <p:nvPr/>
        </p:nvSpPr>
        <p:spPr>
          <a:xfrm>
            <a:off x="966073" y="2649022"/>
            <a:ext cx="12698254" cy="441484"/>
          </a:xfrm>
          <a:prstGeom prst="rect">
            <a:avLst/>
          </a:prstGeom>
          <a:noFill/>
          <a:ln/>
        </p:spPr>
        <p:txBody>
          <a:bodyPr wrap="none" lIns="0" tIns="0" rIns="0" bIns="0" rtlCol="0" anchor="t"/>
          <a:lstStyle/>
          <a:p>
            <a:pPr marL="0" indent="0" algn="l">
              <a:lnSpc>
                <a:spcPts val="3450"/>
              </a:lnSpc>
              <a:buNone/>
            </a:pPr>
            <a:r>
              <a:rPr lang="en-US" sz="3200" dirty="0">
                <a:solidFill>
                  <a:srgbClr val="030303"/>
                </a:solidFill>
                <a:latin typeface="IBM Plex Sans Medium" pitchFamily="34" charset="0"/>
                <a:ea typeface="IBM Plex Sans Medium" pitchFamily="34" charset="-122"/>
                <a:cs typeface="IBM Plex Sans Medium" pitchFamily="34" charset="-120"/>
              </a:rPr>
              <a:t>高齢者看護において、看護師には以下の重要な視点が求められます。</a:t>
            </a:r>
            <a:endParaRPr lang="en-US" sz="3200" dirty="0"/>
          </a:p>
        </p:txBody>
      </p:sp>
      <p:sp>
        <p:nvSpPr>
          <p:cNvPr id="4" name="Text 2"/>
          <p:cNvSpPr/>
          <p:nvPr/>
        </p:nvSpPr>
        <p:spPr>
          <a:xfrm>
            <a:off x="966073" y="3401020"/>
            <a:ext cx="12698254" cy="441484"/>
          </a:xfrm>
          <a:prstGeom prst="rect">
            <a:avLst/>
          </a:prstGeom>
          <a:noFill/>
          <a:ln/>
        </p:spPr>
        <p:txBody>
          <a:bodyPr wrap="none" lIns="0" tIns="0" rIns="0" bIns="0" rtlCol="0" anchor="t"/>
          <a:lstStyle/>
          <a:p>
            <a:pPr marL="342900" indent="-342900" algn="l">
              <a:lnSpc>
                <a:spcPts val="3450"/>
              </a:lnSpc>
              <a:buSzPct val="100000"/>
              <a:buChar char="•"/>
            </a:pPr>
            <a:r>
              <a:rPr lang="en-US" sz="2150" b="1" dirty="0">
                <a:solidFill>
                  <a:srgbClr val="030303"/>
                </a:solidFill>
                <a:latin typeface="IBM Plex Sans Medium" pitchFamily="34" charset="0"/>
                <a:ea typeface="IBM Plex Sans Medium" pitchFamily="34" charset="-122"/>
                <a:cs typeface="IBM Plex Sans Medium" pitchFamily="34" charset="-120"/>
              </a:rPr>
              <a:t>高齢者の「個別性」を尊重すること</a:t>
            </a:r>
            <a:r>
              <a:rPr lang="en-US" sz="2150" dirty="0">
                <a:solidFill>
                  <a:srgbClr val="030303"/>
                </a:solidFill>
                <a:latin typeface="IBM Plex Sans Medium" pitchFamily="34" charset="0"/>
                <a:ea typeface="IBM Plex Sans Medium" pitchFamily="34" charset="-122"/>
                <a:cs typeface="IBM Plex Sans Medium" pitchFamily="34" charset="-120"/>
              </a:rPr>
              <a:t> - 年齢や疾患だけでなく、その人らしさを大切にする</a:t>
            </a:r>
            <a:endParaRPr lang="en-US" sz="2150" dirty="0"/>
          </a:p>
        </p:txBody>
      </p:sp>
      <p:sp>
        <p:nvSpPr>
          <p:cNvPr id="5" name="Text 3"/>
          <p:cNvSpPr/>
          <p:nvPr/>
        </p:nvSpPr>
        <p:spPr>
          <a:xfrm>
            <a:off x="966073" y="3939064"/>
            <a:ext cx="12698254" cy="441484"/>
          </a:xfrm>
          <a:prstGeom prst="rect">
            <a:avLst/>
          </a:prstGeom>
          <a:noFill/>
          <a:ln/>
        </p:spPr>
        <p:txBody>
          <a:bodyPr wrap="none" lIns="0" tIns="0" rIns="0" bIns="0" rtlCol="0" anchor="t"/>
          <a:lstStyle/>
          <a:p>
            <a:pPr marL="342900" indent="-342900" algn="l">
              <a:lnSpc>
                <a:spcPts val="3450"/>
              </a:lnSpc>
              <a:buSzPct val="100000"/>
              <a:buChar char="•"/>
            </a:pPr>
            <a:r>
              <a:rPr lang="en-US" sz="2150" b="1" dirty="0">
                <a:solidFill>
                  <a:srgbClr val="030303"/>
                </a:solidFill>
                <a:latin typeface="IBM Plex Sans Medium" pitchFamily="34" charset="0"/>
                <a:ea typeface="IBM Plex Sans Medium" pitchFamily="34" charset="-122"/>
                <a:cs typeface="IBM Plex Sans Medium" pitchFamily="34" charset="-120"/>
              </a:rPr>
              <a:t>生活歴・価値観・家族関係・社会的背景をふまえた支援</a:t>
            </a:r>
            <a:r>
              <a:rPr lang="en-US" sz="2150" dirty="0">
                <a:solidFill>
                  <a:srgbClr val="030303"/>
                </a:solidFill>
                <a:latin typeface="IBM Plex Sans Medium" pitchFamily="34" charset="0"/>
                <a:ea typeface="IBM Plex Sans Medium" pitchFamily="34" charset="-122"/>
                <a:cs typeface="IBM Plex Sans Medium" pitchFamily="34" charset="-120"/>
              </a:rPr>
              <a:t> - その人の人生の歩みを理解し、尊重する</a:t>
            </a:r>
            <a:endParaRPr lang="en-US" sz="2150" dirty="0"/>
          </a:p>
        </p:txBody>
      </p:sp>
      <p:sp>
        <p:nvSpPr>
          <p:cNvPr id="6" name="Text 4"/>
          <p:cNvSpPr/>
          <p:nvPr/>
        </p:nvSpPr>
        <p:spPr>
          <a:xfrm>
            <a:off x="966073" y="4477107"/>
            <a:ext cx="12698254" cy="882968"/>
          </a:xfrm>
          <a:prstGeom prst="rect">
            <a:avLst/>
          </a:prstGeom>
          <a:noFill/>
          <a:ln/>
        </p:spPr>
        <p:txBody>
          <a:bodyPr wrap="square" lIns="0" tIns="0" rIns="0" bIns="0" rtlCol="0" anchor="t"/>
          <a:lstStyle/>
          <a:p>
            <a:pPr marL="342900" indent="-342900" algn="l">
              <a:lnSpc>
                <a:spcPts val="3450"/>
              </a:lnSpc>
              <a:buSzPct val="100000"/>
              <a:buChar char="•"/>
            </a:pPr>
            <a:r>
              <a:rPr lang="en-US" sz="2150" b="1" dirty="0">
                <a:solidFill>
                  <a:srgbClr val="030303"/>
                </a:solidFill>
                <a:latin typeface="IBM Plex Sans Medium" pitchFamily="34" charset="0"/>
                <a:ea typeface="IBM Plex Sans Medium" pitchFamily="34" charset="-122"/>
                <a:cs typeface="IBM Plex Sans Medium" pitchFamily="34" charset="-120"/>
              </a:rPr>
              <a:t>身体・心理・社会の3側面をバランスよくアセスメントし、全人的ケアを実践する</a:t>
            </a:r>
            <a:r>
              <a:rPr lang="en-US" sz="2150" dirty="0">
                <a:solidFill>
                  <a:srgbClr val="030303"/>
                </a:solidFill>
                <a:latin typeface="IBM Plex Sans Medium" pitchFamily="34" charset="0"/>
                <a:ea typeface="IBM Plex Sans Medium" pitchFamily="34" charset="-122"/>
                <a:cs typeface="IBM Plex Sans Medium" pitchFamily="34" charset="-120"/>
              </a:rPr>
              <a:t> - 一つの側面だけでなく、総合的な視点でケアを提供する</a:t>
            </a:r>
            <a:endParaRPr lang="en-US" sz="2150" dirty="0"/>
          </a:p>
        </p:txBody>
      </p:sp>
      <p:sp>
        <p:nvSpPr>
          <p:cNvPr id="7" name="Text 5"/>
          <p:cNvSpPr/>
          <p:nvPr/>
        </p:nvSpPr>
        <p:spPr>
          <a:xfrm>
            <a:off x="966073" y="5670590"/>
            <a:ext cx="12698254" cy="1324451"/>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れらの視点を持つことで、高齢者一人ひとりに適した質の高いケアを提供することができます。看護師は単に医療的な処置を行うだけでなく、高齢者の人生の最終段階を支える重要な役割を担っているのです。</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66073" y="1019889"/>
            <a:ext cx="5607129" cy="700802"/>
          </a:xfrm>
          <a:prstGeom prst="rect">
            <a:avLst/>
          </a:prstGeom>
          <a:noFill/>
          <a:ln/>
        </p:spPr>
        <p:txBody>
          <a:bodyPr wrap="none" lIns="0" tIns="0" rIns="0" bIns="0" rtlCol="0" anchor="t"/>
          <a:lstStyle/>
          <a:p>
            <a:pPr marL="0" indent="0" algn="l">
              <a:lnSpc>
                <a:spcPts val="5500"/>
              </a:lnSpc>
              <a:buNone/>
            </a:pPr>
            <a:r>
              <a:rPr lang="en-US" sz="4400" dirty="0">
                <a:solidFill>
                  <a:srgbClr val="1B1B27"/>
                </a:solidFill>
                <a:latin typeface="Inter Medium" pitchFamily="34" charset="0"/>
                <a:ea typeface="Inter Medium" pitchFamily="34" charset="-122"/>
                <a:cs typeface="Inter Medium" pitchFamily="34" charset="-120"/>
              </a:rPr>
              <a:t>老化の概念</a:t>
            </a:r>
            <a:endParaRPr lang="en-US" sz="4400" dirty="0"/>
          </a:p>
        </p:txBody>
      </p:sp>
      <p:sp>
        <p:nvSpPr>
          <p:cNvPr id="3" name="Text 1"/>
          <p:cNvSpPr/>
          <p:nvPr/>
        </p:nvSpPr>
        <p:spPr>
          <a:xfrm>
            <a:off x="966073" y="1926729"/>
            <a:ext cx="12698254" cy="358854"/>
          </a:xfrm>
          <a:prstGeom prst="rect">
            <a:avLst/>
          </a:prstGeom>
          <a:noFill/>
          <a:ln/>
        </p:spPr>
        <p:txBody>
          <a:bodyPr wrap="none" lIns="0" tIns="0" rIns="0" bIns="0" rtlCol="0" anchor="t"/>
          <a:lstStyle/>
          <a:p>
            <a:pPr marL="0" indent="0" algn="l">
              <a:lnSpc>
                <a:spcPts val="28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老化とは、年齢を重ねることによって心身に変化が生じる現象です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800"/>
              </a:lnSpc>
              <a:buNone/>
            </a:pPr>
            <a:r>
              <a:rPr lang="en-US" sz="2400" dirty="0">
                <a:solidFill>
                  <a:srgbClr val="030303"/>
                </a:solidFill>
                <a:latin typeface="IBM Plex Sans Medium" pitchFamily="34" charset="0"/>
                <a:ea typeface="IBM Plex Sans Medium" pitchFamily="34" charset="-122"/>
                <a:cs typeface="IBM Plex Sans Medium" pitchFamily="34" charset="-120"/>
              </a:rPr>
              <a:t>これは以下の3つの側面から理解することが重要です。</a:t>
            </a:r>
            <a:endParaRPr lang="en-US" sz="2400" dirty="0"/>
          </a:p>
        </p:txBody>
      </p:sp>
      <p:sp>
        <p:nvSpPr>
          <p:cNvPr id="4" name="Text 2"/>
          <p:cNvSpPr/>
          <p:nvPr/>
        </p:nvSpPr>
        <p:spPr>
          <a:xfrm>
            <a:off x="2618661" y="3729276"/>
            <a:ext cx="2803565" cy="350401"/>
          </a:xfrm>
          <a:prstGeom prst="rect">
            <a:avLst/>
          </a:prstGeom>
          <a:noFill/>
          <a:ln/>
        </p:spPr>
        <p:txBody>
          <a:bodyPr wrap="none" lIns="0" tIns="0" rIns="0" bIns="0" rtlCol="0" anchor="t"/>
          <a:lstStyle/>
          <a:p>
            <a:pPr marL="0" indent="0" algn="r">
              <a:lnSpc>
                <a:spcPts val="2750"/>
              </a:lnSpc>
              <a:buNone/>
            </a:pPr>
            <a:r>
              <a:rPr lang="en-US" sz="3200" b="1" dirty="0">
                <a:solidFill>
                  <a:srgbClr val="FF0000"/>
                </a:solidFill>
                <a:latin typeface="Inter Medium" pitchFamily="34" charset="0"/>
                <a:ea typeface="Inter Medium" pitchFamily="34" charset="-122"/>
                <a:cs typeface="Inter Medium" pitchFamily="34" charset="-120"/>
              </a:rPr>
              <a:t>生理的老化</a:t>
            </a:r>
            <a:endParaRPr lang="en-US" sz="3200" b="1" dirty="0">
              <a:solidFill>
                <a:srgbClr val="FF0000"/>
              </a:solidFill>
            </a:endParaRPr>
          </a:p>
        </p:txBody>
      </p:sp>
      <p:sp>
        <p:nvSpPr>
          <p:cNvPr id="5" name="Text 3"/>
          <p:cNvSpPr/>
          <p:nvPr/>
        </p:nvSpPr>
        <p:spPr>
          <a:xfrm>
            <a:off x="966073" y="4214217"/>
            <a:ext cx="4456152" cy="1076563"/>
          </a:xfrm>
          <a:prstGeom prst="rect">
            <a:avLst/>
          </a:prstGeom>
          <a:noFill/>
          <a:ln/>
        </p:spPr>
        <p:txBody>
          <a:bodyPr wrap="square" lIns="0" tIns="0" rIns="0" bIns="0" rtlCol="0" anchor="t"/>
          <a:lstStyle/>
          <a:p>
            <a:pPr marL="0" indent="0" algn="r">
              <a:lnSpc>
                <a:spcPts val="2800"/>
              </a:lnSpc>
              <a:buNone/>
            </a:pPr>
            <a:r>
              <a:rPr lang="en-US" sz="2000" dirty="0">
                <a:solidFill>
                  <a:srgbClr val="030303"/>
                </a:solidFill>
                <a:latin typeface="IBM Plex Sans Medium" pitchFamily="34" charset="0"/>
                <a:ea typeface="IBM Plex Sans Medium" pitchFamily="34" charset="-122"/>
                <a:cs typeface="IBM Plex Sans Medium" pitchFamily="34" charset="-120"/>
              </a:rPr>
              <a:t>加齢に伴い自然に起こる身体的変化で、病気ではありません。すべての人に共通して起こる変化です。</a:t>
            </a:r>
            <a:endParaRPr lang="en-US" sz="2000" dirty="0"/>
          </a:p>
        </p:txBody>
      </p:sp>
      <p:pic>
        <p:nvPicPr>
          <p:cNvPr id="6" name="Image 0" descr="preencoded.png"/>
          <p:cNvPicPr>
            <a:picLocks noChangeAspect="1"/>
          </p:cNvPicPr>
          <p:nvPr/>
        </p:nvPicPr>
        <p:blipFill>
          <a:blip r:embed="rId3"/>
          <a:stretch>
            <a:fillRect/>
          </a:stretch>
        </p:blipFill>
        <p:spPr>
          <a:xfrm>
            <a:off x="5870734" y="3065621"/>
            <a:ext cx="2888813" cy="2888813"/>
          </a:xfrm>
          <a:prstGeom prst="rect">
            <a:avLst/>
          </a:prstGeom>
        </p:spPr>
      </p:pic>
      <p:sp>
        <p:nvSpPr>
          <p:cNvPr id="7" name="Text 4"/>
          <p:cNvSpPr/>
          <p:nvPr/>
        </p:nvSpPr>
        <p:spPr>
          <a:xfrm>
            <a:off x="6136184" y="4300240"/>
            <a:ext cx="335518" cy="419457"/>
          </a:xfrm>
          <a:prstGeom prst="rect">
            <a:avLst/>
          </a:prstGeom>
          <a:noFill/>
          <a:ln/>
        </p:spPr>
        <p:txBody>
          <a:bodyPr wrap="none" lIns="0" tIns="0" rIns="0" bIns="0" rtlCol="0" anchor="t"/>
          <a:lstStyle/>
          <a:p>
            <a:pPr marL="0" indent="0" algn="l">
              <a:lnSpc>
                <a:spcPts val="4200"/>
              </a:lnSpc>
              <a:buNone/>
            </a:pPr>
            <a:r>
              <a:rPr lang="en-US" sz="2600" dirty="0">
                <a:solidFill>
                  <a:srgbClr val="030303"/>
                </a:solidFill>
                <a:latin typeface="Inter Medium" pitchFamily="34" charset="0"/>
                <a:ea typeface="Inter Medium" pitchFamily="34" charset="-122"/>
                <a:cs typeface="Inter Medium" pitchFamily="34" charset="-120"/>
              </a:rPr>
              <a:t>1</a:t>
            </a:r>
            <a:endParaRPr lang="en-US" sz="2600" dirty="0"/>
          </a:p>
        </p:txBody>
      </p:sp>
      <p:sp>
        <p:nvSpPr>
          <p:cNvPr id="8" name="Text 5"/>
          <p:cNvSpPr/>
          <p:nvPr/>
        </p:nvSpPr>
        <p:spPr>
          <a:xfrm>
            <a:off x="9095899" y="2780347"/>
            <a:ext cx="2803565" cy="350401"/>
          </a:xfrm>
          <a:prstGeom prst="rect">
            <a:avLst/>
          </a:prstGeom>
          <a:noFill/>
          <a:ln/>
        </p:spPr>
        <p:txBody>
          <a:bodyPr wrap="none" lIns="0" tIns="0" rIns="0" bIns="0" rtlCol="0" anchor="t"/>
          <a:lstStyle/>
          <a:p>
            <a:pPr marL="0" indent="0" algn="l">
              <a:lnSpc>
                <a:spcPts val="2750"/>
              </a:lnSpc>
              <a:buNone/>
            </a:pPr>
            <a:r>
              <a:rPr lang="en-US" sz="3200" b="1" dirty="0">
                <a:solidFill>
                  <a:srgbClr val="FF0000"/>
                </a:solidFill>
                <a:latin typeface="Inter Medium" pitchFamily="34" charset="0"/>
                <a:ea typeface="Inter Medium" pitchFamily="34" charset="-122"/>
                <a:cs typeface="Inter Medium" pitchFamily="34" charset="-120"/>
              </a:rPr>
              <a:t>病的老化</a:t>
            </a:r>
            <a:endParaRPr lang="en-US" sz="3200" b="1" dirty="0">
              <a:solidFill>
                <a:srgbClr val="FF0000"/>
              </a:solidFill>
            </a:endParaRPr>
          </a:p>
        </p:txBody>
      </p:sp>
      <p:sp>
        <p:nvSpPr>
          <p:cNvPr id="9" name="Text 6"/>
          <p:cNvSpPr/>
          <p:nvPr/>
        </p:nvSpPr>
        <p:spPr>
          <a:xfrm>
            <a:off x="9095899" y="3265289"/>
            <a:ext cx="4568428" cy="1076563"/>
          </a:xfrm>
          <a:prstGeom prst="rect">
            <a:avLst/>
          </a:prstGeom>
          <a:noFill/>
          <a:ln/>
        </p:spPr>
        <p:txBody>
          <a:bodyPr wrap="square" lIns="0" tIns="0" rIns="0" bIns="0" rtlCol="0" anchor="t"/>
          <a:lstStyle/>
          <a:p>
            <a:pPr marL="0" indent="0" algn="l">
              <a:lnSpc>
                <a:spcPts val="2800"/>
              </a:lnSpc>
              <a:buNone/>
            </a:pPr>
            <a:r>
              <a:rPr lang="en-US" sz="2000" dirty="0">
                <a:solidFill>
                  <a:srgbClr val="030303"/>
                </a:solidFill>
                <a:latin typeface="IBM Plex Sans Medium" pitchFamily="34" charset="0"/>
                <a:ea typeface="IBM Plex Sans Medium" pitchFamily="34" charset="-122"/>
                <a:cs typeface="IBM Plex Sans Medium" pitchFamily="34" charset="-120"/>
              </a:rPr>
              <a:t>加齢とともに発症しやすくなる疾患や病的状態です。予防や治療が可能な場合が多くあります。</a:t>
            </a:r>
            <a:endParaRPr lang="en-US" sz="2000" dirty="0"/>
          </a:p>
        </p:txBody>
      </p:sp>
      <p:pic>
        <p:nvPicPr>
          <p:cNvPr id="10" name="Image 1" descr="preencoded.png"/>
          <p:cNvPicPr>
            <a:picLocks noChangeAspect="1"/>
          </p:cNvPicPr>
          <p:nvPr/>
        </p:nvPicPr>
        <p:blipFill>
          <a:blip r:embed="rId4"/>
          <a:stretch>
            <a:fillRect/>
          </a:stretch>
        </p:blipFill>
        <p:spPr>
          <a:xfrm>
            <a:off x="5870734" y="3065621"/>
            <a:ext cx="2888813" cy="2888813"/>
          </a:xfrm>
          <a:prstGeom prst="rect">
            <a:avLst/>
          </a:prstGeom>
        </p:spPr>
      </p:pic>
      <p:sp>
        <p:nvSpPr>
          <p:cNvPr id="11" name="Text 7"/>
          <p:cNvSpPr/>
          <p:nvPr/>
        </p:nvSpPr>
        <p:spPr>
          <a:xfrm>
            <a:off x="7652802" y="3424654"/>
            <a:ext cx="335518" cy="419457"/>
          </a:xfrm>
          <a:prstGeom prst="rect">
            <a:avLst/>
          </a:prstGeom>
          <a:noFill/>
          <a:ln/>
        </p:spPr>
        <p:txBody>
          <a:bodyPr wrap="none" lIns="0" tIns="0" rIns="0" bIns="0" rtlCol="0" anchor="t"/>
          <a:lstStyle/>
          <a:p>
            <a:pPr marL="0" indent="0" algn="l">
              <a:lnSpc>
                <a:spcPts val="4200"/>
              </a:lnSpc>
              <a:buNone/>
            </a:pPr>
            <a:r>
              <a:rPr lang="en-US" sz="2600" dirty="0">
                <a:solidFill>
                  <a:srgbClr val="030303"/>
                </a:solidFill>
                <a:latin typeface="Inter Medium" pitchFamily="34" charset="0"/>
                <a:ea typeface="Inter Medium" pitchFamily="34" charset="-122"/>
                <a:cs typeface="Inter Medium" pitchFamily="34" charset="-120"/>
              </a:rPr>
              <a:t>2</a:t>
            </a:r>
            <a:endParaRPr lang="en-US" sz="2600" dirty="0"/>
          </a:p>
        </p:txBody>
      </p:sp>
      <p:sp>
        <p:nvSpPr>
          <p:cNvPr id="12" name="Text 8"/>
          <p:cNvSpPr/>
          <p:nvPr/>
        </p:nvSpPr>
        <p:spPr>
          <a:xfrm>
            <a:off x="9095899" y="4678204"/>
            <a:ext cx="2803565" cy="350401"/>
          </a:xfrm>
          <a:prstGeom prst="rect">
            <a:avLst/>
          </a:prstGeom>
          <a:noFill/>
          <a:ln/>
        </p:spPr>
        <p:txBody>
          <a:bodyPr wrap="none" lIns="0" tIns="0" rIns="0" bIns="0" rtlCol="0" anchor="t"/>
          <a:lstStyle/>
          <a:p>
            <a:pPr marL="0" indent="0" algn="l">
              <a:lnSpc>
                <a:spcPts val="2750"/>
              </a:lnSpc>
              <a:buNone/>
            </a:pPr>
            <a:r>
              <a:rPr lang="en-US" sz="3200" b="1" dirty="0">
                <a:solidFill>
                  <a:srgbClr val="FF0000"/>
                </a:solidFill>
                <a:latin typeface="Inter Medium" pitchFamily="34" charset="0"/>
                <a:ea typeface="Inter Medium" pitchFamily="34" charset="-122"/>
                <a:cs typeface="Inter Medium" pitchFamily="34" charset="-120"/>
              </a:rPr>
              <a:t>社会的老化</a:t>
            </a:r>
            <a:endParaRPr lang="en-US" sz="3200" b="1" dirty="0">
              <a:solidFill>
                <a:srgbClr val="FF0000"/>
              </a:solidFill>
            </a:endParaRPr>
          </a:p>
        </p:txBody>
      </p:sp>
      <p:sp>
        <p:nvSpPr>
          <p:cNvPr id="13" name="Text 9"/>
          <p:cNvSpPr/>
          <p:nvPr/>
        </p:nvSpPr>
        <p:spPr>
          <a:xfrm>
            <a:off x="9095899" y="5163145"/>
            <a:ext cx="4568428" cy="1076563"/>
          </a:xfrm>
          <a:prstGeom prst="rect">
            <a:avLst/>
          </a:prstGeom>
          <a:noFill/>
          <a:ln/>
        </p:spPr>
        <p:txBody>
          <a:bodyPr wrap="square" lIns="0" tIns="0" rIns="0" bIns="0" rtlCol="0" anchor="t"/>
          <a:lstStyle/>
          <a:p>
            <a:pPr marL="0" indent="0" algn="l">
              <a:lnSpc>
                <a:spcPts val="2800"/>
              </a:lnSpc>
              <a:buNone/>
            </a:pPr>
            <a:r>
              <a:rPr lang="en-US" sz="2000" dirty="0">
                <a:solidFill>
                  <a:srgbClr val="030303"/>
                </a:solidFill>
                <a:latin typeface="IBM Plex Sans Medium" pitchFamily="34" charset="0"/>
                <a:ea typeface="IBM Plex Sans Medium" pitchFamily="34" charset="-122"/>
                <a:cs typeface="IBM Plex Sans Medium" pitchFamily="34" charset="-120"/>
              </a:rPr>
              <a:t>退職や人間関係の変化など、社会的役割の変化に伴う現象です。心理面への影響も大きくなります。</a:t>
            </a:r>
            <a:endParaRPr lang="en-US" sz="2000" dirty="0"/>
          </a:p>
        </p:txBody>
      </p:sp>
      <p:pic>
        <p:nvPicPr>
          <p:cNvPr id="14" name="Image 2" descr="preencoded.png"/>
          <p:cNvPicPr>
            <a:picLocks noChangeAspect="1"/>
          </p:cNvPicPr>
          <p:nvPr/>
        </p:nvPicPr>
        <p:blipFill>
          <a:blip r:embed="rId5"/>
          <a:stretch>
            <a:fillRect/>
          </a:stretch>
        </p:blipFill>
        <p:spPr>
          <a:xfrm>
            <a:off x="5870734" y="3065621"/>
            <a:ext cx="2888813" cy="2888813"/>
          </a:xfrm>
          <a:prstGeom prst="rect">
            <a:avLst/>
          </a:prstGeom>
        </p:spPr>
      </p:pic>
      <p:sp>
        <p:nvSpPr>
          <p:cNvPr id="15" name="Text 10"/>
          <p:cNvSpPr/>
          <p:nvPr/>
        </p:nvSpPr>
        <p:spPr>
          <a:xfrm>
            <a:off x="7652802" y="5175825"/>
            <a:ext cx="335518" cy="419457"/>
          </a:xfrm>
          <a:prstGeom prst="rect">
            <a:avLst/>
          </a:prstGeom>
          <a:noFill/>
          <a:ln/>
        </p:spPr>
        <p:txBody>
          <a:bodyPr wrap="none" lIns="0" tIns="0" rIns="0" bIns="0" rtlCol="0" anchor="t"/>
          <a:lstStyle/>
          <a:p>
            <a:pPr marL="0" indent="0" algn="l">
              <a:lnSpc>
                <a:spcPts val="4200"/>
              </a:lnSpc>
              <a:buNone/>
            </a:pPr>
            <a:r>
              <a:rPr lang="en-US" sz="2600" dirty="0">
                <a:solidFill>
                  <a:srgbClr val="030303"/>
                </a:solidFill>
                <a:latin typeface="Inter Medium" pitchFamily="34" charset="0"/>
                <a:ea typeface="Inter Medium" pitchFamily="34" charset="-122"/>
                <a:cs typeface="Inter Medium" pitchFamily="34" charset="-120"/>
              </a:rPr>
              <a:t>3</a:t>
            </a:r>
            <a:endParaRPr lang="en-US" sz="2600" dirty="0"/>
          </a:p>
        </p:txBody>
      </p:sp>
      <p:sp>
        <p:nvSpPr>
          <p:cNvPr id="16" name="Text 11"/>
          <p:cNvSpPr/>
          <p:nvPr/>
        </p:nvSpPr>
        <p:spPr>
          <a:xfrm>
            <a:off x="966073" y="6782020"/>
            <a:ext cx="12698254" cy="717709"/>
          </a:xfrm>
          <a:prstGeom prst="rect">
            <a:avLst/>
          </a:prstGeom>
          <a:noFill/>
          <a:ln/>
        </p:spPr>
        <p:txBody>
          <a:bodyPr wrap="square" lIns="0" tIns="0" rIns="0" bIns="0" rtlCol="0" anchor="t"/>
          <a:lstStyle/>
          <a:p>
            <a:pPr marL="0" indent="0" algn="l">
              <a:lnSpc>
                <a:spcPts val="2800"/>
              </a:lnSpc>
              <a:buNone/>
            </a:pPr>
            <a:r>
              <a:rPr lang="en-US" sz="2400" dirty="0">
                <a:solidFill>
                  <a:srgbClr val="030303"/>
                </a:solidFill>
                <a:latin typeface="IBM Plex Sans Medium" pitchFamily="34" charset="0"/>
                <a:ea typeface="IBM Plex Sans Medium" pitchFamily="34" charset="-122"/>
                <a:cs typeface="IBM Plex Sans Medium" pitchFamily="34" charset="-120"/>
              </a:rPr>
              <a:t>これら</a:t>
            </a:r>
            <a:r>
              <a:rPr lang="en-US" sz="2400" b="1" dirty="0">
                <a:solidFill>
                  <a:srgbClr val="FF0000"/>
                </a:solidFill>
                <a:latin typeface="IBM Plex Sans Medium" pitchFamily="34" charset="0"/>
                <a:ea typeface="IBM Plex Sans Medium" pitchFamily="34" charset="-122"/>
                <a:cs typeface="IBM Plex Sans Medium" pitchFamily="34" charset="-120"/>
              </a:rPr>
              <a:t>3つの側面は相互に関連</a:t>
            </a:r>
            <a:r>
              <a:rPr lang="en-US" sz="2400" dirty="0">
                <a:solidFill>
                  <a:srgbClr val="030303"/>
                </a:solidFill>
                <a:latin typeface="IBM Plex Sans Medium" pitchFamily="34" charset="0"/>
                <a:ea typeface="IBM Plex Sans Medium" pitchFamily="34" charset="-122"/>
                <a:cs typeface="IBM Plex Sans Medium" pitchFamily="34" charset="-120"/>
              </a:rPr>
              <a:t>し合っており、看護師はすべての側面を考慮した包括的なアセスメントと支援を行う必要があります。</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26175" y="965121"/>
            <a:ext cx="6710958" cy="599242"/>
          </a:xfrm>
          <a:prstGeom prst="rect">
            <a:avLst/>
          </a:prstGeom>
          <a:noFill/>
          <a:ln/>
        </p:spPr>
        <p:txBody>
          <a:bodyPr wrap="none" lIns="0" tIns="0" rIns="0" bIns="0" rtlCol="0" anchor="t"/>
          <a:lstStyle/>
          <a:p>
            <a:pPr marL="0" indent="0" algn="l">
              <a:lnSpc>
                <a:spcPts val="4700"/>
              </a:lnSpc>
              <a:buNone/>
            </a:pPr>
            <a:r>
              <a:rPr lang="en-US" sz="3750" dirty="0">
                <a:solidFill>
                  <a:srgbClr val="1B1B27"/>
                </a:solidFill>
                <a:latin typeface="Inter Medium" pitchFamily="34" charset="0"/>
                <a:ea typeface="Inter Medium" pitchFamily="34" charset="-122"/>
                <a:cs typeface="Inter Medium" pitchFamily="34" charset="-120"/>
              </a:rPr>
              <a:t>生理的老化の特徴と看護の視点</a:t>
            </a:r>
            <a:endParaRPr lang="en-US" sz="3750" dirty="0"/>
          </a:p>
        </p:txBody>
      </p:sp>
      <p:sp>
        <p:nvSpPr>
          <p:cNvPr id="3" name="Text 1"/>
          <p:cNvSpPr/>
          <p:nvPr/>
        </p:nvSpPr>
        <p:spPr>
          <a:xfrm>
            <a:off x="826175" y="1947862"/>
            <a:ext cx="12978051" cy="613648"/>
          </a:xfrm>
          <a:prstGeom prst="rect">
            <a:avLst/>
          </a:prstGeom>
          <a:noFill/>
          <a:ln/>
        </p:spPr>
        <p:txBody>
          <a:bodyPr wrap="square" lIns="0" tIns="0" rIns="0" bIns="0" rtlCol="0" anchor="t"/>
          <a:lstStyle/>
          <a:p>
            <a:pPr marL="0" indent="0" algn="l">
              <a:lnSpc>
                <a:spcPts val="2400"/>
              </a:lnSpc>
              <a:buNone/>
            </a:pPr>
            <a:r>
              <a:rPr lang="en-US" sz="2400" dirty="0">
                <a:solidFill>
                  <a:srgbClr val="030303"/>
                </a:solidFill>
                <a:latin typeface="IBM Plex Sans Medium" pitchFamily="34" charset="0"/>
                <a:ea typeface="IBM Plex Sans Medium" pitchFamily="34" charset="-122"/>
                <a:cs typeface="IBM Plex Sans Medium" pitchFamily="34" charset="-120"/>
              </a:rPr>
              <a:t>生理的老化は、すべての人に共通して起こる自然な変化であり、病気ではありません。ただし、生活の質（QOL）や自立度に影響を与えるため、理解と支援が必要です。</a:t>
            </a:r>
            <a:endParaRPr lang="en-US" sz="2400" dirty="0"/>
          </a:p>
        </p:txBody>
      </p:sp>
      <p:sp>
        <p:nvSpPr>
          <p:cNvPr id="4" name="Shape 2"/>
          <p:cNvSpPr/>
          <p:nvPr/>
        </p:nvSpPr>
        <p:spPr>
          <a:xfrm>
            <a:off x="826175" y="2777252"/>
            <a:ext cx="6393180" cy="2147768"/>
          </a:xfrm>
          <a:prstGeom prst="roundRect">
            <a:avLst>
              <a:gd name="adj" fmla="val 3751"/>
            </a:avLst>
          </a:prstGeom>
          <a:solidFill>
            <a:srgbClr val="FFFFFF">
              <a:alpha val="95000"/>
            </a:srgbClr>
          </a:solidFill>
          <a:ln w="22860">
            <a:solidFill>
              <a:srgbClr val="CCCCCC"/>
            </a:solidFill>
            <a:prstDash val="solid"/>
          </a:ln>
        </p:spPr>
        <p:txBody>
          <a:bodyPr/>
          <a:lstStyle/>
          <a:p>
            <a:endParaRPr lang="ja-JP" altLang="en-US"/>
          </a:p>
        </p:txBody>
      </p:sp>
      <p:sp>
        <p:nvSpPr>
          <p:cNvPr id="5" name="Shape 3"/>
          <p:cNvSpPr/>
          <p:nvPr/>
        </p:nvSpPr>
        <p:spPr>
          <a:xfrm>
            <a:off x="849035" y="2800112"/>
            <a:ext cx="6347460" cy="575310"/>
          </a:xfrm>
          <a:prstGeom prst="roundRect">
            <a:avLst>
              <a:gd name="adj" fmla="val 9235"/>
            </a:avLst>
          </a:prstGeom>
          <a:solidFill>
            <a:srgbClr val="E6E6E6"/>
          </a:solidFill>
          <a:ln/>
        </p:spPr>
        <p:txBody>
          <a:bodyPr/>
          <a:lstStyle/>
          <a:p>
            <a:endParaRPr lang="ja-JP" altLang="en-US"/>
          </a:p>
        </p:txBody>
      </p:sp>
      <p:sp>
        <p:nvSpPr>
          <p:cNvPr id="6" name="Text 4"/>
          <p:cNvSpPr/>
          <p:nvPr/>
        </p:nvSpPr>
        <p:spPr>
          <a:xfrm>
            <a:off x="2525018" y="3018055"/>
            <a:ext cx="2397562" cy="299680"/>
          </a:xfrm>
          <a:prstGeom prst="rect">
            <a:avLst/>
          </a:prstGeom>
          <a:noFill/>
          <a:ln/>
        </p:spPr>
        <p:txBody>
          <a:bodyPr wrap="none" lIns="0" tIns="0" rIns="0" bIns="0" rtlCol="0" anchor="t"/>
          <a:lstStyle/>
          <a:p>
            <a:pPr marL="0" indent="0" algn="l">
              <a:lnSpc>
                <a:spcPts val="2350"/>
              </a:lnSpc>
              <a:buNone/>
            </a:pPr>
            <a:r>
              <a:rPr lang="en-US" sz="3200" b="1" dirty="0">
                <a:solidFill>
                  <a:srgbClr val="030303"/>
                </a:solidFill>
                <a:latin typeface="Inter Medium" pitchFamily="34" charset="0"/>
                <a:ea typeface="Inter Medium" pitchFamily="34" charset="-122"/>
                <a:cs typeface="Inter Medium" pitchFamily="34" charset="-120"/>
              </a:rPr>
              <a:t>皮膚の変化</a:t>
            </a:r>
            <a:endParaRPr lang="en-US" sz="3200" b="1" dirty="0"/>
          </a:p>
        </p:txBody>
      </p:sp>
      <p:sp>
        <p:nvSpPr>
          <p:cNvPr id="7" name="Text 5"/>
          <p:cNvSpPr/>
          <p:nvPr/>
        </p:nvSpPr>
        <p:spPr>
          <a:xfrm>
            <a:off x="933450" y="3697427"/>
            <a:ext cx="5964079" cy="306824"/>
          </a:xfrm>
          <a:prstGeom prst="rect">
            <a:avLst/>
          </a:prstGeom>
          <a:noFill/>
          <a:ln/>
        </p:spPr>
        <p:txBody>
          <a:bodyPr wrap="none" lIns="0" tIns="0" rIns="0" bIns="0" rtlCol="0" anchor="t"/>
          <a:lstStyle/>
          <a:p>
            <a:pPr marL="0" indent="0" algn="l">
              <a:lnSpc>
                <a:spcPts val="2400"/>
              </a:lnSpc>
              <a:buNone/>
            </a:pPr>
            <a:r>
              <a:rPr lang="en-US" sz="2000" b="1" dirty="0">
                <a:solidFill>
                  <a:srgbClr val="030303"/>
                </a:solidFill>
                <a:latin typeface="IBM Plex Sans Medium" pitchFamily="34" charset="0"/>
                <a:ea typeface="IBM Plex Sans Medium" pitchFamily="34" charset="-122"/>
                <a:cs typeface="IBM Plex Sans Medium" pitchFamily="34" charset="-120"/>
              </a:rPr>
              <a:t>変化：</a:t>
            </a:r>
            <a:r>
              <a:rPr lang="en-US" sz="2000" dirty="0">
                <a:solidFill>
                  <a:srgbClr val="030303"/>
                </a:solidFill>
                <a:latin typeface="IBM Plex Sans Medium" pitchFamily="34" charset="0"/>
                <a:ea typeface="IBM Plex Sans Medium" pitchFamily="34" charset="-122"/>
                <a:cs typeface="IBM Plex Sans Medium" pitchFamily="34" charset="-120"/>
              </a:rPr>
              <a:t>水分保持機能の低下、乾燥・しわ・シミの増加</a:t>
            </a:r>
            <a:endParaRPr lang="en-US" sz="2000" dirty="0"/>
          </a:p>
        </p:txBody>
      </p:sp>
      <p:sp>
        <p:nvSpPr>
          <p:cNvPr id="8" name="Text 6"/>
          <p:cNvSpPr/>
          <p:nvPr/>
        </p:nvSpPr>
        <p:spPr>
          <a:xfrm>
            <a:off x="933450" y="4119266"/>
            <a:ext cx="5964079" cy="306824"/>
          </a:xfrm>
          <a:prstGeom prst="rect">
            <a:avLst/>
          </a:prstGeom>
          <a:noFill/>
          <a:ln/>
        </p:spPr>
        <p:txBody>
          <a:bodyPr wrap="none" lIns="0" tIns="0" rIns="0" bIns="0" rtlCol="0" anchor="t"/>
          <a:lstStyle/>
          <a:p>
            <a:pPr marL="0" indent="0" algn="l">
              <a:lnSpc>
                <a:spcPts val="2400"/>
              </a:lnSpc>
              <a:buNone/>
            </a:pPr>
            <a:r>
              <a:rPr lang="en-US" sz="2000" b="1" dirty="0" err="1">
                <a:solidFill>
                  <a:srgbClr val="030303"/>
                </a:solidFill>
                <a:latin typeface="IBM Plex Sans Medium" pitchFamily="34" charset="0"/>
                <a:ea typeface="IBM Plex Sans Medium" pitchFamily="34" charset="-122"/>
                <a:cs typeface="IBM Plex Sans Medium" pitchFamily="34" charset="-120"/>
              </a:rPr>
              <a:t>看護の視点：</a:t>
            </a:r>
            <a:r>
              <a:rPr lang="en-US" sz="2000" dirty="0" err="1">
                <a:solidFill>
                  <a:srgbClr val="030303"/>
                </a:solidFill>
                <a:latin typeface="IBM Plex Sans Medium" pitchFamily="34" charset="0"/>
                <a:ea typeface="IBM Plex Sans Medium" pitchFamily="34" charset="-122"/>
                <a:cs typeface="IBM Plex Sans Medium" pitchFamily="34" charset="-120"/>
              </a:rPr>
              <a:t>皮膚の保湿ケア、外傷・褥瘡予防が重要</a:t>
            </a:r>
            <a:endParaRPr lang="en-US" sz="2000" dirty="0"/>
          </a:p>
        </p:txBody>
      </p:sp>
      <p:sp>
        <p:nvSpPr>
          <p:cNvPr id="9" name="Shape 7"/>
          <p:cNvSpPr/>
          <p:nvPr/>
        </p:nvSpPr>
        <p:spPr>
          <a:xfrm>
            <a:off x="7411045" y="2777252"/>
            <a:ext cx="6393180" cy="2147768"/>
          </a:xfrm>
          <a:prstGeom prst="roundRect">
            <a:avLst>
              <a:gd name="adj" fmla="val 3751"/>
            </a:avLst>
          </a:prstGeom>
          <a:solidFill>
            <a:srgbClr val="FFFFFF">
              <a:alpha val="95000"/>
            </a:srgbClr>
          </a:solidFill>
          <a:ln w="22860">
            <a:solidFill>
              <a:srgbClr val="CCCCCC"/>
            </a:solidFill>
            <a:prstDash val="solid"/>
          </a:ln>
        </p:spPr>
        <p:txBody>
          <a:bodyPr/>
          <a:lstStyle/>
          <a:p>
            <a:endParaRPr lang="ja-JP" altLang="en-US"/>
          </a:p>
        </p:txBody>
      </p:sp>
      <p:sp>
        <p:nvSpPr>
          <p:cNvPr id="10" name="Shape 8"/>
          <p:cNvSpPr/>
          <p:nvPr/>
        </p:nvSpPr>
        <p:spPr>
          <a:xfrm>
            <a:off x="7433905" y="2800112"/>
            <a:ext cx="6347460" cy="575310"/>
          </a:xfrm>
          <a:prstGeom prst="roundRect">
            <a:avLst>
              <a:gd name="adj" fmla="val 9235"/>
            </a:avLst>
          </a:prstGeom>
          <a:solidFill>
            <a:srgbClr val="E6E6E6"/>
          </a:solidFill>
          <a:ln/>
        </p:spPr>
        <p:txBody>
          <a:bodyPr/>
          <a:lstStyle/>
          <a:p>
            <a:endParaRPr lang="ja-JP" altLang="en-US"/>
          </a:p>
        </p:txBody>
      </p:sp>
      <p:sp>
        <p:nvSpPr>
          <p:cNvPr id="11" name="Text 9"/>
          <p:cNvSpPr/>
          <p:nvPr/>
        </p:nvSpPr>
        <p:spPr>
          <a:xfrm>
            <a:off x="9109889" y="3018055"/>
            <a:ext cx="2397562" cy="299680"/>
          </a:xfrm>
          <a:prstGeom prst="rect">
            <a:avLst/>
          </a:prstGeom>
          <a:noFill/>
          <a:ln/>
        </p:spPr>
        <p:txBody>
          <a:bodyPr wrap="none" lIns="0" tIns="0" rIns="0" bIns="0" rtlCol="0" anchor="t"/>
          <a:lstStyle/>
          <a:p>
            <a:pPr marL="0" indent="0" algn="l">
              <a:lnSpc>
                <a:spcPts val="2350"/>
              </a:lnSpc>
              <a:buNone/>
            </a:pPr>
            <a:r>
              <a:rPr lang="en-US" sz="3200" b="1" dirty="0">
                <a:solidFill>
                  <a:srgbClr val="030303"/>
                </a:solidFill>
                <a:latin typeface="Inter Medium" pitchFamily="34" charset="0"/>
                <a:ea typeface="Inter Medium" pitchFamily="34" charset="-122"/>
                <a:cs typeface="Inter Medium" pitchFamily="34" charset="-120"/>
              </a:rPr>
              <a:t>感覚器の変化</a:t>
            </a:r>
            <a:endParaRPr lang="en-US" sz="3200" b="1" dirty="0"/>
          </a:p>
        </p:txBody>
      </p:sp>
      <p:sp>
        <p:nvSpPr>
          <p:cNvPr id="12" name="Text 10"/>
          <p:cNvSpPr/>
          <p:nvPr/>
        </p:nvSpPr>
        <p:spPr>
          <a:xfrm>
            <a:off x="7518321" y="3697427"/>
            <a:ext cx="5964079" cy="306824"/>
          </a:xfrm>
          <a:prstGeom prst="rect">
            <a:avLst/>
          </a:prstGeom>
          <a:noFill/>
          <a:ln/>
        </p:spPr>
        <p:txBody>
          <a:bodyPr wrap="none" lIns="0" tIns="0" rIns="0" bIns="0" rtlCol="0" anchor="t"/>
          <a:lstStyle/>
          <a:p>
            <a:pPr marL="0" indent="0" algn="l">
              <a:lnSpc>
                <a:spcPts val="2400"/>
              </a:lnSpc>
              <a:buNone/>
            </a:pPr>
            <a:r>
              <a:rPr lang="en-US" sz="2000" b="1" dirty="0">
                <a:solidFill>
                  <a:srgbClr val="030303"/>
                </a:solidFill>
                <a:latin typeface="IBM Plex Sans Medium" pitchFamily="34" charset="0"/>
                <a:ea typeface="IBM Plex Sans Medium" pitchFamily="34" charset="-122"/>
                <a:cs typeface="IBM Plex Sans Medium" pitchFamily="34" charset="-120"/>
              </a:rPr>
              <a:t>変化：</a:t>
            </a:r>
            <a:r>
              <a:rPr lang="en-US" sz="2000" dirty="0">
                <a:solidFill>
                  <a:srgbClr val="030303"/>
                </a:solidFill>
                <a:latin typeface="IBM Plex Sans Medium" pitchFamily="34" charset="0"/>
                <a:ea typeface="IBM Plex Sans Medium" pitchFamily="34" charset="-122"/>
                <a:cs typeface="IBM Plex Sans Medium" pitchFamily="34" charset="-120"/>
              </a:rPr>
              <a:t>水晶体の弾力性低下（老眼）、高音域の聴力低下</a:t>
            </a:r>
            <a:endParaRPr lang="en-US" sz="2000" dirty="0"/>
          </a:p>
        </p:txBody>
      </p:sp>
      <p:sp>
        <p:nvSpPr>
          <p:cNvPr id="13" name="Text 11"/>
          <p:cNvSpPr/>
          <p:nvPr/>
        </p:nvSpPr>
        <p:spPr>
          <a:xfrm>
            <a:off x="7518321" y="4119266"/>
            <a:ext cx="5964079" cy="306824"/>
          </a:xfrm>
          <a:prstGeom prst="rect">
            <a:avLst/>
          </a:prstGeom>
          <a:noFill/>
          <a:ln/>
        </p:spPr>
        <p:txBody>
          <a:bodyPr wrap="none" lIns="0" tIns="0" rIns="0" bIns="0" rtlCol="0" anchor="t"/>
          <a:lstStyle/>
          <a:p>
            <a:pPr marL="0" indent="0" algn="l">
              <a:lnSpc>
                <a:spcPts val="2400"/>
              </a:lnSpc>
              <a:buNone/>
            </a:pPr>
            <a:r>
              <a:rPr lang="en-US" sz="2000" b="1" dirty="0" err="1">
                <a:solidFill>
                  <a:srgbClr val="030303"/>
                </a:solidFill>
                <a:latin typeface="IBM Plex Sans Medium" pitchFamily="34" charset="0"/>
                <a:ea typeface="IBM Plex Sans Medium" pitchFamily="34" charset="-122"/>
                <a:cs typeface="IBM Plex Sans Medium" pitchFamily="34" charset="-120"/>
              </a:rPr>
              <a:t>看護の視点：</a:t>
            </a:r>
            <a:r>
              <a:rPr lang="en-US" sz="2000" dirty="0" err="1">
                <a:solidFill>
                  <a:srgbClr val="030303"/>
                </a:solidFill>
                <a:latin typeface="IBM Plex Sans Medium" pitchFamily="34" charset="0"/>
                <a:ea typeface="IBM Plex Sans Medium" pitchFamily="34" charset="-122"/>
                <a:cs typeface="IBM Plex Sans Medium" pitchFamily="34" charset="-120"/>
              </a:rPr>
              <a:t>大きめの文字や音での対応</a:t>
            </a:r>
            <a:r>
              <a:rPr lang="en-US" sz="20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400"/>
              </a:lnSpc>
              <a:buNone/>
            </a:pPr>
            <a:r>
              <a:rPr lang="ja-JP" altLang="en-US" sz="2000" dirty="0">
                <a:solidFill>
                  <a:srgbClr val="030303"/>
                </a:solidFill>
                <a:latin typeface="IBM Plex Sans Medium" pitchFamily="34" charset="0"/>
                <a:ea typeface="IBM Plex Sans Medium" pitchFamily="34" charset="-122"/>
                <a:cs typeface="IBM Plex Sans Medium" pitchFamily="34" charset="-120"/>
              </a:rPr>
              <a:t>　　　　　　 </a:t>
            </a:r>
            <a:r>
              <a:rPr lang="en-US" sz="2000" dirty="0" err="1">
                <a:solidFill>
                  <a:srgbClr val="030303"/>
                </a:solidFill>
                <a:latin typeface="IBM Plex Sans Medium" pitchFamily="34" charset="0"/>
                <a:ea typeface="IBM Plex Sans Medium" pitchFamily="34" charset="-122"/>
                <a:cs typeface="IBM Plex Sans Medium" pitchFamily="34" charset="-120"/>
              </a:rPr>
              <a:t>視覚・聴覚補助具の活用</a:t>
            </a:r>
            <a:endParaRPr lang="en-US" sz="2000" dirty="0"/>
          </a:p>
        </p:txBody>
      </p:sp>
      <p:sp>
        <p:nvSpPr>
          <p:cNvPr id="14" name="Shape 12"/>
          <p:cNvSpPr/>
          <p:nvPr/>
        </p:nvSpPr>
        <p:spPr>
          <a:xfrm>
            <a:off x="826175" y="5116711"/>
            <a:ext cx="6393180" cy="2147768"/>
          </a:xfrm>
          <a:prstGeom prst="roundRect">
            <a:avLst>
              <a:gd name="adj" fmla="val 3751"/>
            </a:avLst>
          </a:prstGeom>
          <a:solidFill>
            <a:srgbClr val="FFFFFF">
              <a:alpha val="95000"/>
            </a:srgbClr>
          </a:solidFill>
          <a:ln w="22860">
            <a:solidFill>
              <a:srgbClr val="CCCCCC"/>
            </a:solidFill>
            <a:prstDash val="solid"/>
          </a:ln>
        </p:spPr>
        <p:txBody>
          <a:bodyPr/>
          <a:lstStyle/>
          <a:p>
            <a:endParaRPr lang="ja-JP" altLang="en-US"/>
          </a:p>
        </p:txBody>
      </p:sp>
      <p:sp>
        <p:nvSpPr>
          <p:cNvPr id="15" name="Shape 13"/>
          <p:cNvSpPr/>
          <p:nvPr/>
        </p:nvSpPr>
        <p:spPr>
          <a:xfrm>
            <a:off x="849035" y="5139571"/>
            <a:ext cx="6347460" cy="575310"/>
          </a:xfrm>
          <a:prstGeom prst="roundRect">
            <a:avLst>
              <a:gd name="adj" fmla="val 9235"/>
            </a:avLst>
          </a:prstGeom>
          <a:solidFill>
            <a:srgbClr val="E6E6E6"/>
          </a:solidFill>
          <a:ln/>
        </p:spPr>
        <p:txBody>
          <a:bodyPr/>
          <a:lstStyle/>
          <a:p>
            <a:endParaRPr lang="ja-JP" altLang="en-US"/>
          </a:p>
        </p:txBody>
      </p:sp>
      <p:sp>
        <p:nvSpPr>
          <p:cNvPr id="16" name="Text 14"/>
          <p:cNvSpPr/>
          <p:nvPr/>
        </p:nvSpPr>
        <p:spPr>
          <a:xfrm>
            <a:off x="2525018" y="5357514"/>
            <a:ext cx="2397562" cy="299680"/>
          </a:xfrm>
          <a:prstGeom prst="rect">
            <a:avLst/>
          </a:prstGeom>
          <a:noFill/>
          <a:ln/>
        </p:spPr>
        <p:txBody>
          <a:bodyPr wrap="none" lIns="0" tIns="0" rIns="0" bIns="0" rtlCol="0" anchor="t"/>
          <a:lstStyle/>
          <a:p>
            <a:pPr marL="0" indent="0" algn="l">
              <a:lnSpc>
                <a:spcPts val="2350"/>
              </a:lnSpc>
              <a:buNone/>
            </a:pPr>
            <a:r>
              <a:rPr lang="en-US" sz="3200" b="1" dirty="0">
                <a:solidFill>
                  <a:srgbClr val="030303"/>
                </a:solidFill>
                <a:latin typeface="Inter Medium" pitchFamily="34" charset="0"/>
                <a:ea typeface="Inter Medium" pitchFamily="34" charset="-122"/>
                <a:cs typeface="Inter Medium" pitchFamily="34" charset="-120"/>
              </a:rPr>
              <a:t>筋骨格系の変化</a:t>
            </a:r>
            <a:endParaRPr lang="en-US" sz="3200" b="1" dirty="0"/>
          </a:p>
        </p:txBody>
      </p:sp>
      <p:sp>
        <p:nvSpPr>
          <p:cNvPr id="17" name="Text 15"/>
          <p:cNvSpPr/>
          <p:nvPr/>
        </p:nvSpPr>
        <p:spPr>
          <a:xfrm>
            <a:off x="933450" y="6036886"/>
            <a:ext cx="5964079" cy="306824"/>
          </a:xfrm>
          <a:prstGeom prst="rect">
            <a:avLst/>
          </a:prstGeom>
          <a:noFill/>
          <a:ln/>
        </p:spPr>
        <p:txBody>
          <a:bodyPr wrap="none" lIns="0" tIns="0" rIns="0" bIns="0" rtlCol="0" anchor="t"/>
          <a:lstStyle/>
          <a:p>
            <a:pPr marL="0" indent="0" algn="l">
              <a:lnSpc>
                <a:spcPts val="2400"/>
              </a:lnSpc>
              <a:buNone/>
            </a:pPr>
            <a:r>
              <a:rPr lang="en-US" sz="2000" b="1" dirty="0">
                <a:solidFill>
                  <a:srgbClr val="030303"/>
                </a:solidFill>
                <a:latin typeface="IBM Plex Sans Medium" pitchFamily="34" charset="0"/>
                <a:ea typeface="IBM Plex Sans Medium" pitchFamily="34" charset="-122"/>
                <a:cs typeface="IBM Plex Sans Medium" pitchFamily="34" charset="-120"/>
              </a:rPr>
              <a:t>変化：</a:t>
            </a:r>
            <a:r>
              <a:rPr lang="en-US" sz="2000" dirty="0">
                <a:solidFill>
                  <a:srgbClr val="030303"/>
                </a:solidFill>
                <a:latin typeface="IBM Plex Sans Medium" pitchFamily="34" charset="0"/>
                <a:ea typeface="IBM Plex Sans Medium" pitchFamily="34" charset="-122"/>
                <a:cs typeface="IBM Plex Sans Medium" pitchFamily="34" charset="-120"/>
              </a:rPr>
              <a:t>筋肉量の減少、骨密度の低下</a:t>
            </a:r>
            <a:endParaRPr lang="en-US" sz="2000" dirty="0"/>
          </a:p>
        </p:txBody>
      </p:sp>
      <p:sp>
        <p:nvSpPr>
          <p:cNvPr id="18" name="Text 16"/>
          <p:cNvSpPr/>
          <p:nvPr/>
        </p:nvSpPr>
        <p:spPr>
          <a:xfrm>
            <a:off x="933450" y="6458725"/>
            <a:ext cx="5964079" cy="306824"/>
          </a:xfrm>
          <a:prstGeom prst="rect">
            <a:avLst/>
          </a:prstGeom>
          <a:noFill/>
          <a:ln/>
        </p:spPr>
        <p:txBody>
          <a:bodyPr wrap="none" lIns="0" tIns="0" rIns="0" bIns="0" rtlCol="0" anchor="t"/>
          <a:lstStyle/>
          <a:p>
            <a:pPr marL="0" indent="0" algn="l">
              <a:lnSpc>
                <a:spcPts val="2400"/>
              </a:lnSpc>
              <a:buNone/>
            </a:pPr>
            <a:r>
              <a:rPr lang="en-US" sz="2000" b="1" dirty="0">
                <a:solidFill>
                  <a:srgbClr val="030303"/>
                </a:solidFill>
                <a:latin typeface="IBM Plex Sans Medium" pitchFamily="34" charset="0"/>
                <a:ea typeface="IBM Plex Sans Medium" pitchFamily="34" charset="-122"/>
                <a:cs typeface="IBM Plex Sans Medium" pitchFamily="34" charset="-120"/>
              </a:rPr>
              <a:t>看護の視点：</a:t>
            </a:r>
            <a:r>
              <a:rPr lang="en-US" sz="2000" dirty="0">
                <a:solidFill>
                  <a:srgbClr val="030303"/>
                </a:solidFill>
                <a:latin typeface="IBM Plex Sans Medium" pitchFamily="34" charset="0"/>
                <a:ea typeface="IBM Plex Sans Medium" pitchFamily="34" charset="-122"/>
                <a:cs typeface="IBM Plex Sans Medium" pitchFamily="34" charset="-120"/>
              </a:rPr>
              <a:t>転倒・骨折予防、運動機能の維持支援</a:t>
            </a:r>
            <a:endParaRPr lang="en-US" sz="2000" dirty="0"/>
          </a:p>
        </p:txBody>
      </p:sp>
      <p:sp>
        <p:nvSpPr>
          <p:cNvPr id="19" name="Shape 17"/>
          <p:cNvSpPr/>
          <p:nvPr/>
        </p:nvSpPr>
        <p:spPr>
          <a:xfrm>
            <a:off x="7411045" y="5116711"/>
            <a:ext cx="6393180" cy="2147768"/>
          </a:xfrm>
          <a:prstGeom prst="roundRect">
            <a:avLst>
              <a:gd name="adj" fmla="val 3751"/>
            </a:avLst>
          </a:prstGeom>
          <a:solidFill>
            <a:srgbClr val="FFFFFF">
              <a:alpha val="95000"/>
            </a:srgbClr>
          </a:solidFill>
          <a:ln w="22860">
            <a:solidFill>
              <a:srgbClr val="CCCCCC"/>
            </a:solidFill>
            <a:prstDash val="solid"/>
          </a:ln>
        </p:spPr>
        <p:txBody>
          <a:bodyPr/>
          <a:lstStyle/>
          <a:p>
            <a:endParaRPr lang="ja-JP" altLang="en-US"/>
          </a:p>
        </p:txBody>
      </p:sp>
      <p:sp>
        <p:nvSpPr>
          <p:cNvPr id="20" name="Shape 18"/>
          <p:cNvSpPr/>
          <p:nvPr/>
        </p:nvSpPr>
        <p:spPr>
          <a:xfrm>
            <a:off x="7433905" y="5139571"/>
            <a:ext cx="6347460" cy="575310"/>
          </a:xfrm>
          <a:prstGeom prst="roundRect">
            <a:avLst>
              <a:gd name="adj" fmla="val 9235"/>
            </a:avLst>
          </a:prstGeom>
          <a:solidFill>
            <a:srgbClr val="E6E6E6"/>
          </a:solidFill>
          <a:ln/>
        </p:spPr>
        <p:txBody>
          <a:bodyPr/>
          <a:lstStyle/>
          <a:p>
            <a:endParaRPr lang="ja-JP" altLang="en-US"/>
          </a:p>
        </p:txBody>
      </p:sp>
      <p:sp>
        <p:nvSpPr>
          <p:cNvPr id="21" name="Text 19"/>
          <p:cNvSpPr/>
          <p:nvPr/>
        </p:nvSpPr>
        <p:spPr>
          <a:xfrm>
            <a:off x="9109889" y="5357514"/>
            <a:ext cx="2397562" cy="299680"/>
          </a:xfrm>
          <a:prstGeom prst="rect">
            <a:avLst/>
          </a:prstGeom>
          <a:noFill/>
          <a:ln/>
        </p:spPr>
        <p:txBody>
          <a:bodyPr wrap="none" lIns="0" tIns="0" rIns="0" bIns="0" rtlCol="0" anchor="t"/>
          <a:lstStyle/>
          <a:p>
            <a:pPr marL="0" indent="0" algn="l">
              <a:lnSpc>
                <a:spcPts val="2350"/>
              </a:lnSpc>
              <a:buNone/>
            </a:pPr>
            <a:r>
              <a:rPr lang="en-US" sz="3200" b="1" dirty="0">
                <a:solidFill>
                  <a:srgbClr val="030303"/>
                </a:solidFill>
                <a:latin typeface="Inter Medium" pitchFamily="34" charset="0"/>
                <a:ea typeface="Inter Medium" pitchFamily="34" charset="-122"/>
                <a:cs typeface="Inter Medium" pitchFamily="34" charset="-120"/>
              </a:rPr>
              <a:t>内臓機能の変化</a:t>
            </a:r>
            <a:endParaRPr lang="en-US" sz="3200" b="1" dirty="0"/>
          </a:p>
        </p:txBody>
      </p:sp>
      <p:sp>
        <p:nvSpPr>
          <p:cNvPr id="22" name="Text 20"/>
          <p:cNvSpPr/>
          <p:nvPr/>
        </p:nvSpPr>
        <p:spPr>
          <a:xfrm>
            <a:off x="7518321" y="6036886"/>
            <a:ext cx="5964079" cy="306824"/>
          </a:xfrm>
          <a:prstGeom prst="rect">
            <a:avLst/>
          </a:prstGeom>
          <a:noFill/>
          <a:ln/>
        </p:spPr>
        <p:txBody>
          <a:bodyPr wrap="none" lIns="0" tIns="0" rIns="0" bIns="0" rtlCol="0" anchor="t"/>
          <a:lstStyle/>
          <a:p>
            <a:pPr marL="0" indent="0" algn="l">
              <a:lnSpc>
                <a:spcPts val="2400"/>
              </a:lnSpc>
              <a:buNone/>
            </a:pPr>
            <a:r>
              <a:rPr lang="en-US" sz="2000" b="1" dirty="0">
                <a:solidFill>
                  <a:srgbClr val="030303"/>
                </a:solidFill>
                <a:latin typeface="IBM Plex Sans Medium" pitchFamily="34" charset="0"/>
                <a:ea typeface="IBM Plex Sans Medium" pitchFamily="34" charset="-122"/>
                <a:cs typeface="IBM Plex Sans Medium" pitchFamily="34" charset="-120"/>
              </a:rPr>
              <a:t>変化：</a:t>
            </a:r>
            <a:r>
              <a:rPr lang="en-US" sz="2000" dirty="0">
                <a:solidFill>
                  <a:srgbClr val="030303"/>
                </a:solidFill>
                <a:latin typeface="IBM Plex Sans Medium" pitchFamily="34" charset="0"/>
                <a:ea typeface="IBM Plex Sans Medium" pitchFamily="34" charset="-122"/>
                <a:cs typeface="IBM Plex Sans Medium" pitchFamily="34" charset="-120"/>
              </a:rPr>
              <a:t>心肺機能や腎機能の低下、消化吸収能力の低下</a:t>
            </a:r>
            <a:endParaRPr lang="en-US" sz="2000" dirty="0"/>
          </a:p>
        </p:txBody>
      </p:sp>
      <p:sp>
        <p:nvSpPr>
          <p:cNvPr id="23" name="Text 21"/>
          <p:cNvSpPr/>
          <p:nvPr/>
        </p:nvSpPr>
        <p:spPr>
          <a:xfrm>
            <a:off x="7518321" y="6458725"/>
            <a:ext cx="5964079" cy="306824"/>
          </a:xfrm>
          <a:prstGeom prst="rect">
            <a:avLst/>
          </a:prstGeom>
          <a:noFill/>
          <a:ln/>
        </p:spPr>
        <p:txBody>
          <a:bodyPr wrap="none" lIns="0" tIns="0" rIns="0" bIns="0" rtlCol="0" anchor="t"/>
          <a:lstStyle/>
          <a:p>
            <a:pPr marL="0" indent="0" algn="l">
              <a:lnSpc>
                <a:spcPts val="2400"/>
              </a:lnSpc>
              <a:buNone/>
            </a:pPr>
            <a:r>
              <a:rPr lang="en-US" sz="2000" b="1" dirty="0" err="1">
                <a:solidFill>
                  <a:srgbClr val="030303"/>
                </a:solidFill>
                <a:latin typeface="IBM Plex Sans Medium" pitchFamily="34" charset="0"/>
                <a:ea typeface="IBM Plex Sans Medium" pitchFamily="34" charset="-122"/>
                <a:cs typeface="IBM Plex Sans Medium" pitchFamily="34" charset="-120"/>
              </a:rPr>
              <a:t>看護の視点：</a:t>
            </a:r>
            <a:r>
              <a:rPr lang="en-US" sz="2000" dirty="0" err="1">
                <a:solidFill>
                  <a:srgbClr val="030303"/>
                </a:solidFill>
                <a:latin typeface="IBM Plex Sans Medium" pitchFamily="34" charset="0"/>
                <a:ea typeface="IBM Plex Sans Medium" pitchFamily="34" charset="-122"/>
                <a:cs typeface="IBM Plex Sans Medium" pitchFamily="34" charset="-120"/>
              </a:rPr>
              <a:t>体力に応じた活動支援</a:t>
            </a:r>
            <a:r>
              <a:rPr lang="en-US" sz="20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400"/>
              </a:lnSpc>
              <a:buNone/>
            </a:pPr>
            <a:r>
              <a:rPr lang="ja-JP" altLang="en-US" sz="2000" dirty="0">
                <a:solidFill>
                  <a:srgbClr val="030303"/>
                </a:solidFill>
                <a:latin typeface="IBM Plex Sans Medium" pitchFamily="34" charset="0"/>
                <a:ea typeface="IBM Plex Sans Medium" pitchFamily="34" charset="-122"/>
                <a:cs typeface="IBM Plex Sans Medium" pitchFamily="34" charset="-120"/>
              </a:rPr>
              <a:t>　　　　　　</a:t>
            </a:r>
            <a:r>
              <a:rPr lang="en-US" sz="2000" dirty="0" err="1">
                <a:solidFill>
                  <a:srgbClr val="030303"/>
                </a:solidFill>
                <a:latin typeface="IBM Plex Sans Medium" pitchFamily="34" charset="0"/>
                <a:ea typeface="IBM Plex Sans Medium" pitchFamily="34" charset="-122"/>
                <a:cs typeface="IBM Plex Sans Medium" pitchFamily="34" charset="-120"/>
              </a:rPr>
              <a:t>食事内容・排泄の工夫</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66073" y="1475423"/>
            <a:ext cx="5607129" cy="700802"/>
          </a:xfrm>
          <a:prstGeom prst="rect">
            <a:avLst/>
          </a:prstGeom>
          <a:noFill/>
          <a:ln/>
        </p:spPr>
        <p:txBody>
          <a:bodyPr wrap="none" lIns="0" tIns="0" rIns="0" bIns="0" rtlCol="0" anchor="t"/>
          <a:lstStyle/>
          <a:p>
            <a:pPr marL="0" indent="0" algn="l">
              <a:lnSpc>
                <a:spcPts val="5500"/>
              </a:lnSpc>
              <a:buNone/>
            </a:pPr>
            <a:r>
              <a:rPr lang="en-US" sz="4400" dirty="0">
                <a:solidFill>
                  <a:srgbClr val="1B1B27"/>
                </a:solidFill>
                <a:latin typeface="Inter Medium" pitchFamily="34" charset="0"/>
                <a:ea typeface="Inter Medium" pitchFamily="34" charset="-122"/>
                <a:cs typeface="Inter Medium" pitchFamily="34" charset="-120"/>
              </a:rPr>
              <a:t>病的老化の理解</a:t>
            </a:r>
            <a:endParaRPr lang="en-US" sz="4400" dirty="0"/>
          </a:p>
        </p:txBody>
      </p:sp>
      <p:sp>
        <p:nvSpPr>
          <p:cNvPr id="3" name="Text 1"/>
          <p:cNvSpPr/>
          <p:nvPr/>
        </p:nvSpPr>
        <p:spPr>
          <a:xfrm>
            <a:off x="966073" y="2265878"/>
            <a:ext cx="12698254" cy="717709"/>
          </a:xfrm>
          <a:prstGeom prst="rect">
            <a:avLst/>
          </a:prstGeom>
          <a:noFill/>
          <a:ln/>
        </p:spPr>
        <p:txBody>
          <a:bodyPr wrap="square" lIns="0" tIns="0" rIns="0" bIns="0" rtlCol="0" anchor="t"/>
          <a:lstStyle/>
          <a:p>
            <a:pPr marL="0" indent="0" algn="l">
              <a:lnSpc>
                <a:spcPts val="2800"/>
              </a:lnSpc>
              <a:buNone/>
            </a:pPr>
            <a:r>
              <a:rPr lang="en-US" sz="2400" dirty="0">
                <a:solidFill>
                  <a:srgbClr val="030303"/>
                </a:solidFill>
                <a:latin typeface="IBM Plex Sans Medium" pitchFamily="34" charset="0"/>
                <a:ea typeface="IBM Plex Sans Medium" pitchFamily="34" charset="-122"/>
                <a:cs typeface="IBM Plex Sans Medium" pitchFamily="34" charset="-120"/>
              </a:rPr>
              <a:t>病的老化とは、加齢に加えて様々な要因により、老化が通常よりも早く、または重く進行する状態を指します。誰にでも起こるわけではなく、予防・治療が可能な場合が多いため、早期発見と適切な支援が重要です。</a:t>
            </a:r>
            <a:endParaRPr lang="en-US" sz="2400" dirty="0"/>
          </a:p>
        </p:txBody>
      </p:sp>
      <p:pic>
        <p:nvPicPr>
          <p:cNvPr id="4" name="Image 0" descr="preencoded.png"/>
          <p:cNvPicPr>
            <a:picLocks noChangeAspect="1"/>
          </p:cNvPicPr>
          <p:nvPr/>
        </p:nvPicPr>
        <p:blipFill>
          <a:blip r:embed="rId3"/>
          <a:stretch>
            <a:fillRect/>
          </a:stretch>
        </p:blipFill>
        <p:spPr>
          <a:xfrm>
            <a:off x="966073" y="3594735"/>
            <a:ext cx="4232672" cy="897136"/>
          </a:xfrm>
          <a:prstGeom prst="rect">
            <a:avLst/>
          </a:prstGeom>
        </p:spPr>
      </p:pic>
      <p:sp>
        <p:nvSpPr>
          <p:cNvPr id="5" name="Text 2"/>
          <p:cNvSpPr/>
          <p:nvPr/>
        </p:nvSpPr>
        <p:spPr>
          <a:xfrm>
            <a:off x="1190268" y="4716066"/>
            <a:ext cx="2803565" cy="350401"/>
          </a:xfrm>
          <a:prstGeom prst="rect">
            <a:avLst/>
          </a:prstGeom>
          <a:noFill/>
          <a:ln/>
        </p:spPr>
        <p:txBody>
          <a:bodyPr wrap="none" lIns="0" tIns="0" rIns="0" bIns="0" rtlCol="0" anchor="t"/>
          <a:lstStyle/>
          <a:p>
            <a:pPr marL="0" indent="0" algn="l">
              <a:lnSpc>
                <a:spcPts val="2750"/>
              </a:lnSpc>
              <a:buNone/>
            </a:pPr>
            <a:r>
              <a:rPr lang="en-US" sz="3200" b="1" dirty="0">
                <a:solidFill>
                  <a:srgbClr val="FF0000"/>
                </a:solidFill>
                <a:latin typeface="Inter Medium" pitchFamily="34" charset="0"/>
                <a:ea typeface="Inter Medium" pitchFamily="34" charset="-122"/>
                <a:cs typeface="Inter Medium" pitchFamily="34" charset="-120"/>
              </a:rPr>
              <a:t>病気による要因</a:t>
            </a:r>
            <a:endParaRPr lang="en-US" sz="3200" b="1" dirty="0">
              <a:solidFill>
                <a:srgbClr val="FF0000"/>
              </a:solidFill>
            </a:endParaRPr>
          </a:p>
        </p:txBody>
      </p:sp>
      <p:sp>
        <p:nvSpPr>
          <p:cNvPr id="6" name="Text 3"/>
          <p:cNvSpPr/>
          <p:nvPr/>
        </p:nvSpPr>
        <p:spPr>
          <a:xfrm>
            <a:off x="1190268" y="5201007"/>
            <a:ext cx="3784283" cy="717709"/>
          </a:xfrm>
          <a:prstGeom prst="rect">
            <a:avLst/>
          </a:prstGeom>
          <a:noFill/>
          <a:ln/>
        </p:spPr>
        <p:txBody>
          <a:bodyPr wrap="square" lIns="0" tIns="0" rIns="0" bIns="0" rtlCol="0" anchor="t"/>
          <a:lstStyle/>
          <a:p>
            <a:pPr marL="0" indent="0" algn="l">
              <a:lnSpc>
                <a:spcPts val="2800"/>
              </a:lnSpc>
              <a:buNone/>
            </a:pPr>
            <a:r>
              <a:rPr lang="en-US" sz="2400" dirty="0">
                <a:solidFill>
                  <a:srgbClr val="030303"/>
                </a:solidFill>
                <a:latin typeface="IBM Plex Sans Medium" pitchFamily="34" charset="0"/>
                <a:ea typeface="IBM Plex Sans Medium" pitchFamily="34" charset="-122"/>
                <a:cs typeface="IBM Plex Sans Medium" pitchFamily="34" charset="-120"/>
              </a:rPr>
              <a:t>骨粗鬆症、認知症、生活習慣病などの疾患が老化を促進します</a:t>
            </a:r>
            <a:endParaRPr lang="en-US" sz="2400" dirty="0"/>
          </a:p>
        </p:txBody>
      </p:sp>
      <p:pic>
        <p:nvPicPr>
          <p:cNvPr id="7" name="Image 1" descr="preencoded.png"/>
          <p:cNvPicPr>
            <a:picLocks noChangeAspect="1"/>
          </p:cNvPicPr>
          <p:nvPr/>
        </p:nvPicPr>
        <p:blipFill>
          <a:blip r:embed="rId4"/>
          <a:stretch>
            <a:fillRect/>
          </a:stretch>
        </p:blipFill>
        <p:spPr>
          <a:xfrm>
            <a:off x="5198745" y="3594735"/>
            <a:ext cx="4232791" cy="897136"/>
          </a:xfrm>
          <a:prstGeom prst="rect">
            <a:avLst/>
          </a:prstGeom>
        </p:spPr>
      </p:pic>
      <p:sp>
        <p:nvSpPr>
          <p:cNvPr id="8" name="Text 4"/>
          <p:cNvSpPr/>
          <p:nvPr/>
        </p:nvSpPr>
        <p:spPr>
          <a:xfrm>
            <a:off x="5422940" y="4716066"/>
            <a:ext cx="2803565" cy="350401"/>
          </a:xfrm>
          <a:prstGeom prst="rect">
            <a:avLst/>
          </a:prstGeom>
          <a:noFill/>
          <a:ln/>
        </p:spPr>
        <p:txBody>
          <a:bodyPr wrap="none" lIns="0" tIns="0" rIns="0" bIns="0" rtlCol="0" anchor="t"/>
          <a:lstStyle/>
          <a:p>
            <a:pPr marL="0" indent="0" algn="l">
              <a:lnSpc>
                <a:spcPts val="2750"/>
              </a:lnSpc>
              <a:buNone/>
            </a:pPr>
            <a:r>
              <a:rPr lang="en-US" sz="3200" b="1" dirty="0">
                <a:solidFill>
                  <a:srgbClr val="FF0000"/>
                </a:solidFill>
                <a:latin typeface="Inter Medium" pitchFamily="34" charset="0"/>
                <a:ea typeface="Inter Medium" pitchFamily="34" charset="-122"/>
                <a:cs typeface="Inter Medium" pitchFamily="34" charset="-120"/>
              </a:rPr>
              <a:t>生活習慣による要因</a:t>
            </a:r>
            <a:endParaRPr lang="en-US" sz="3200" b="1" dirty="0">
              <a:solidFill>
                <a:srgbClr val="FF0000"/>
              </a:solidFill>
            </a:endParaRPr>
          </a:p>
        </p:txBody>
      </p:sp>
      <p:sp>
        <p:nvSpPr>
          <p:cNvPr id="9" name="Text 5"/>
          <p:cNvSpPr/>
          <p:nvPr/>
        </p:nvSpPr>
        <p:spPr>
          <a:xfrm>
            <a:off x="5422940" y="5201007"/>
            <a:ext cx="3784402" cy="717709"/>
          </a:xfrm>
          <a:prstGeom prst="rect">
            <a:avLst/>
          </a:prstGeom>
          <a:noFill/>
          <a:ln/>
        </p:spPr>
        <p:txBody>
          <a:bodyPr wrap="square" lIns="0" tIns="0" rIns="0" bIns="0" rtlCol="0" anchor="t"/>
          <a:lstStyle/>
          <a:p>
            <a:pPr marL="0" indent="0" algn="l">
              <a:lnSpc>
                <a:spcPts val="2800"/>
              </a:lnSpc>
              <a:buNone/>
            </a:pPr>
            <a:r>
              <a:rPr lang="en-US" sz="2400" dirty="0">
                <a:solidFill>
                  <a:srgbClr val="030303"/>
                </a:solidFill>
                <a:latin typeface="IBM Plex Sans Medium" pitchFamily="34" charset="0"/>
                <a:ea typeface="IBM Plex Sans Medium" pitchFamily="34" charset="-122"/>
                <a:cs typeface="IBM Plex Sans Medium" pitchFamily="34" charset="-120"/>
              </a:rPr>
              <a:t>食生活の乱れ、運動不足、喫煙などの不適切な生活習慣が影響します</a:t>
            </a:r>
            <a:endParaRPr lang="en-US" sz="2400" dirty="0"/>
          </a:p>
        </p:txBody>
      </p:sp>
      <p:pic>
        <p:nvPicPr>
          <p:cNvPr id="10" name="Image 2" descr="preencoded.png"/>
          <p:cNvPicPr>
            <a:picLocks noChangeAspect="1"/>
          </p:cNvPicPr>
          <p:nvPr/>
        </p:nvPicPr>
        <p:blipFill>
          <a:blip r:embed="rId5"/>
          <a:stretch>
            <a:fillRect/>
          </a:stretch>
        </p:blipFill>
        <p:spPr>
          <a:xfrm>
            <a:off x="9431536" y="3594735"/>
            <a:ext cx="4232791" cy="897136"/>
          </a:xfrm>
          <a:prstGeom prst="rect">
            <a:avLst/>
          </a:prstGeom>
        </p:spPr>
      </p:pic>
      <p:sp>
        <p:nvSpPr>
          <p:cNvPr id="11" name="Text 6"/>
          <p:cNvSpPr/>
          <p:nvPr/>
        </p:nvSpPr>
        <p:spPr>
          <a:xfrm>
            <a:off x="9655731" y="4716066"/>
            <a:ext cx="2803565" cy="350401"/>
          </a:xfrm>
          <a:prstGeom prst="rect">
            <a:avLst/>
          </a:prstGeom>
          <a:noFill/>
          <a:ln/>
        </p:spPr>
        <p:txBody>
          <a:bodyPr wrap="none" lIns="0" tIns="0" rIns="0" bIns="0" rtlCol="0" anchor="t"/>
          <a:lstStyle/>
          <a:p>
            <a:pPr marL="0" indent="0" algn="l">
              <a:lnSpc>
                <a:spcPts val="2750"/>
              </a:lnSpc>
              <a:buNone/>
            </a:pPr>
            <a:r>
              <a:rPr lang="en-US" sz="3200" b="1" dirty="0">
                <a:solidFill>
                  <a:srgbClr val="FF0000"/>
                </a:solidFill>
                <a:latin typeface="Inter Medium" pitchFamily="34" charset="0"/>
                <a:ea typeface="Inter Medium" pitchFamily="34" charset="-122"/>
                <a:cs typeface="Inter Medium" pitchFamily="34" charset="-120"/>
              </a:rPr>
              <a:t>環境要因</a:t>
            </a:r>
            <a:endParaRPr lang="en-US" sz="3200" b="1" dirty="0">
              <a:solidFill>
                <a:srgbClr val="FF0000"/>
              </a:solidFill>
            </a:endParaRPr>
          </a:p>
        </p:txBody>
      </p:sp>
      <p:sp>
        <p:nvSpPr>
          <p:cNvPr id="12" name="Text 7"/>
          <p:cNvSpPr/>
          <p:nvPr/>
        </p:nvSpPr>
        <p:spPr>
          <a:xfrm>
            <a:off x="9655731" y="5201007"/>
            <a:ext cx="3784402" cy="717709"/>
          </a:xfrm>
          <a:prstGeom prst="rect">
            <a:avLst/>
          </a:prstGeom>
          <a:noFill/>
          <a:ln/>
        </p:spPr>
        <p:txBody>
          <a:bodyPr wrap="square" lIns="0" tIns="0" rIns="0" bIns="0" rtlCol="0" anchor="t"/>
          <a:lstStyle/>
          <a:p>
            <a:pPr marL="0" indent="0" algn="l">
              <a:lnSpc>
                <a:spcPts val="2800"/>
              </a:lnSpc>
              <a:buNone/>
            </a:pPr>
            <a:r>
              <a:rPr lang="en-US" sz="2400" dirty="0">
                <a:solidFill>
                  <a:srgbClr val="030303"/>
                </a:solidFill>
                <a:latin typeface="IBM Plex Sans Medium" pitchFamily="34" charset="0"/>
                <a:ea typeface="IBM Plex Sans Medium" pitchFamily="34" charset="-122"/>
                <a:cs typeface="IBM Plex Sans Medium" pitchFamily="34" charset="-120"/>
              </a:rPr>
              <a:t>ストレス、孤立、住環境の劣悪さなどの環境的要因も関与します</a:t>
            </a:r>
            <a:endParaRPr lang="en-US" sz="2400" dirty="0"/>
          </a:p>
        </p:txBody>
      </p:sp>
      <p:sp>
        <p:nvSpPr>
          <p:cNvPr id="13" name="Text 8"/>
          <p:cNvSpPr/>
          <p:nvPr/>
        </p:nvSpPr>
        <p:spPr>
          <a:xfrm>
            <a:off x="966073" y="6627852"/>
            <a:ext cx="12698254" cy="358854"/>
          </a:xfrm>
          <a:prstGeom prst="rect">
            <a:avLst/>
          </a:prstGeom>
          <a:noFill/>
          <a:ln/>
        </p:spPr>
        <p:txBody>
          <a:bodyPr wrap="none" lIns="0" tIns="0" rIns="0" bIns="0" rtlCol="0" anchor="t"/>
          <a:lstStyle/>
          <a:p>
            <a:pPr marL="0" indent="0" algn="l">
              <a:lnSpc>
                <a:spcPts val="28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これらの要因を早期に発見し、適切な介入を行うことで、病的老化の進行を遅らせたり</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8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改善したりすることが可能です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1091</Words>
  <Application>Microsoft Office PowerPoint</Application>
  <PresentationFormat>ユーザー設定</PresentationFormat>
  <Paragraphs>223</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IBM Plex Sans Medium</vt:lpstr>
      <vt:lpstr>Arial</vt:lpstr>
      <vt:lpstr>游ゴシック Light</vt:lpstr>
      <vt:lpstr>游ゴシック</vt:lpstr>
      <vt:lpstr>Inter Medium</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2025-07-29T08:57:48Z</dcterms:created>
  <dcterms:modified xsi:type="dcterms:W3CDTF">2025-07-30T08:09:55Z</dcterms:modified>
</cp:coreProperties>
</file>