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7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Abadi" panose="020B0604020104020204" pitchFamily="34" charset="0"/>
      <p:regular r:id="rId23"/>
      <p:italic r:id="rId24"/>
    </p:embeddedFont>
    <p:embeddedFont>
      <p:font typeface="IBM Plex Sans Medium" panose="020B0603050203000203" pitchFamily="34" charset="0"/>
      <p:regular r:id="rId25"/>
    </p:embeddedFont>
    <p:embeddedFont>
      <p:font typeface="Inter Medium" panose="020B0600070205080204" charset="0"/>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45"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84835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8229824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225157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931600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3470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370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617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084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597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975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698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642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8228970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900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553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053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04691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10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622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820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625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125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09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12/14/2025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78328860"/>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039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3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2028563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4" name="Content Placeholder 3"/>
          <p:cNvSpPr>
            <a:spLocks noGrp="1"/>
          </p:cNvSpPr>
          <p:nvPr>
            <p:ph sz="half" idx="2"/>
          </p:nvPr>
        </p:nvSpPr>
        <p:spPr>
          <a:xfrm>
            <a:off x="1007746" y="3006090"/>
            <a:ext cx="6189344"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6" name="Content Placeholder 5"/>
          <p:cNvSpPr>
            <a:spLocks noGrp="1"/>
          </p:cNvSpPr>
          <p:nvPr>
            <p:ph sz="quarter" idx="4"/>
          </p:nvPr>
        </p:nvSpPr>
        <p:spPr>
          <a:xfrm>
            <a:off x="7406640" y="3006090"/>
            <a:ext cx="6219826"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8718370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7889046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1368002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6542752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6243926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dirty="0"/>
              <a:t>12/14/2025</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892776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Lst>
  <p:hf sldNum="0" hdr="0" ftr="0" dt="0"/>
  <p:txStyles>
    <p:titleStyle>
      <a:lvl1pPr algn="l" defTabSz="1097280" rtl="0" eaLnBrk="1" latinLnBrk="0" hangingPunct="1">
        <a:lnSpc>
          <a:spcPct val="90000"/>
        </a:lnSpc>
        <a:spcBef>
          <a:spcPct val="0"/>
        </a:spcBef>
        <a:buNone/>
        <a:defRPr kumimoji="1"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kumimoji="1"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kumimoji="1"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9pPr>
    </p:bodyStyle>
    <p:otherStyle>
      <a:defPPr>
        <a:defRPr lang="en-US"/>
      </a:defPPr>
      <a:lvl1pPr marL="0" algn="l" defTabSz="1097280" rtl="0" eaLnBrk="1" latinLnBrk="0" hangingPunct="1">
        <a:defRPr kumimoji="1" sz="2160" kern="1200">
          <a:solidFill>
            <a:schemeClr val="tx1"/>
          </a:solidFill>
          <a:latin typeface="+mn-lt"/>
          <a:ea typeface="+mn-ea"/>
          <a:cs typeface="+mn-cs"/>
        </a:defRPr>
      </a:lvl1pPr>
      <a:lvl2pPr marL="548640" algn="l" defTabSz="1097280" rtl="0" eaLnBrk="1" latinLnBrk="0" hangingPunct="1">
        <a:defRPr kumimoji="1" sz="2160" kern="1200">
          <a:solidFill>
            <a:schemeClr val="tx1"/>
          </a:solidFill>
          <a:latin typeface="+mn-lt"/>
          <a:ea typeface="+mn-ea"/>
          <a:cs typeface="+mn-cs"/>
        </a:defRPr>
      </a:lvl2pPr>
      <a:lvl3pPr marL="1097280" algn="l" defTabSz="1097280" rtl="0" eaLnBrk="1" latinLnBrk="0" hangingPunct="1">
        <a:defRPr kumimoji="1" sz="2160" kern="1200">
          <a:solidFill>
            <a:schemeClr val="tx1"/>
          </a:solidFill>
          <a:latin typeface="+mn-lt"/>
          <a:ea typeface="+mn-ea"/>
          <a:cs typeface="+mn-cs"/>
        </a:defRPr>
      </a:lvl3pPr>
      <a:lvl4pPr marL="1645920" algn="l" defTabSz="1097280" rtl="0" eaLnBrk="1" latinLnBrk="0" hangingPunct="1">
        <a:defRPr kumimoji="1" sz="2160" kern="1200">
          <a:solidFill>
            <a:schemeClr val="tx1"/>
          </a:solidFill>
          <a:latin typeface="+mn-lt"/>
          <a:ea typeface="+mn-ea"/>
          <a:cs typeface="+mn-cs"/>
        </a:defRPr>
      </a:lvl4pPr>
      <a:lvl5pPr marL="2194560" algn="l" defTabSz="1097280" rtl="0" eaLnBrk="1" latinLnBrk="0" hangingPunct="1">
        <a:defRPr kumimoji="1" sz="2160" kern="1200">
          <a:solidFill>
            <a:schemeClr val="tx1"/>
          </a:solidFill>
          <a:latin typeface="+mn-lt"/>
          <a:ea typeface="+mn-ea"/>
          <a:cs typeface="+mn-cs"/>
        </a:defRPr>
      </a:lvl5pPr>
      <a:lvl6pPr marL="2743200" algn="l" defTabSz="1097280" rtl="0" eaLnBrk="1" latinLnBrk="0" hangingPunct="1">
        <a:defRPr kumimoji="1" sz="2160" kern="1200">
          <a:solidFill>
            <a:schemeClr val="tx1"/>
          </a:solidFill>
          <a:latin typeface="+mn-lt"/>
          <a:ea typeface="+mn-ea"/>
          <a:cs typeface="+mn-cs"/>
        </a:defRPr>
      </a:lvl6pPr>
      <a:lvl7pPr marL="3291840" algn="l" defTabSz="1097280" rtl="0" eaLnBrk="1" latinLnBrk="0" hangingPunct="1">
        <a:defRPr kumimoji="1" sz="2160" kern="1200">
          <a:solidFill>
            <a:schemeClr val="tx1"/>
          </a:solidFill>
          <a:latin typeface="+mn-lt"/>
          <a:ea typeface="+mn-ea"/>
          <a:cs typeface="+mn-cs"/>
        </a:defRPr>
      </a:lvl7pPr>
      <a:lvl8pPr marL="3840480" algn="l" defTabSz="1097280" rtl="0" eaLnBrk="1" latinLnBrk="0" hangingPunct="1">
        <a:defRPr kumimoji="1" sz="2160" kern="1200">
          <a:solidFill>
            <a:schemeClr val="tx1"/>
          </a:solidFill>
          <a:latin typeface="+mn-lt"/>
          <a:ea typeface="+mn-ea"/>
          <a:cs typeface="+mn-cs"/>
        </a:defRPr>
      </a:lvl8pPr>
      <a:lvl9pPr marL="4389120" algn="l" defTabSz="1097280" rtl="0" eaLnBrk="1" latinLnBrk="0" hangingPunct="1">
        <a:defRPr kumimoji="1"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633311" y="1193227"/>
            <a:ext cx="7772638" cy="2142649"/>
          </a:xfrm>
          <a:prstGeom prst="rect">
            <a:avLst/>
          </a:prstGeom>
          <a:noFill/>
          <a:ln/>
        </p:spPr>
        <p:txBody>
          <a:bodyPr wrap="square" lIns="0" tIns="0" rIns="0" bIns="0" rtlCol="0" anchor="t"/>
          <a:lstStyle/>
          <a:p>
            <a:r>
              <a:rPr lang="ja-JP" altLang="en-US" sz="5400" dirty="0">
                <a:solidFill>
                  <a:srgbClr val="1B1B27"/>
                </a:solidFill>
                <a:latin typeface="Inter Medium" pitchFamily="34" charset="0"/>
                <a:ea typeface="Inter Medium" pitchFamily="34" charset="-122"/>
                <a:cs typeface="Inter Medium" pitchFamily="34" charset="-120"/>
              </a:rPr>
              <a:t>成人看護学（消化器）</a:t>
            </a:r>
            <a:endParaRPr lang="en-US" altLang="ja-JP" sz="3600" dirty="0">
              <a:solidFill>
                <a:srgbClr val="1B1B27"/>
              </a:solidFill>
              <a:latin typeface="Inter Medium" pitchFamily="34" charset="0"/>
              <a:ea typeface="Inter Medium" pitchFamily="34" charset="-122"/>
              <a:cs typeface="Inter Medium" pitchFamily="34" charset="-120"/>
            </a:endParaRPr>
          </a:p>
          <a:p>
            <a:r>
              <a:rPr lang="ja-JP" altLang="en-US" sz="4000" dirty="0">
                <a:solidFill>
                  <a:srgbClr val="1B1B27"/>
                </a:solidFill>
                <a:latin typeface="Inter Medium" pitchFamily="34" charset="0"/>
                <a:ea typeface="Inter Medium" pitchFamily="34" charset="-122"/>
                <a:cs typeface="Inter Medium" pitchFamily="34" charset="-120"/>
              </a:rPr>
              <a:t>第５回</a:t>
            </a:r>
            <a:endParaRPr lang="en-US" sz="5400" dirty="0">
              <a:solidFill>
                <a:srgbClr val="1B1B27"/>
              </a:solidFill>
              <a:latin typeface="Inter Medium" pitchFamily="34" charset="0"/>
              <a:ea typeface="Inter Medium" pitchFamily="34" charset="-122"/>
              <a:cs typeface="Inter Medium" pitchFamily="34" charset="-120"/>
            </a:endParaRPr>
          </a:p>
          <a:p>
            <a:pPr marL="0" indent="0" algn="l">
              <a:buNone/>
            </a:pPr>
            <a:r>
              <a:rPr lang="en-US" sz="4000" dirty="0" err="1">
                <a:solidFill>
                  <a:srgbClr val="1B1B27"/>
                </a:solidFill>
                <a:latin typeface="Inter Medium" pitchFamily="34" charset="0"/>
                <a:ea typeface="Inter Medium" pitchFamily="34" charset="-122"/>
                <a:cs typeface="Inter Medium" pitchFamily="34" charset="-120"/>
              </a:rPr>
              <a:t>胆嚢炎の病態・治療と看護援助</a:t>
            </a:r>
            <a:endParaRPr lang="en-US" sz="4000" dirty="0"/>
          </a:p>
        </p:txBody>
      </p:sp>
      <p:sp>
        <p:nvSpPr>
          <p:cNvPr id="4" name="Text 1"/>
          <p:cNvSpPr/>
          <p:nvPr/>
        </p:nvSpPr>
        <p:spPr>
          <a:xfrm>
            <a:off x="633310" y="4019925"/>
            <a:ext cx="7321969" cy="2742009"/>
          </a:xfrm>
          <a:prstGeom prst="rect">
            <a:avLst/>
          </a:prstGeom>
          <a:noFill/>
          <a:ln/>
        </p:spPr>
        <p:txBody>
          <a:bodyPr wrap="square" lIns="0" tIns="0" rIns="0" bIns="0" rtlCol="0" anchor="t"/>
          <a:lstStyle/>
          <a:p>
            <a:pPr marL="0" indent="0" algn="l">
              <a:lnSpc>
                <a:spcPts val="4300"/>
              </a:lnSpc>
              <a:buNone/>
            </a:pPr>
            <a:r>
              <a:rPr lang="en-US" sz="2650" dirty="0">
                <a:solidFill>
                  <a:srgbClr val="030303"/>
                </a:solidFill>
                <a:latin typeface="IBM Plex Sans Medium" pitchFamily="34" charset="0"/>
                <a:ea typeface="IBM Plex Sans Medium" pitchFamily="34" charset="-122"/>
                <a:cs typeface="IBM Plex Sans Medium" pitchFamily="34" charset="-120"/>
              </a:rPr>
              <a:t>胆嚢は肝臓の下面に位置する袋状の臓器で、容量は約30〜50mLである。肝臓で産生された胆汁を一時的に貯蔵・濃縮し、食事摂取時に十二指腸へ放出することで脂肪の消化を促進する重要な役割を担っている。</a:t>
            </a:r>
            <a:endParaRPr lang="en-US" sz="2650" dirty="0"/>
          </a:p>
        </p:txBody>
      </p:sp>
      <p:pic>
        <p:nvPicPr>
          <p:cNvPr id="5" name="図 4" descr="スクラブ ポケットの聴診器のクローズアップ">
            <a:extLst>
              <a:ext uri="{FF2B5EF4-FFF2-40B4-BE49-F238E27FC236}">
                <a16:creationId xmlns:a16="http://schemas.microsoft.com/office/drawing/2014/main" id="{6B3BEAD8-5C79-3477-871D-890BF4188F3A}"/>
              </a:ext>
            </a:extLst>
          </p:cNvPr>
          <p:cNvPicPr>
            <a:picLocks noChangeAspect="1"/>
          </p:cNvPicPr>
          <p:nvPr/>
        </p:nvPicPr>
        <p:blipFill>
          <a:blip r:embed="rId3"/>
          <a:srcRect l="41693" r="11005"/>
          <a:stretch>
            <a:fillRect/>
          </a:stretch>
        </p:blipFill>
        <p:spPr>
          <a:xfrm>
            <a:off x="8791303" y="0"/>
            <a:ext cx="5839097"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917615" y="901303"/>
            <a:ext cx="9260443" cy="1024176"/>
          </a:xfrm>
          <a:prstGeom prst="rect">
            <a:avLst/>
          </a:prstGeom>
          <a:noFill/>
          <a:ln/>
        </p:spPr>
        <p:txBody>
          <a:bodyPr wrap="none" lIns="0" tIns="0" rIns="0" bIns="0" rtlCol="0" anchor="t"/>
          <a:lstStyle/>
          <a:p>
            <a:pPr marL="0" indent="0" algn="l">
              <a:lnSpc>
                <a:spcPts val="8050"/>
              </a:lnSpc>
              <a:buNone/>
            </a:pPr>
            <a:r>
              <a:rPr lang="en-US" sz="6450" dirty="0">
                <a:solidFill>
                  <a:srgbClr val="1B1B27"/>
                </a:solidFill>
                <a:latin typeface="Inter Medium" pitchFamily="34" charset="0"/>
                <a:ea typeface="Inter Medium" pitchFamily="34" charset="-122"/>
                <a:cs typeface="Inter Medium" pitchFamily="34" charset="-120"/>
              </a:rPr>
              <a:t>診断方法:腹部超音波検査</a:t>
            </a:r>
            <a:endParaRPr lang="en-US" sz="6450" dirty="0"/>
          </a:p>
        </p:txBody>
      </p:sp>
      <p:sp>
        <p:nvSpPr>
          <p:cNvPr id="4" name="Text 2"/>
          <p:cNvSpPr/>
          <p:nvPr/>
        </p:nvSpPr>
        <p:spPr>
          <a:xfrm>
            <a:off x="917615" y="2437507"/>
            <a:ext cx="3500438" cy="512088"/>
          </a:xfrm>
          <a:prstGeom prst="rect">
            <a:avLst/>
          </a:prstGeom>
          <a:noFill/>
          <a:ln/>
        </p:spPr>
        <p:txBody>
          <a:bodyPr wrap="none" lIns="0" tIns="0" rIns="0" bIns="0" rtlCol="0" anchor="t"/>
          <a:lstStyle/>
          <a:p>
            <a:pPr marL="0" indent="0" algn="l">
              <a:lnSpc>
                <a:spcPts val="4000"/>
              </a:lnSpc>
              <a:buNone/>
            </a:pPr>
            <a:r>
              <a:rPr lang="en-US" sz="3200" dirty="0">
                <a:solidFill>
                  <a:srgbClr val="030303"/>
                </a:solidFill>
                <a:latin typeface="Inter Medium" pitchFamily="34" charset="0"/>
                <a:ea typeface="Inter Medium" pitchFamily="34" charset="-122"/>
                <a:cs typeface="Inter Medium" pitchFamily="34" charset="-120"/>
              </a:rPr>
              <a:t>胆嚢壁の肥厚</a:t>
            </a:r>
            <a:endParaRPr lang="en-US" sz="3200" dirty="0"/>
          </a:p>
        </p:txBody>
      </p:sp>
      <p:sp>
        <p:nvSpPr>
          <p:cNvPr id="5" name="Text 3"/>
          <p:cNvSpPr/>
          <p:nvPr/>
        </p:nvSpPr>
        <p:spPr>
          <a:xfrm>
            <a:off x="917615" y="3146167"/>
            <a:ext cx="3500438" cy="2621756"/>
          </a:xfrm>
          <a:prstGeom prst="rect">
            <a:avLst/>
          </a:prstGeom>
          <a:noFill/>
          <a:ln/>
        </p:spPr>
        <p:txBody>
          <a:bodyPr wrap="square" lIns="0" tIns="0" rIns="0" bIns="0" rtlCol="0" anchor="t"/>
          <a:lstStyle/>
          <a:p>
            <a:pPr marL="0" indent="0" algn="l">
              <a:lnSpc>
                <a:spcPts val="4100"/>
              </a:lnSpc>
              <a:buNone/>
            </a:pPr>
            <a:r>
              <a:rPr lang="en-US" sz="2550" dirty="0">
                <a:solidFill>
                  <a:srgbClr val="030303"/>
                </a:solidFill>
                <a:latin typeface="IBM Plex Sans Medium" pitchFamily="34" charset="0"/>
                <a:ea typeface="IBM Plex Sans Medium" pitchFamily="34" charset="-122"/>
                <a:cs typeface="IBM Plex Sans Medium" pitchFamily="34" charset="-120"/>
              </a:rPr>
              <a:t>正常な胆嚢壁の厚さは2〜3mm程度だが、急性胆嚢炎では3mm以上に肥厚していることが多い。</a:t>
            </a:r>
            <a:endParaRPr lang="en-US" sz="2550" dirty="0"/>
          </a:p>
        </p:txBody>
      </p:sp>
      <p:sp>
        <p:nvSpPr>
          <p:cNvPr id="7" name="Text 5"/>
          <p:cNvSpPr/>
          <p:nvPr/>
        </p:nvSpPr>
        <p:spPr>
          <a:xfrm>
            <a:off x="5319236" y="2437507"/>
            <a:ext cx="3500438" cy="512088"/>
          </a:xfrm>
          <a:prstGeom prst="rect">
            <a:avLst/>
          </a:prstGeom>
          <a:noFill/>
          <a:ln/>
        </p:spPr>
        <p:txBody>
          <a:bodyPr wrap="none" lIns="0" tIns="0" rIns="0" bIns="0" rtlCol="0" anchor="t"/>
          <a:lstStyle/>
          <a:p>
            <a:pPr marL="0" indent="0" algn="l">
              <a:lnSpc>
                <a:spcPts val="4000"/>
              </a:lnSpc>
              <a:buNone/>
            </a:pPr>
            <a:r>
              <a:rPr lang="en-US" sz="3200" dirty="0">
                <a:solidFill>
                  <a:srgbClr val="030303"/>
                </a:solidFill>
                <a:latin typeface="Inter Medium" pitchFamily="34" charset="0"/>
                <a:ea typeface="Inter Medium" pitchFamily="34" charset="-122"/>
                <a:cs typeface="Inter Medium" pitchFamily="34" charset="-120"/>
              </a:rPr>
              <a:t>胆嚢腫大</a:t>
            </a:r>
            <a:endParaRPr lang="en-US" sz="3200" dirty="0"/>
          </a:p>
        </p:txBody>
      </p:sp>
      <p:sp>
        <p:nvSpPr>
          <p:cNvPr id="8" name="Text 6"/>
          <p:cNvSpPr/>
          <p:nvPr/>
        </p:nvSpPr>
        <p:spPr>
          <a:xfrm>
            <a:off x="5319236" y="3146167"/>
            <a:ext cx="3500438" cy="2621756"/>
          </a:xfrm>
          <a:prstGeom prst="rect">
            <a:avLst/>
          </a:prstGeom>
          <a:noFill/>
          <a:ln/>
        </p:spPr>
        <p:txBody>
          <a:bodyPr wrap="square" lIns="0" tIns="0" rIns="0" bIns="0" rtlCol="0" anchor="t"/>
          <a:lstStyle/>
          <a:p>
            <a:pPr marL="0" indent="0" algn="l">
              <a:lnSpc>
                <a:spcPts val="4100"/>
              </a:lnSpc>
              <a:buNone/>
            </a:pPr>
            <a:r>
              <a:rPr lang="en-US" sz="2550" dirty="0">
                <a:solidFill>
                  <a:srgbClr val="030303"/>
                </a:solidFill>
                <a:latin typeface="IBM Plex Sans Medium" pitchFamily="34" charset="0"/>
                <a:ea typeface="IBM Plex Sans Medium" pitchFamily="34" charset="-122"/>
                <a:cs typeface="IBM Plex Sans Medium" pitchFamily="34" charset="-120"/>
              </a:rPr>
              <a:t>胆嚢が腫れていることが確認される。胆嚢が拡大していると、炎症が進行している可能性が高い。</a:t>
            </a:r>
            <a:endParaRPr lang="en-US" sz="2550" dirty="0"/>
          </a:p>
        </p:txBody>
      </p:sp>
      <p:sp>
        <p:nvSpPr>
          <p:cNvPr id="10" name="Text 8"/>
          <p:cNvSpPr/>
          <p:nvPr/>
        </p:nvSpPr>
        <p:spPr>
          <a:xfrm>
            <a:off x="9720858" y="2437507"/>
            <a:ext cx="3500438" cy="512088"/>
          </a:xfrm>
          <a:prstGeom prst="rect">
            <a:avLst/>
          </a:prstGeom>
          <a:noFill/>
          <a:ln/>
        </p:spPr>
        <p:txBody>
          <a:bodyPr wrap="none" lIns="0" tIns="0" rIns="0" bIns="0" rtlCol="0" anchor="t"/>
          <a:lstStyle/>
          <a:p>
            <a:pPr marL="0" indent="0" algn="l">
              <a:lnSpc>
                <a:spcPts val="4000"/>
              </a:lnSpc>
              <a:buNone/>
            </a:pPr>
            <a:r>
              <a:rPr lang="en-US" sz="3200" dirty="0">
                <a:solidFill>
                  <a:srgbClr val="030303"/>
                </a:solidFill>
                <a:latin typeface="Inter Medium" pitchFamily="34" charset="0"/>
                <a:ea typeface="Inter Medium" pitchFamily="34" charset="-122"/>
                <a:cs typeface="Inter Medium" pitchFamily="34" charset="-120"/>
              </a:rPr>
              <a:t>液体貯留</a:t>
            </a:r>
            <a:endParaRPr lang="en-US" sz="3200" dirty="0"/>
          </a:p>
        </p:txBody>
      </p:sp>
      <p:sp>
        <p:nvSpPr>
          <p:cNvPr id="11" name="Text 9"/>
          <p:cNvSpPr/>
          <p:nvPr/>
        </p:nvSpPr>
        <p:spPr>
          <a:xfrm>
            <a:off x="9720858" y="3146167"/>
            <a:ext cx="3500438" cy="2621756"/>
          </a:xfrm>
          <a:prstGeom prst="rect">
            <a:avLst/>
          </a:prstGeom>
          <a:noFill/>
          <a:ln/>
        </p:spPr>
        <p:txBody>
          <a:bodyPr wrap="square" lIns="0" tIns="0" rIns="0" bIns="0" rtlCol="0" anchor="t"/>
          <a:lstStyle/>
          <a:p>
            <a:pPr marL="0" indent="0" algn="l">
              <a:lnSpc>
                <a:spcPts val="4100"/>
              </a:lnSpc>
              <a:buNone/>
            </a:pPr>
            <a:r>
              <a:rPr lang="en-US" sz="2550" dirty="0">
                <a:solidFill>
                  <a:srgbClr val="030303"/>
                </a:solidFill>
                <a:latin typeface="IBM Plex Sans Medium" pitchFamily="34" charset="0"/>
                <a:ea typeface="IBM Plex Sans Medium" pitchFamily="34" charset="-122"/>
                <a:cs typeface="IBM Plex Sans Medium" pitchFamily="34" charset="-120"/>
              </a:rPr>
              <a:t>胆嚢周囲に液体が貯まっている場合、胆嚢炎が進行しているか、穿孔などの合併症を示唆する。</a:t>
            </a:r>
            <a:endParaRPr lang="en-US" sz="2550" dirty="0"/>
          </a:p>
        </p:txBody>
      </p:sp>
      <p:sp>
        <p:nvSpPr>
          <p:cNvPr id="12" name="Text 10"/>
          <p:cNvSpPr/>
          <p:nvPr/>
        </p:nvSpPr>
        <p:spPr>
          <a:xfrm>
            <a:off x="917615" y="6279952"/>
            <a:ext cx="12795171" cy="1048703"/>
          </a:xfrm>
          <a:prstGeom prst="rect">
            <a:avLst/>
          </a:prstGeom>
          <a:noFill/>
          <a:ln/>
        </p:spPr>
        <p:txBody>
          <a:bodyPr wrap="square" lIns="0" tIns="0" rIns="0" bIns="0" rtlCol="0" anchor="t"/>
          <a:lstStyle/>
          <a:p>
            <a:pPr marL="0" indent="0" algn="l">
              <a:lnSpc>
                <a:spcPts val="4100"/>
              </a:lnSpc>
              <a:buNone/>
            </a:pPr>
            <a:r>
              <a:rPr lang="en-US" sz="2550" dirty="0">
                <a:solidFill>
                  <a:srgbClr val="030303"/>
                </a:solidFill>
                <a:latin typeface="IBM Plex Sans Medium" pitchFamily="34" charset="0"/>
                <a:ea typeface="IBM Plex Sans Medium" pitchFamily="34" charset="-122"/>
                <a:cs typeface="IBM Plex Sans Medium" pitchFamily="34" charset="-120"/>
              </a:rPr>
              <a:t>腹部超音波検査は胆嚢炎の初期診断において最も重要な検査である。非侵襲的で迅速に実施でき、胆石の有無を確認できる。</a:t>
            </a:r>
            <a:endParaRPr lang="en-US" sz="2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882968" y="1168360"/>
            <a:ext cx="7884319" cy="985480"/>
          </a:xfrm>
          <a:prstGeom prst="rect">
            <a:avLst/>
          </a:prstGeom>
          <a:noFill/>
          <a:ln/>
        </p:spPr>
        <p:txBody>
          <a:bodyPr wrap="none" lIns="0" tIns="0" rIns="0" bIns="0" rtlCol="0" anchor="t"/>
          <a:lstStyle/>
          <a:p>
            <a:pPr marL="0" indent="0" algn="l">
              <a:lnSpc>
                <a:spcPts val="7750"/>
              </a:lnSpc>
              <a:buNone/>
            </a:pPr>
            <a:r>
              <a:rPr lang="en-US" sz="6200" dirty="0">
                <a:solidFill>
                  <a:srgbClr val="1B1B27"/>
                </a:solidFill>
                <a:latin typeface="Inter Medium" pitchFamily="34" charset="0"/>
                <a:ea typeface="Inter Medium" pitchFamily="34" charset="-122"/>
                <a:cs typeface="Inter Medium" pitchFamily="34" charset="-120"/>
              </a:rPr>
              <a:t>血液検査と画像診断</a:t>
            </a:r>
            <a:endParaRPr lang="en-US" sz="6200" dirty="0"/>
          </a:p>
        </p:txBody>
      </p:sp>
      <p:sp>
        <p:nvSpPr>
          <p:cNvPr id="3" name="Text 1"/>
          <p:cNvSpPr/>
          <p:nvPr/>
        </p:nvSpPr>
        <p:spPr>
          <a:xfrm>
            <a:off x="882968" y="2942153"/>
            <a:ext cx="3942159" cy="492681"/>
          </a:xfrm>
          <a:prstGeom prst="rect">
            <a:avLst/>
          </a:prstGeom>
          <a:noFill/>
          <a:ln/>
        </p:spPr>
        <p:txBody>
          <a:bodyPr wrap="none" lIns="0" tIns="0" rIns="0" bIns="0" rtlCol="0" anchor="t"/>
          <a:lstStyle/>
          <a:p>
            <a:pPr marL="0" indent="0" algn="l">
              <a:lnSpc>
                <a:spcPts val="3850"/>
              </a:lnSpc>
              <a:buNone/>
            </a:pPr>
            <a:r>
              <a:rPr lang="en-US" sz="3600" dirty="0">
                <a:solidFill>
                  <a:srgbClr val="1B1B27"/>
                </a:solidFill>
                <a:latin typeface="Inter Medium" pitchFamily="34" charset="0"/>
                <a:ea typeface="Inter Medium" pitchFamily="34" charset="-122"/>
                <a:cs typeface="Inter Medium" pitchFamily="34" charset="-120"/>
              </a:rPr>
              <a:t>血液検査の主要項目</a:t>
            </a:r>
            <a:endParaRPr lang="en-US" sz="3600" dirty="0"/>
          </a:p>
        </p:txBody>
      </p:sp>
      <p:sp>
        <p:nvSpPr>
          <p:cNvPr id="4" name="Text 2"/>
          <p:cNvSpPr/>
          <p:nvPr/>
        </p:nvSpPr>
        <p:spPr>
          <a:xfrm>
            <a:off x="882968" y="3750112"/>
            <a:ext cx="6047542" cy="504587"/>
          </a:xfrm>
          <a:prstGeom prst="rect">
            <a:avLst/>
          </a:prstGeom>
          <a:noFill/>
          <a:ln/>
        </p:spPr>
        <p:txBody>
          <a:bodyPr wrap="none" lIns="0" tIns="0" rIns="0" bIns="0" rtlCol="0" anchor="t"/>
          <a:lstStyle/>
          <a:p>
            <a:pPr marL="342900" indent="-342900" algn="l">
              <a:lnSpc>
                <a:spcPts val="395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白血球数(WBC):12,000/μL以上の上昇</a:t>
            </a:r>
            <a:endParaRPr lang="en-US" sz="2400" dirty="0"/>
          </a:p>
        </p:txBody>
      </p:sp>
      <p:sp>
        <p:nvSpPr>
          <p:cNvPr id="5" name="Text 3"/>
          <p:cNvSpPr/>
          <p:nvPr/>
        </p:nvSpPr>
        <p:spPr>
          <a:xfrm>
            <a:off x="882968" y="4365069"/>
            <a:ext cx="6047542" cy="504587"/>
          </a:xfrm>
          <a:prstGeom prst="rect">
            <a:avLst/>
          </a:prstGeom>
          <a:noFill/>
          <a:ln/>
        </p:spPr>
        <p:txBody>
          <a:bodyPr wrap="none" lIns="0" tIns="0" rIns="0" bIns="0" rtlCol="0" anchor="t"/>
          <a:lstStyle/>
          <a:p>
            <a:pPr marL="342900" indent="-342900" algn="l">
              <a:lnSpc>
                <a:spcPts val="395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C反応性蛋白(CRP):炎症反応の指標</a:t>
            </a:r>
            <a:endParaRPr lang="en-US" sz="2400" dirty="0"/>
          </a:p>
        </p:txBody>
      </p:sp>
      <p:sp>
        <p:nvSpPr>
          <p:cNvPr id="6" name="Text 4"/>
          <p:cNvSpPr/>
          <p:nvPr/>
        </p:nvSpPr>
        <p:spPr>
          <a:xfrm>
            <a:off x="882968" y="4980027"/>
            <a:ext cx="6047542" cy="504587"/>
          </a:xfrm>
          <a:prstGeom prst="rect">
            <a:avLst/>
          </a:prstGeom>
          <a:noFill/>
          <a:ln/>
        </p:spPr>
        <p:txBody>
          <a:bodyPr wrap="none" lIns="0" tIns="0" rIns="0" bIns="0" rtlCol="0" anchor="t"/>
          <a:lstStyle/>
          <a:p>
            <a:pPr marL="342900" indent="-342900" algn="l">
              <a:lnSpc>
                <a:spcPts val="395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肝酵素:AST、ALT、ALP、γ-GTPの上昇</a:t>
            </a:r>
            <a:endParaRPr lang="en-US" sz="2400" dirty="0"/>
          </a:p>
        </p:txBody>
      </p:sp>
      <p:sp>
        <p:nvSpPr>
          <p:cNvPr id="7" name="Text 5"/>
          <p:cNvSpPr/>
          <p:nvPr/>
        </p:nvSpPr>
        <p:spPr>
          <a:xfrm>
            <a:off x="882968" y="5768340"/>
            <a:ext cx="6047542" cy="1009174"/>
          </a:xfrm>
          <a:prstGeom prst="rect">
            <a:avLst/>
          </a:prstGeom>
          <a:noFill/>
          <a:ln/>
        </p:spPr>
        <p:txBody>
          <a:bodyPr wrap="square" lIns="0" tIns="0" rIns="0" bIns="0" rtlCol="0" anchor="t"/>
          <a:lstStyle/>
          <a:p>
            <a:pPr marL="0" indent="0" algn="l">
              <a:lnSpc>
                <a:spcPts val="3950"/>
              </a:lnSpc>
              <a:buNone/>
            </a:pPr>
            <a:r>
              <a:rPr lang="en-US" sz="2400" dirty="0">
                <a:solidFill>
                  <a:srgbClr val="030303"/>
                </a:solidFill>
                <a:latin typeface="IBM Plex Sans Medium" pitchFamily="34" charset="0"/>
                <a:ea typeface="IBM Plex Sans Medium" pitchFamily="34" charset="-122"/>
                <a:cs typeface="IBM Plex Sans Medium" pitchFamily="34" charset="-120"/>
              </a:rPr>
              <a:t>これらの上昇は胆嚢炎が胆道系に影響を与えている可能性を示唆する。</a:t>
            </a:r>
            <a:endParaRPr lang="en-US" sz="2400" dirty="0"/>
          </a:p>
        </p:txBody>
      </p:sp>
      <p:sp>
        <p:nvSpPr>
          <p:cNvPr id="8" name="Text 6"/>
          <p:cNvSpPr/>
          <p:nvPr/>
        </p:nvSpPr>
        <p:spPr>
          <a:xfrm>
            <a:off x="7707511" y="2942153"/>
            <a:ext cx="3942159" cy="492681"/>
          </a:xfrm>
          <a:prstGeom prst="rect">
            <a:avLst/>
          </a:prstGeom>
          <a:noFill/>
          <a:ln/>
        </p:spPr>
        <p:txBody>
          <a:bodyPr wrap="none" lIns="0" tIns="0" rIns="0" bIns="0" rtlCol="0" anchor="t"/>
          <a:lstStyle/>
          <a:p>
            <a:pPr marL="0" indent="0" algn="l">
              <a:lnSpc>
                <a:spcPts val="3850"/>
              </a:lnSpc>
              <a:buNone/>
            </a:pPr>
            <a:r>
              <a:rPr lang="en-US" sz="3600" dirty="0">
                <a:solidFill>
                  <a:srgbClr val="1B1B27"/>
                </a:solidFill>
                <a:latin typeface="Inter Medium" pitchFamily="34" charset="0"/>
                <a:ea typeface="Inter Medium" pitchFamily="34" charset="-122"/>
                <a:cs typeface="Inter Medium" pitchFamily="34" charset="-120"/>
              </a:rPr>
              <a:t>CT/MRI検査</a:t>
            </a:r>
            <a:endParaRPr lang="en-US" sz="3600" dirty="0"/>
          </a:p>
        </p:txBody>
      </p:sp>
      <p:sp>
        <p:nvSpPr>
          <p:cNvPr id="9" name="Text 7"/>
          <p:cNvSpPr/>
          <p:nvPr/>
        </p:nvSpPr>
        <p:spPr>
          <a:xfrm>
            <a:off x="7707511" y="3750112"/>
            <a:ext cx="6047542" cy="2522934"/>
          </a:xfrm>
          <a:prstGeom prst="rect">
            <a:avLst/>
          </a:prstGeom>
          <a:noFill/>
          <a:ln/>
        </p:spPr>
        <p:txBody>
          <a:bodyPr wrap="square" lIns="0" tIns="0" rIns="0" bIns="0" rtlCol="0" anchor="t"/>
          <a:lstStyle/>
          <a:p>
            <a:pPr marL="0" indent="0" algn="l">
              <a:lnSpc>
                <a:spcPts val="3950"/>
              </a:lnSpc>
              <a:buNone/>
            </a:pPr>
            <a:r>
              <a:rPr lang="en-US" sz="2400" dirty="0">
                <a:solidFill>
                  <a:srgbClr val="030303"/>
                </a:solidFill>
                <a:latin typeface="IBM Plex Sans Medium" pitchFamily="34" charset="0"/>
                <a:ea typeface="IBM Plex Sans Medium" pitchFamily="34" charset="-122"/>
                <a:cs typeface="IBM Plex Sans Medium" pitchFamily="34" charset="-120"/>
              </a:rPr>
              <a:t>CTは胆嚢壁の肥厚や周囲の炎症、胆嚢穿孔や膿瘍の有無を評価する。MRIは軟部組織の描出が優れており、MRCP(磁気共鳴胆管膵管撮影)は胆道閉塞や胆管結石の確認に役立つ。</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852249" y="1031677"/>
            <a:ext cx="7609403" cy="951071"/>
          </a:xfrm>
          <a:prstGeom prst="rect">
            <a:avLst/>
          </a:prstGeom>
          <a:noFill/>
          <a:ln/>
        </p:spPr>
        <p:txBody>
          <a:bodyPr wrap="none" lIns="0" tIns="0" rIns="0" bIns="0" rtlCol="0" anchor="t"/>
          <a:lstStyle/>
          <a:p>
            <a:pPr marL="0" indent="0" algn="l">
              <a:lnSpc>
                <a:spcPts val="7450"/>
              </a:lnSpc>
              <a:buNone/>
            </a:pPr>
            <a:r>
              <a:rPr lang="en-US" sz="5950" dirty="0">
                <a:solidFill>
                  <a:srgbClr val="1B1B27"/>
                </a:solidFill>
                <a:latin typeface="Inter Medium" pitchFamily="34" charset="0"/>
                <a:ea typeface="Inter Medium" pitchFamily="34" charset="-122"/>
                <a:cs typeface="Inter Medium" pitchFamily="34" charset="-120"/>
              </a:rPr>
              <a:t>保存的治療</a:t>
            </a:r>
            <a:endParaRPr lang="en-US" sz="5950" dirty="0"/>
          </a:p>
        </p:txBody>
      </p:sp>
      <p:sp>
        <p:nvSpPr>
          <p:cNvPr id="3" name="Shape 1"/>
          <p:cNvSpPr/>
          <p:nvPr/>
        </p:nvSpPr>
        <p:spPr>
          <a:xfrm>
            <a:off x="852249" y="2591395"/>
            <a:ext cx="6310789" cy="3777258"/>
          </a:xfrm>
          <a:prstGeom prst="roundRect">
            <a:avLst>
              <a:gd name="adj" fmla="val 3384"/>
            </a:avLst>
          </a:prstGeom>
          <a:solidFill>
            <a:srgbClr val="FFFFFF">
              <a:alpha val="95000"/>
            </a:srgbClr>
          </a:solidFill>
          <a:ln w="38100">
            <a:solidFill>
              <a:srgbClr val="CCCCCC"/>
            </a:solidFill>
            <a:prstDash val="solid"/>
          </a:ln>
        </p:spPr>
        <p:txBody>
          <a:bodyPr/>
          <a:lstStyle/>
          <a:p>
            <a:endParaRPr lang="ja-JP" altLang="en-US" sz="2000"/>
          </a:p>
        </p:txBody>
      </p:sp>
      <p:sp>
        <p:nvSpPr>
          <p:cNvPr id="4" name="Text 2"/>
          <p:cNvSpPr/>
          <p:nvPr/>
        </p:nvSpPr>
        <p:spPr>
          <a:xfrm>
            <a:off x="1194673" y="2933819"/>
            <a:ext cx="3804642" cy="475655"/>
          </a:xfrm>
          <a:prstGeom prst="rect">
            <a:avLst/>
          </a:prstGeom>
          <a:noFill/>
          <a:ln/>
        </p:spPr>
        <p:txBody>
          <a:bodyPr wrap="none" lIns="0" tIns="0" rIns="0" bIns="0" rtlCol="0" anchor="t"/>
          <a:lstStyle/>
          <a:p>
            <a:pPr marL="0" indent="0" algn="l">
              <a:lnSpc>
                <a:spcPts val="3700"/>
              </a:lnSpc>
              <a:buNone/>
            </a:pPr>
            <a:r>
              <a:rPr lang="en-US" sz="3200" dirty="0">
                <a:solidFill>
                  <a:srgbClr val="030303"/>
                </a:solidFill>
                <a:latin typeface="Inter Medium" pitchFamily="34" charset="0"/>
                <a:ea typeface="Inter Medium" pitchFamily="34" charset="-122"/>
                <a:cs typeface="Inter Medium" pitchFamily="34" charset="-120"/>
              </a:rPr>
              <a:t>絶食と補液</a:t>
            </a:r>
            <a:endParaRPr lang="en-US" sz="3200" dirty="0"/>
          </a:p>
        </p:txBody>
      </p:sp>
      <p:sp>
        <p:nvSpPr>
          <p:cNvPr id="5" name="Text 3"/>
          <p:cNvSpPr/>
          <p:nvPr/>
        </p:nvSpPr>
        <p:spPr>
          <a:xfrm>
            <a:off x="1194673" y="3591997"/>
            <a:ext cx="5625941" cy="2434233"/>
          </a:xfrm>
          <a:prstGeom prst="rect">
            <a:avLst/>
          </a:prstGeom>
          <a:noFill/>
          <a:ln/>
        </p:spPr>
        <p:txBody>
          <a:bodyPr wrap="square" lIns="0" tIns="0" rIns="0" bIns="0" rtlCol="0" anchor="t"/>
          <a:lstStyle/>
          <a:p>
            <a:pPr marL="0" indent="0" algn="l">
              <a:lnSpc>
                <a:spcPts val="3800"/>
              </a:lnSpc>
              <a:buNone/>
            </a:pPr>
            <a:r>
              <a:rPr lang="en-US" sz="2400" dirty="0">
                <a:solidFill>
                  <a:srgbClr val="030303"/>
                </a:solidFill>
                <a:latin typeface="IBM Plex Sans Medium" pitchFamily="34" charset="0"/>
                <a:ea typeface="IBM Plex Sans Medium" pitchFamily="34" charset="-122"/>
                <a:cs typeface="IBM Plex Sans Medium" pitchFamily="34" charset="-120"/>
              </a:rPr>
              <a:t>急性期において消化器系を休ませることが重要である。食事を一時的に中止し、胆嚢への負担を軽減する。適切な静脈内補液を行い、脱水の予防と電解質のバランスを維持する。</a:t>
            </a:r>
            <a:endParaRPr lang="en-US" sz="2400" dirty="0"/>
          </a:p>
        </p:txBody>
      </p:sp>
      <p:sp>
        <p:nvSpPr>
          <p:cNvPr id="6" name="Shape 4"/>
          <p:cNvSpPr/>
          <p:nvPr/>
        </p:nvSpPr>
        <p:spPr>
          <a:xfrm>
            <a:off x="7467362" y="2591395"/>
            <a:ext cx="6310789" cy="3777258"/>
          </a:xfrm>
          <a:prstGeom prst="roundRect">
            <a:avLst>
              <a:gd name="adj" fmla="val 3384"/>
            </a:avLst>
          </a:prstGeom>
          <a:solidFill>
            <a:srgbClr val="FFFFFF">
              <a:alpha val="95000"/>
            </a:srgbClr>
          </a:solidFill>
          <a:ln w="38100">
            <a:solidFill>
              <a:srgbClr val="CCCCCC"/>
            </a:solidFill>
            <a:prstDash val="solid"/>
          </a:ln>
        </p:spPr>
        <p:txBody>
          <a:bodyPr/>
          <a:lstStyle/>
          <a:p>
            <a:endParaRPr lang="ja-JP" altLang="en-US" sz="2000"/>
          </a:p>
        </p:txBody>
      </p:sp>
      <p:sp>
        <p:nvSpPr>
          <p:cNvPr id="7" name="Text 5"/>
          <p:cNvSpPr/>
          <p:nvPr/>
        </p:nvSpPr>
        <p:spPr>
          <a:xfrm>
            <a:off x="7809786" y="2933819"/>
            <a:ext cx="3804642" cy="475655"/>
          </a:xfrm>
          <a:prstGeom prst="rect">
            <a:avLst/>
          </a:prstGeom>
          <a:noFill/>
          <a:ln/>
        </p:spPr>
        <p:txBody>
          <a:bodyPr wrap="none" lIns="0" tIns="0" rIns="0" bIns="0" rtlCol="0" anchor="t"/>
          <a:lstStyle/>
          <a:p>
            <a:pPr marL="0" indent="0" algn="l">
              <a:lnSpc>
                <a:spcPts val="3700"/>
              </a:lnSpc>
              <a:buNone/>
            </a:pPr>
            <a:r>
              <a:rPr lang="en-US" sz="3200" dirty="0">
                <a:solidFill>
                  <a:srgbClr val="030303"/>
                </a:solidFill>
                <a:latin typeface="Inter Medium" pitchFamily="34" charset="0"/>
                <a:ea typeface="Inter Medium" pitchFamily="34" charset="-122"/>
                <a:cs typeface="Inter Medium" pitchFamily="34" charset="-120"/>
              </a:rPr>
              <a:t>抗生物質の投与</a:t>
            </a:r>
            <a:endParaRPr lang="en-US" sz="3200" dirty="0"/>
          </a:p>
        </p:txBody>
      </p:sp>
      <p:sp>
        <p:nvSpPr>
          <p:cNvPr id="8" name="Text 6"/>
          <p:cNvSpPr/>
          <p:nvPr/>
        </p:nvSpPr>
        <p:spPr>
          <a:xfrm>
            <a:off x="7809786" y="3591997"/>
            <a:ext cx="5625941" cy="2434233"/>
          </a:xfrm>
          <a:prstGeom prst="rect">
            <a:avLst/>
          </a:prstGeom>
          <a:noFill/>
          <a:ln/>
        </p:spPr>
        <p:txBody>
          <a:bodyPr wrap="square" lIns="0" tIns="0" rIns="0" bIns="0" rtlCol="0" anchor="t"/>
          <a:lstStyle/>
          <a:p>
            <a:pPr marL="0" indent="0" algn="l">
              <a:lnSpc>
                <a:spcPts val="3800"/>
              </a:lnSpc>
              <a:buNone/>
            </a:pPr>
            <a:r>
              <a:rPr lang="en-US" sz="2400" dirty="0">
                <a:solidFill>
                  <a:srgbClr val="030303"/>
                </a:solidFill>
                <a:latin typeface="IBM Plex Sans Medium" pitchFamily="34" charset="0"/>
                <a:ea typeface="IBM Plex Sans Medium" pitchFamily="34" charset="-122"/>
                <a:cs typeface="IBM Plex Sans Medium" pitchFamily="34" charset="-120"/>
              </a:rPr>
              <a:t>胆嚢炎が細菌感染を伴っている場合、グラム陰性菌や嫌気性菌に効果のある広範囲な抗生物質を使用する。感染が進行し敗血症を引き起こすリスクがある場合、入院して点滴による投与を行う。</a:t>
            </a:r>
            <a:endParaRPr lang="en-US" sz="2400" dirty="0"/>
          </a:p>
        </p:txBody>
      </p:sp>
      <p:sp>
        <p:nvSpPr>
          <p:cNvPr id="9" name="Text 7"/>
          <p:cNvSpPr/>
          <p:nvPr/>
        </p:nvSpPr>
        <p:spPr>
          <a:xfrm>
            <a:off x="852249" y="6711077"/>
            <a:ext cx="12925901" cy="486847"/>
          </a:xfrm>
          <a:prstGeom prst="rect">
            <a:avLst/>
          </a:prstGeom>
          <a:noFill/>
          <a:ln/>
        </p:spPr>
        <p:txBody>
          <a:bodyPr wrap="none" lIns="0" tIns="0" rIns="0" bIns="0" rtlCol="0" anchor="t"/>
          <a:lstStyle/>
          <a:p>
            <a:pPr marL="0" indent="0" algn="l">
              <a:lnSpc>
                <a:spcPts val="3800"/>
              </a:lnSpc>
              <a:buNone/>
            </a:pPr>
            <a:r>
              <a:rPr lang="en-US" sz="2400" dirty="0">
                <a:solidFill>
                  <a:srgbClr val="030303"/>
                </a:solidFill>
                <a:latin typeface="IBM Plex Sans Medium" pitchFamily="34" charset="0"/>
                <a:ea typeface="IBM Plex Sans Medium" pitchFamily="34" charset="-122"/>
                <a:cs typeface="IBM Plex Sans Medium" pitchFamily="34" charset="-120"/>
              </a:rPr>
              <a:t>保存的治療は、軽症の急性胆嚢炎や慢性胆嚢炎の急性発作において選択されることが多い。</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817483" y="1086207"/>
            <a:ext cx="7299246" cy="912376"/>
          </a:xfrm>
          <a:prstGeom prst="rect">
            <a:avLst/>
          </a:prstGeom>
          <a:noFill/>
          <a:ln/>
        </p:spPr>
        <p:txBody>
          <a:bodyPr wrap="none" lIns="0" tIns="0" rIns="0" bIns="0" rtlCol="0" anchor="t"/>
          <a:lstStyle/>
          <a:p>
            <a:pPr marL="0" indent="0" algn="l">
              <a:lnSpc>
                <a:spcPts val="7150"/>
              </a:lnSpc>
              <a:buNone/>
            </a:pPr>
            <a:r>
              <a:rPr lang="en-US" sz="5700" dirty="0">
                <a:solidFill>
                  <a:srgbClr val="1B1B27"/>
                </a:solidFill>
                <a:latin typeface="Inter Medium" pitchFamily="34" charset="0"/>
                <a:ea typeface="Inter Medium" pitchFamily="34" charset="-122"/>
                <a:cs typeface="Inter Medium" pitchFamily="34" charset="-120"/>
              </a:rPr>
              <a:t>外科的治療</a:t>
            </a:r>
            <a:endParaRPr lang="en-US" sz="5700" dirty="0"/>
          </a:p>
        </p:txBody>
      </p:sp>
      <p:sp>
        <p:nvSpPr>
          <p:cNvPr id="3" name="Shape 1"/>
          <p:cNvSpPr/>
          <p:nvPr/>
        </p:nvSpPr>
        <p:spPr>
          <a:xfrm>
            <a:off x="817483" y="2412649"/>
            <a:ext cx="6444240" cy="4935208"/>
          </a:xfrm>
          <a:prstGeom prst="roundRect">
            <a:avLst>
              <a:gd name="adj" fmla="val 2689"/>
            </a:avLst>
          </a:prstGeom>
          <a:solidFill>
            <a:srgbClr val="FFFFFF">
              <a:alpha val="95000"/>
            </a:srgbClr>
          </a:solidFill>
          <a:ln w="38100">
            <a:solidFill>
              <a:srgbClr val="CCCCCC"/>
            </a:solidFill>
            <a:prstDash val="solid"/>
          </a:ln>
        </p:spPr>
        <p:txBody>
          <a:bodyPr/>
          <a:lstStyle/>
          <a:p>
            <a:endParaRPr lang="ja-JP" altLang="en-US" sz="2000"/>
          </a:p>
        </p:txBody>
      </p:sp>
      <p:sp>
        <p:nvSpPr>
          <p:cNvPr id="4" name="Text 2"/>
          <p:cNvSpPr/>
          <p:nvPr/>
        </p:nvSpPr>
        <p:spPr>
          <a:xfrm>
            <a:off x="1985485" y="2742689"/>
            <a:ext cx="4074217" cy="493559"/>
          </a:xfrm>
          <a:prstGeom prst="rect">
            <a:avLst/>
          </a:prstGeom>
          <a:noFill/>
          <a:ln/>
        </p:spPr>
        <p:txBody>
          <a:bodyPr wrap="none" lIns="0" tIns="0" rIns="0" bIns="0" rtlCol="0" anchor="t"/>
          <a:lstStyle/>
          <a:p>
            <a:pPr marL="0" indent="0" algn="ctr">
              <a:lnSpc>
                <a:spcPts val="3550"/>
              </a:lnSpc>
              <a:buNone/>
            </a:pPr>
            <a:r>
              <a:rPr lang="en-US" sz="3200" dirty="0">
                <a:solidFill>
                  <a:srgbClr val="030303"/>
                </a:solidFill>
                <a:latin typeface="Inter Medium" pitchFamily="34" charset="0"/>
                <a:ea typeface="Inter Medium" pitchFamily="34" charset="-122"/>
                <a:cs typeface="Inter Medium" pitchFamily="34" charset="-120"/>
              </a:rPr>
              <a:t>腹腔鏡下胆嚢摘出術(LC)</a:t>
            </a:r>
            <a:endParaRPr lang="en-US" sz="3200" dirty="0"/>
          </a:p>
        </p:txBody>
      </p:sp>
      <p:sp>
        <p:nvSpPr>
          <p:cNvPr id="5" name="Text 3"/>
          <p:cNvSpPr/>
          <p:nvPr/>
        </p:nvSpPr>
        <p:spPr>
          <a:xfrm>
            <a:off x="1147524" y="3373959"/>
            <a:ext cx="5774546" cy="3537884"/>
          </a:xfrm>
          <a:prstGeom prst="rect">
            <a:avLst/>
          </a:prstGeom>
          <a:noFill/>
          <a:ln/>
        </p:spPr>
        <p:txBody>
          <a:bodyPr wrap="square" lIns="0" tIns="0" rIns="0" bIns="0" rtlCol="0" anchor="t"/>
          <a:lstStyle/>
          <a:p>
            <a:pPr marL="0" indent="0">
              <a:lnSpc>
                <a:spcPts val="3650"/>
              </a:lnSpc>
              <a:buNone/>
            </a:pPr>
            <a:r>
              <a:rPr lang="en-US" sz="2400" dirty="0">
                <a:solidFill>
                  <a:srgbClr val="030303"/>
                </a:solidFill>
                <a:latin typeface="IBM Plex Sans Medium" pitchFamily="34" charset="0"/>
                <a:ea typeface="IBM Plex Sans Medium" pitchFamily="34" charset="-122"/>
                <a:cs typeface="IBM Plex Sans Medium" pitchFamily="34" charset="-120"/>
              </a:rPr>
              <a:t>急性胆嚢炎の治療において最も一般的に行われる外科的治療法である。腹部に小さな切開を行い、カメラを使って胆嚢を摘出する。従来の開腹手術に比べて侵襲が少なく、術後の回復が早い。痛みが少なく、入院期間も短縮されるため、患者の負担が軽減される。</a:t>
            </a:r>
            <a:endParaRPr lang="en-US" sz="2400" dirty="0"/>
          </a:p>
        </p:txBody>
      </p:sp>
      <p:sp>
        <p:nvSpPr>
          <p:cNvPr id="6" name="Shape 4"/>
          <p:cNvSpPr/>
          <p:nvPr/>
        </p:nvSpPr>
        <p:spPr>
          <a:xfrm>
            <a:off x="7461171" y="2412649"/>
            <a:ext cx="6444240" cy="4935208"/>
          </a:xfrm>
          <a:prstGeom prst="roundRect">
            <a:avLst>
              <a:gd name="adj" fmla="val 2689"/>
            </a:avLst>
          </a:prstGeom>
          <a:solidFill>
            <a:srgbClr val="FFFFFF">
              <a:alpha val="95000"/>
            </a:srgbClr>
          </a:solidFill>
          <a:ln w="38100">
            <a:solidFill>
              <a:srgbClr val="CCCCCC"/>
            </a:solidFill>
            <a:prstDash val="solid"/>
          </a:ln>
        </p:spPr>
        <p:txBody>
          <a:bodyPr/>
          <a:lstStyle/>
          <a:p>
            <a:endParaRPr lang="ja-JP" altLang="en-US" sz="2000"/>
          </a:p>
        </p:txBody>
      </p:sp>
      <p:sp>
        <p:nvSpPr>
          <p:cNvPr id="7" name="Text 5"/>
          <p:cNvSpPr/>
          <p:nvPr/>
        </p:nvSpPr>
        <p:spPr>
          <a:xfrm>
            <a:off x="7881342" y="2742689"/>
            <a:ext cx="5591660" cy="493559"/>
          </a:xfrm>
          <a:prstGeom prst="rect">
            <a:avLst/>
          </a:prstGeom>
          <a:noFill/>
          <a:ln/>
        </p:spPr>
        <p:txBody>
          <a:bodyPr wrap="none" lIns="0" tIns="0" rIns="0" bIns="0" rtlCol="0" anchor="t"/>
          <a:lstStyle/>
          <a:p>
            <a:pPr marL="0" indent="0" algn="ctr">
              <a:lnSpc>
                <a:spcPts val="3550"/>
              </a:lnSpc>
              <a:buNone/>
            </a:pPr>
            <a:r>
              <a:rPr lang="en-US" sz="3200" dirty="0">
                <a:solidFill>
                  <a:srgbClr val="030303"/>
                </a:solidFill>
                <a:latin typeface="Inter Medium" pitchFamily="34" charset="0"/>
                <a:ea typeface="Inter Medium" pitchFamily="34" charset="-122"/>
                <a:cs typeface="Inter Medium" pitchFamily="34" charset="-120"/>
              </a:rPr>
              <a:t>経皮経肝胆嚢ドレナージ(PTGBD)</a:t>
            </a:r>
            <a:endParaRPr lang="en-US" sz="3200" dirty="0"/>
          </a:p>
        </p:txBody>
      </p:sp>
      <p:sp>
        <p:nvSpPr>
          <p:cNvPr id="8" name="Text 6"/>
          <p:cNvSpPr/>
          <p:nvPr/>
        </p:nvSpPr>
        <p:spPr>
          <a:xfrm>
            <a:off x="7791212" y="3373959"/>
            <a:ext cx="5774546" cy="3537884"/>
          </a:xfrm>
          <a:prstGeom prst="rect">
            <a:avLst/>
          </a:prstGeom>
          <a:noFill/>
          <a:ln/>
        </p:spPr>
        <p:txBody>
          <a:bodyPr wrap="square" lIns="0" tIns="0" rIns="0" bIns="0" rtlCol="0" anchor="t"/>
          <a:lstStyle/>
          <a:p>
            <a:pPr marL="0" indent="0">
              <a:lnSpc>
                <a:spcPts val="3650"/>
              </a:lnSpc>
              <a:buNone/>
            </a:pPr>
            <a:r>
              <a:rPr lang="en-US" sz="2400" dirty="0">
                <a:solidFill>
                  <a:srgbClr val="030303"/>
                </a:solidFill>
                <a:latin typeface="IBM Plex Sans Medium" pitchFamily="34" charset="0"/>
                <a:ea typeface="IBM Plex Sans Medium" pitchFamily="34" charset="-122"/>
                <a:cs typeface="IBM Plex Sans Medium" pitchFamily="34" charset="-120"/>
              </a:rPr>
              <a:t>重症の急性胆嚢炎や合併症のある患者に適応される治療法である。皮膚から針を刺し、肝臓を通して胆嚢にドレーンを挿入する。このドレーンを通じて胆嚢内の膿や胆汁を排出させ、感染を抑制する。胆嚢摘出が直ちに行えない場合や、患者の全身状態が安定していない場合に用いられる。</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828318" y="917853"/>
            <a:ext cx="7395805" cy="924520"/>
          </a:xfrm>
          <a:prstGeom prst="rect">
            <a:avLst/>
          </a:prstGeom>
          <a:noFill/>
          <a:ln/>
        </p:spPr>
        <p:txBody>
          <a:bodyPr wrap="none" lIns="0" tIns="0" rIns="0" bIns="0" rtlCol="0" anchor="t"/>
          <a:lstStyle/>
          <a:p>
            <a:pPr marL="0" indent="0" algn="l">
              <a:lnSpc>
                <a:spcPts val="7250"/>
              </a:lnSpc>
              <a:buNone/>
            </a:pPr>
            <a:r>
              <a:rPr lang="en-US" sz="5800" dirty="0">
                <a:solidFill>
                  <a:srgbClr val="1B1B27"/>
                </a:solidFill>
                <a:latin typeface="Inter Medium" pitchFamily="34" charset="0"/>
                <a:ea typeface="Inter Medium" pitchFamily="34" charset="-122"/>
                <a:cs typeface="Inter Medium" pitchFamily="34" charset="-120"/>
              </a:rPr>
              <a:t>術前ケア</a:t>
            </a:r>
            <a:endParaRPr lang="en-US" sz="5800" dirty="0"/>
          </a:p>
        </p:txBody>
      </p:sp>
      <p:sp>
        <p:nvSpPr>
          <p:cNvPr id="4" name="Text 2"/>
          <p:cNvSpPr/>
          <p:nvPr/>
        </p:nvSpPr>
        <p:spPr>
          <a:xfrm>
            <a:off x="828318" y="2433995"/>
            <a:ext cx="4078129" cy="924401"/>
          </a:xfrm>
          <a:prstGeom prst="rect">
            <a:avLst/>
          </a:prstGeom>
          <a:noFill/>
          <a:ln/>
        </p:spPr>
        <p:txBody>
          <a:bodyPr wrap="square" lIns="0" tIns="0" rIns="0" bIns="0" rtlCol="0" anchor="t"/>
          <a:lstStyle/>
          <a:p>
            <a:pPr marL="0" indent="0" algn="l">
              <a:lnSpc>
                <a:spcPts val="3600"/>
              </a:lnSpc>
              <a:buNone/>
            </a:pPr>
            <a:r>
              <a:rPr lang="en-US" sz="2900" dirty="0">
                <a:solidFill>
                  <a:srgbClr val="030303"/>
                </a:solidFill>
                <a:latin typeface="Inter Medium" pitchFamily="34" charset="0"/>
                <a:ea typeface="Inter Medium" pitchFamily="34" charset="-122"/>
                <a:cs typeface="Inter Medium" pitchFamily="34" charset="-120"/>
              </a:rPr>
              <a:t>絶食管理と輸液の確認</a:t>
            </a:r>
            <a:endParaRPr lang="en-US" sz="2900" dirty="0"/>
          </a:p>
        </p:txBody>
      </p:sp>
      <p:sp>
        <p:nvSpPr>
          <p:cNvPr id="5" name="Text 3"/>
          <p:cNvSpPr/>
          <p:nvPr/>
        </p:nvSpPr>
        <p:spPr>
          <a:xfrm>
            <a:off x="828318" y="3535799"/>
            <a:ext cx="4078129" cy="2840355"/>
          </a:xfrm>
          <a:prstGeom prst="rect">
            <a:avLst/>
          </a:prstGeom>
          <a:noFill/>
          <a:ln/>
        </p:spPr>
        <p:txBody>
          <a:bodyPr wrap="square" lIns="0" tIns="0" rIns="0" bIns="0" rtlCol="0" anchor="t"/>
          <a:lstStyle/>
          <a:p>
            <a:pPr marL="0" indent="0" algn="l">
              <a:lnSpc>
                <a:spcPts val="3700"/>
              </a:lnSpc>
              <a:buNone/>
            </a:pPr>
            <a:r>
              <a:rPr lang="en-US" sz="2300" dirty="0">
                <a:solidFill>
                  <a:srgbClr val="030303"/>
                </a:solidFill>
                <a:latin typeface="IBM Plex Sans Medium" pitchFamily="34" charset="0"/>
                <a:ea typeface="IBM Plex Sans Medium" pitchFamily="34" charset="-122"/>
                <a:cs typeface="IBM Plex Sans Medium" pitchFamily="34" charset="-120"/>
              </a:rPr>
              <a:t>手術前の6〜8時間前から絶食を指示し、消化器官を休ませる。絶食中に水分不足が起こらないよう、輸液を行い、電解質や水分バランスを適切に保つ。</a:t>
            </a:r>
            <a:endParaRPr lang="en-US" sz="2300" dirty="0"/>
          </a:p>
        </p:txBody>
      </p:sp>
      <p:sp>
        <p:nvSpPr>
          <p:cNvPr id="7" name="Text 5"/>
          <p:cNvSpPr/>
          <p:nvPr/>
        </p:nvSpPr>
        <p:spPr>
          <a:xfrm>
            <a:off x="5276136" y="2433995"/>
            <a:ext cx="4078129" cy="1386602"/>
          </a:xfrm>
          <a:prstGeom prst="rect">
            <a:avLst/>
          </a:prstGeom>
          <a:noFill/>
          <a:ln/>
        </p:spPr>
        <p:txBody>
          <a:bodyPr wrap="square" lIns="0" tIns="0" rIns="0" bIns="0" rtlCol="0" anchor="t"/>
          <a:lstStyle/>
          <a:p>
            <a:pPr marL="0" indent="0" algn="l">
              <a:lnSpc>
                <a:spcPts val="3600"/>
              </a:lnSpc>
              <a:buNone/>
            </a:pPr>
            <a:r>
              <a:rPr lang="en-US" sz="2900" dirty="0">
                <a:solidFill>
                  <a:srgbClr val="030303"/>
                </a:solidFill>
                <a:latin typeface="Inter Medium" pitchFamily="34" charset="0"/>
                <a:ea typeface="Inter Medium" pitchFamily="34" charset="-122"/>
                <a:cs typeface="Inter Medium" pitchFamily="34" charset="-120"/>
              </a:rPr>
              <a:t>検査・手術内容の理解を促し不安の軽減を図る</a:t>
            </a:r>
            <a:endParaRPr lang="en-US" sz="2900" dirty="0"/>
          </a:p>
        </p:txBody>
      </p:sp>
      <p:sp>
        <p:nvSpPr>
          <p:cNvPr id="8" name="Text 6"/>
          <p:cNvSpPr/>
          <p:nvPr/>
        </p:nvSpPr>
        <p:spPr>
          <a:xfrm>
            <a:off x="5276136" y="3998000"/>
            <a:ext cx="4078129" cy="3313748"/>
          </a:xfrm>
          <a:prstGeom prst="rect">
            <a:avLst/>
          </a:prstGeom>
          <a:noFill/>
          <a:ln/>
        </p:spPr>
        <p:txBody>
          <a:bodyPr wrap="square" lIns="0" tIns="0" rIns="0" bIns="0" rtlCol="0" anchor="t"/>
          <a:lstStyle/>
          <a:p>
            <a:pPr marL="0" indent="0" algn="l">
              <a:lnSpc>
                <a:spcPts val="3700"/>
              </a:lnSpc>
              <a:buNone/>
            </a:pPr>
            <a:r>
              <a:rPr lang="en-US" sz="2300" dirty="0">
                <a:solidFill>
                  <a:srgbClr val="030303"/>
                </a:solidFill>
                <a:latin typeface="IBM Plex Sans Medium" pitchFamily="34" charset="0"/>
                <a:ea typeface="IBM Plex Sans Medium" pitchFamily="34" charset="-122"/>
                <a:cs typeface="IBM Plex Sans Medium" pitchFamily="34" charset="-120"/>
              </a:rPr>
              <a:t>手術の内容や目的、術後の予想される回復過程について説明を行い、患者の不安を軽減する。患者が質問をしやすい環境を整え、手術前に十分な情報提供を行う。</a:t>
            </a:r>
            <a:endParaRPr lang="en-US" sz="2300" dirty="0"/>
          </a:p>
        </p:txBody>
      </p:sp>
      <p:sp>
        <p:nvSpPr>
          <p:cNvPr id="10" name="Text 8"/>
          <p:cNvSpPr/>
          <p:nvPr/>
        </p:nvSpPr>
        <p:spPr>
          <a:xfrm>
            <a:off x="9723953" y="2433995"/>
            <a:ext cx="4078129" cy="924401"/>
          </a:xfrm>
          <a:prstGeom prst="rect">
            <a:avLst/>
          </a:prstGeom>
          <a:noFill/>
          <a:ln/>
        </p:spPr>
        <p:txBody>
          <a:bodyPr wrap="square" lIns="0" tIns="0" rIns="0" bIns="0" rtlCol="0" anchor="t"/>
          <a:lstStyle/>
          <a:p>
            <a:pPr marL="0" indent="0" algn="l">
              <a:lnSpc>
                <a:spcPts val="3600"/>
              </a:lnSpc>
              <a:buNone/>
            </a:pPr>
            <a:r>
              <a:rPr lang="en-US" sz="2900" dirty="0">
                <a:solidFill>
                  <a:srgbClr val="030303"/>
                </a:solidFill>
                <a:latin typeface="Inter Medium" pitchFamily="34" charset="0"/>
                <a:ea typeface="Inter Medium" pitchFamily="34" charset="-122"/>
                <a:cs typeface="Inter Medium" pitchFamily="34" charset="-120"/>
              </a:rPr>
              <a:t>バイタルサイン、腹部所見の観察</a:t>
            </a:r>
            <a:endParaRPr lang="en-US" sz="2900" dirty="0"/>
          </a:p>
        </p:txBody>
      </p:sp>
      <p:sp>
        <p:nvSpPr>
          <p:cNvPr id="11" name="Text 9"/>
          <p:cNvSpPr/>
          <p:nvPr/>
        </p:nvSpPr>
        <p:spPr>
          <a:xfrm>
            <a:off x="9723953" y="3535799"/>
            <a:ext cx="4078129" cy="3313748"/>
          </a:xfrm>
          <a:prstGeom prst="rect">
            <a:avLst/>
          </a:prstGeom>
          <a:noFill/>
          <a:ln/>
        </p:spPr>
        <p:txBody>
          <a:bodyPr wrap="square" lIns="0" tIns="0" rIns="0" bIns="0" rtlCol="0" anchor="t"/>
          <a:lstStyle/>
          <a:p>
            <a:pPr marL="0" indent="0" algn="l">
              <a:lnSpc>
                <a:spcPts val="3700"/>
              </a:lnSpc>
              <a:buNone/>
            </a:pPr>
            <a:r>
              <a:rPr lang="en-US" sz="2300" dirty="0">
                <a:solidFill>
                  <a:srgbClr val="030303"/>
                </a:solidFill>
                <a:latin typeface="IBM Plex Sans Medium" pitchFamily="34" charset="0"/>
                <a:ea typeface="IBM Plex Sans Medium" pitchFamily="34" charset="-122"/>
                <a:cs typeface="IBM Plex Sans Medium" pitchFamily="34" charset="-120"/>
              </a:rPr>
              <a:t>術前にバイタルサインを確認し、正常範囲にあるかを評価する。腹部の視診、触診を行い、痛みの場所や程度、膨満感、圧痛の有無を確認する。異常があれば速やかに医師に報告する。</a:t>
            </a:r>
            <a:endParaRPr lang="en-US" sz="2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867608" y="853559"/>
            <a:ext cx="7746802" cy="968335"/>
          </a:xfrm>
          <a:prstGeom prst="rect">
            <a:avLst/>
          </a:prstGeom>
          <a:noFill/>
          <a:ln/>
        </p:spPr>
        <p:txBody>
          <a:bodyPr wrap="none" lIns="0" tIns="0" rIns="0" bIns="0" rtlCol="0" anchor="t"/>
          <a:lstStyle/>
          <a:p>
            <a:pPr marL="0" indent="0" algn="l">
              <a:lnSpc>
                <a:spcPts val="7600"/>
              </a:lnSpc>
              <a:buNone/>
            </a:pPr>
            <a:r>
              <a:rPr lang="en-US" sz="6050" dirty="0">
                <a:solidFill>
                  <a:srgbClr val="1B1B27"/>
                </a:solidFill>
                <a:latin typeface="Inter Medium" pitchFamily="34" charset="0"/>
                <a:ea typeface="Inter Medium" pitchFamily="34" charset="-122"/>
                <a:cs typeface="Inter Medium" pitchFamily="34" charset="-120"/>
              </a:rPr>
              <a:t>術後ケア</a:t>
            </a:r>
            <a:endParaRPr lang="en-US" sz="6050" dirty="0"/>
          </a:p>
        </p:txBody>
      </p:sp>
      <p:sp>
        <p:nvSpPr>
          <p:cNvPr id="4" name="Text 2"/>
          <p:cNvSpPr/>
          <p:nvPr/>
        </p:nvSpPr>
        <p:spPr>
          <a:xfrm>
            <a:off x="1049359" y="2441615"/>
            <a:ext cx="4156292" cy="484108"/>
          </a:xfrm>
          <a:prstGeom prst="rect">
            <a:avLst/>
          </a:prstGeom>
          <a:noFill/>
          <a:ln/>
        </p:spPr>
        <p:txBody>
          <a:bodyPr wrap="none" lIns="0" tIns="0" rIns="0" bIns="0" rtlCol="0" anchor="t"/>
          <a:lstStyle/>
          <a:p>
            <a:pPr marL="0" indent="0" algn="l">
              <a:lnSpc>
                <a:spcPts val="3800"/>
              </a:lnSpc>
              <a:buNone/>
            </a:pPr>
            <a:r>
              <a:rPr lang="en-US" sz="3000" dirty="0">
                <a:solidFill>
                  <a:srgbClr val="030303"/>
                </a:solidFill>
                <a:latin typeface="Inter Medium" pitchFamily="34" charset="0"/>
                <a:ea typeface="Inter Medium" pitchFamily="34" charset="-122"/>
                <a:cs typeface="Inter Medium" pitchFamily="34" charset="-120"/>
              </a:rPr>
              <a:t>創部の観察</a:t>
            </a:r>
            <a:endParaRPr lang="en-US" sz="3000" dirty="0"/>
          </a:p>
        </p:txBody>
      </p:sp>
      <p:sp>
        <p:nvSpPr>
          <p:cNvPr id="5" name="Text 3"/>
          <p:cNvSpPr/>
          <p:nvPr/>
        </p:nvSpPr>
        <p:spPr>
          <a:xfrm>
            <a:off x="1049364" y="3111579"/>
            <a:ext cx="6072121" cy="1487329"/>
          </a:xfrm>
          <a:prstGeom prst="rect">
            <a:avLst/>
          </a:prstGeom>
          <a:noFill/>
          <a:ln/>
        </p:spPr>
        <p:txBody>
          <a:bodyPr wrap="square" lIns="0" tIns="0" rIns="0" bIns="0" rtlCol="0" anchor="t"/>
          <a:lstStyle/>
          <a:p>
            <a:pPr marL="0" indent="0" algn="l">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創部に赤み、腫れ、膿、発熱がないかを確認する。出血があれば止血処置を行い、必要に応じて医師に報告する。</a:t>
            </a:r>
            <a:endParaRPr lang="en-US" sz="2400" dirty="0"/>
          </a:p>
        </p:txBody>
      </p:sp>
      <p:sp>
        <p:nvSpPr>
          <p:cNvPr id="7" name="Text 5"/>
          <p:cNvSpPr/>
          <p:nvPr/>
        </p:nvSpPr>
        <p:spPr>
          <a:xfrm>
            <a:off x="7690547" y="2441615"/>
            <a:ext cx="4156292" cy="484108"/>
          </a:xfrm>
          <a:prstGeom prst="rect">
            <a:avLst/>
          </a:prstGeom>
          <a:noFill/>
          <a:ln/>
        </p:spPr>
        <p:txBody>
          <a:bodyPr wrap="none" lIns="0" tIns="0" rIns="0" bIns="0" rtlCol="0" anchor="t"/>
          <a:lstStyle/>
          <a:p>
            <a:pPr marL="0" indent="0" algn="l">
              <a:lnSpc>
                <a:spcPts val="3800"/>
              </a:lnSpc>
              <a:buNone/>
            </a:pPr>
            <a:r>
              <a:rPr lang="en-US" sz="3000" dirty="0">
                <a:solidFill>
                  <a:srgbClr val="030303"/>
                </a:solidFill>
                <a:latin typeface="Inter Medium" pitchFamily="34" charset="0"/>
                <a:ea typeface="Inter Medium" pitchFamily="34" charset="-122"/>
                <a:cs typeface="Inter Medium" pitchFamily="34" charset="-120"/>
              </a:rPr>
              <a:t>疼痛管理</a:t>
            </a:r>
            <a:endParaRPr lang="en-US" sz="3000" dirty="0"/>
          </a:p>
        </p:txBody>
      </p:sp>
      <p:sp>
        <p:nvSpPr>
          <p:cNvPr id="8" name="Text 6"/>
          <p:cNvSpPr/>
          <p:nvPr/>
        </p:nvSpPr>
        <p:spPr>
          <a:xfrm>
            <a:off x="7690547" y="3111579"/>
            <a:ext cx="6072246" cy="1487329"/>
          </a:xfrm>
          <a:prstGeom prst="rect">
            <a:avLst/>
          </a:prstGeom>
          <a:noFill/>
          <a:ln/>
        </p:spPr>
        <p:txBody>
          <a:bodyPr wrap="square" lIns="0" tIns="0" rIns="0" bIns="0" rtlCol="0" anchor="t"/>
          <a:lstStyle/>
          <a:p>
            <a:pPr marL="0" indent="0" algn="l">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疼痛の程度をVAS(視覚的アナログスケール)で評価する。必要に応じて鎮痛薬を投与し、痛みを適切に管理する。</a:t>
            </a:r>
            <a:endParaRPr lang="en-US" sz="2400" dirty="0"/>
          </a:p>
        </p:txBody>
      </p:sp>
      <p:sp>
        <p:nvSpPr>
          <p:cNvPr id="10" name="Text 8"/>
          <p:cNvSpPr/>
          <p:nvPr/>
        </p:nvSpPr>
        <p:spPr>
          <a:xfrm>
            <a:off x="1049359" y="5218628"/>
            <a:ext cx="4156292" cy="484108"/>
          </a:xfrm>
          <a:prstGeom prst="rect">
            <a:avLst/>
          </a:prstGeom>
          <a:noFill/>
          <a:ln/>
        </p:spPr>
        <p:txBody>
          <a:bodyPr wrap="none" lIns="0" tIns="0" rIns="0" bIns="0" rtlCol="0" anchor="t"/>
          <a:lstStyle/>
          <a:p>
            <a:pPr marL="0" indent="0" algn="l">
              <a:lnSpc>
                <a:spcPts val="3800"/>
              </a:lnSpc>
              <a:buNone/>
            </a:pPr>
            <a:r>
              <a:rPr lang="en-US" sz="3000" dirty="0">
                <a:solidFill>
                  <a:srgbClr val="030303"/>
                </a:solidFill>
                <a:latin typeface="Inter Medium" pitchFamily="34" charset="0"/>
                <a:ea typeface="Inter Medium" pitchFamily="34" charset="-122"/>
                <a:cs typeface="Inter Medium" pitchFamily="34" charset="-120"/>
              </a:rPr>
              <a:t>離床支援</a:t>
            </a:r>
            <a:endParaRPr lang="en-US" sz="3000" dirty="0"/>
          </a:p>
        </p:txBody>
      </p:sp>
      <p:sp>
        <p:nvSpPr>
          <p:cNvPr id="11" name="Text 9"/>
          <p:cNvSpPr/>
          <p:nvPr/>
        </p:nvSpPr>
        <p:spPr>
          <a:xfrm>
            <a:off x="1049364" y="5888593"/>
            <a:ext cx="6072121" cy="1487329"/>
          </a:xfrm>
          <a:prstGeom prst="rect">
            <a:avLst/>
          </a:prstGeom>
          <a:noFill/>
          <a:ln/>
        </p:spPr>
        <p:txBody>
          <a:bodyPr wrap="square" lIns="0" tIns="0" rIns="0" bIns="0" rtlCol="0" anchor="t"/>
          <a:lstStyle/>
          <a:p>
            <a:pPr marL="0" indent="0" algn="l">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早期の離床が推奨されるが、ふらつきやめまいに注意する。歩行時には転倒防止のための支援を行う。</a:t>
            </a:r>
            <a:endParaRPr lang="en-US" sz="2400" dirty="0"/>
          </a:p>
        </p:txBody>
      </p:sp>
      <p:sp>
        <p:nvSpPr>
          <p:cNvPr id="13" name="Text 11"/>
          <p:cNvSpPr/>
          <p:nvPr/>
        </p:nvSpPr>
        <p:spPr>
          <a:xfrm>
            <a:off x="7690547" y="5218628"/>
            <a:ext cx="4156292" cy="484108"/>
          </a:xfrm>
          <a:prstGeom prst="rect">
            <a:avLst/>
          </a:prstGeom>
          <a:noFill/>
          <a:ln/>
        </p:spPr>
        <p:txBody>
          <a:bodyPr wrap="none" lIns="0" tIns="0" rIns="0" bIns="0" rtlCol="0" anchor="t"/>
          <a:lstStyle/>
          <a:p>
            <a:pPr marL="0" indent="0" algn="l">
              <a:lnSpc>
                <a:spcPts val="3800"/>
              </a:lnSpc>
              <a:buNone/>
            </a:pPr>
            <a:r>
              <a:rPr lang="en-US" sz="3000" dirty="0">
                <a:solidFill>
                  <a:srgbClr val="030303"/>
                </a:solidFill>
                <a:latin typeface="Inter Medium" pitchFamily="34" charset="0"/>
                <a:ea typeface="Inter Medium" pitchFamily="34" charset="-122"/>
                <a:cs typeface="Inter Medium" pitchFamily="34" charset="-120"/>
              </a:rPr>
              <a:t>呼吸器合併症の予防</a:t>
            </a:r>
            <a:endParaRPr lang="en-US" sz="3000" dirty="0"/>
          </a:p>
        </p:txBody>
      </p:sp>
      <p:sp>
        <p:nvSpPr>
          <p:cNvPr id="14" name="Text 12"/>
          <p:cNvSpPr/>
          <p:nvPr/>
        </p:nvSpPr>
        <p:spPr>
          <a:xfrm>
            <a:off x="7690547" y="5888593"/>
            <a:ext cx="6072246" cy="1487329"/>
          </a:xfrm>
          <a:prstGeom prst="rect">
            <a:avLst/>
          </a:prstGeom>
          <a:noFill/>
          <a:ln/>
        </p:spPr>
        <p:txBody>
          <a:bodyPr wrap="square" lIns="0" tIns="0" rIns="0" bIns="0" rtlCol="0" anchor="t"/>
          <a:lstStyle/>
          <a:p>
            <a:pPr marL="0" indent="0" algn="l">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深呼吸や咳嗽を促し、呼吸器の清潔を保つ。必要に応じて呼吸リハビリテーションや吸引を行う。</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893326" y="1133713"/>
            <a:ext cx="7976473" cy="996910"/>
          </a:xfrm>
          <a:prstGeom prst="rect">
            <a:avLst/>
          </a:prstGeom>
          <a:noFill/>
          <a:ln/>
        </p:spPr>
        <p:txBody>
          <a:bodyPr wrap="none" lIns="0" tIns="0" rIns="0" bIns="0" rtlCol="0" anchor="t"/>
          <a:lstStyle/>
          <a:p>
            <a:pPr marL="0" indent="0" algn="l">
              <a:lnSpc>
                <a:spcPts val="7850"/>
              </a:lnSpc>
              <a:buNone/>
            </a:pPr>
            <a:r>
              <a:rPr lang="en-US" sz="6250" dirty="0">
                <a:solidFill>
                  <a:srgbClr val="1B1B27"/>
                </a:solidFill>
                <a:latin typeface="Inter Medium" pitchFamily="34" charset="0"/>
                <a:ea typeface="Inter Medium" pitchFamily="34" charset="-122"/>
                <a:cs typeface="Inter Medium" pitchFamily="34" charset="-120"/>
              </a:rPr>
              <a:t>術後の食事指導</a:t>
            </a:r>
            <a:endParaRPr lang="en-US" sz="6250" dirty="0"/>
          </a:p>
        </p:txBody>
      </p:sp>
      <p:sp>
        <p:nvSpPr>
          <p:cNvPr id="3" name="Text 1"/>
          <p:cNvSpPr/>
          <p:nvPr/>
        </p:nvSpPr>
        <p:spPr>
          <a:xfrm>
            <a:off x="893326" y="2928104"/>
            <a:ext cx="3988237" cy="498515"/>
          </a:xfrm>
          <a:prstGeom prst="rect">
            <a:avLst/>
          </a:prstGeom>
          <a:noFill/>
          <a:ln/>
        </p:spPr>
        <p:txBody>
          <a:bodyPr wrap="none" lIns="0" tIns="0" rIns="0" bIns="0" rtlCol="0" anchor="t"/>
          <a:lstStyle/>
          <a:p>
            <a:pPr marL="0" indent="0" algn="l">
              <a:lnSpc>
                <a:spcPts val="3900"/>
              </a:lnSpc>
              <a:buNone/>
            </a:pPr>
            <a:r>
              <a:rPr lang="en-US" sz="3200" dirty="0">
                <a:solidFill>
                  <a:srgbClr val="1B1B27"/>
                </a:solidFill>
                <a:latin typeface="Inter Medium" pitchFamily="34" charset="0"/>
                <a:ea typeface="Inter Medium" pitchFamily="34" charset="-122"/>
                <a:cs typeface="Inter Medium" pitchFamily="34" charset="-120"/>
              </a:rPr>
              <a:t>食事再開のタイミング</a:t>
            </a:r>
            <a:endParaRPr lang="en-US" sz="3200" dirty="0"/>
          </a:p>
        </p:txBody>
      </p:sp>
      <p:sp>
        <p:nvSpPr>
          <p:cNvPr id="4" name="Text 2"/>
          <p:cNvSpPr/>
          <p:nvPr/>
        </p:nvSpPr>
        <p:spPr>
          <a:xfrm>
            <a:off x="893326" y="3745587"/>
            <a:ext cx="5351502" cy="3063240"/>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ガス排出後から食事を再開する。ガスが排出されることで、腸が再び動き始め、消化管の機能が回復している兆しとなる。ガス排出が確認できたら、少量から液体食を開始し、その後、軽い食事を提供する。</a:t>
            </a:r>
            <a:endParaRPr lang="en-US" sz="2800" dirty="0"/>
          </a:p>
        </p:txBody>
      </p:sp>
      <p:sp>
        <p:nvSpPr>
          <p:cNvPr id="5" name="Text 3"/>
          <p:cNvSpPr/>
          <p:nvPr/>
        </p:nvSpPr>
        <p:spPr>
          <a:xfrm>
            <a:off x="7030879" y="2928104"/>
            <a:ext cx="3988237" cy="498515"/>
          </a:xfrm>
          <a:prstGeom prst="rect">
            <a:avLst/>
          </a:prstGeom>
          <a:noFill/>
          <a:ln/>
        </p:spPr>
        <p:txBody>
          <a:bodyPr wrap="none" lIns="0" tIns="0" rIns="0" bIns="0" rtlCol="0" anchor="t"/>
          <a:lstStyle/>
          <a:p>
            <a:pPr marL="0" indent="0" algn="l">
              <a:lnSpc>
                <a:spcPts val="3900"/>
              </a:lnSpc>
              <a:buNone/>
            </a:pPr>
            <a:r>
              <a:rPr lang="en-US" sz="3200" dirty="0">
                <a:solidFill>
                  <a:srgbClr val="1B1B27"/>
                </a:solidFill>
                <a:latin typeface="Inter Medium" pitchFamily="34" charset="0"/>
                <a:ea typeface="Inter Medium" pitchFamily="34" charset="-122"/>
                <a:cs typeface="Inter Medium" pitchFamily="34" charset="-120"/>
              </a:rPr>
              <a:t>推奨される食事内容</a:t>
            </a:r>
            <a:endParaRPr lang="en-US" sz="3200" dirty="0"/>
          </a:p>
        </p:txBody>
      </p:sp>
      <p:sp>
        <p:nvSpPr>
          <p:cNvPr id="6" name="Text 4"/>
          <p:cNvSpPr/>
          <p:nvPr/>
        </p:nvSpPr>
        <p:spPr>
          <a:xfrm>
            <a:off x="7030879" y="3745587"/>
            <a:ext cx="6713696" cy="2552700"/>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消化の良い低脂肪食を提供することが望ましい。おかゆやスープ、蒸した野菜、鶏肉のささみなどが適している。脂肪分が多い食べ物(揚げ物、脂肪の多い肉類など)は避け、胃腸への負担を減らす。食事量は徐々に増やしていく。</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634688" y="761464"/>
            <a:ext cx="6366629" cy="795695"/>
          </a:xfrm>
          <a:prstGeom prst="rect">
            <a:avLst/>
          </a:prstGeom>
          <a:noFill/>
          <a:ln/>
        </p:spPr>
        <p:txBody>
          <a:bodyPr wrap="none" lIns="0" tIns="0" rIns="0" bIns="0" rtlCol="0" anchor="t"/>
          <a:lstStyle/>
          <a:p>
            <a:pPr marL="0" indent="0" algn="l">
              <a:lnSpc>
                <a:spcPts val="6250"/>
              </a:lnSpc>
              <a:buNone/>
            </a:pPr>
            <a:r>
              <a:rPr lang="en-US" sz="6600" dirty="0">
                <a:solidFill>
                  <a:srgbClr val="1B1B27"/>
                </a:solidFill>
                <a:latin typeface="Inter Medium" pitchFamily="34" charset="0"/>
                <a:ea typeface="Inter Medium" pitchFamily="34" charset="-122"/>
                <a:cs typeface="Inter Medium" pitchFamily="34" charset="-120"/>
              </a:rPr>
              <a:t>退院後の生活指導</a:t>
            </a:r>
            <a:endParaRPr lang="en-US" sz="6600" dirty="0"/>
          </a:p>
        </p:txBody>
      </p:sp>
      <p:sp>
        <p:nvSpPr>
          <p:cNvPr id="4" name="Text 2"/>
          <p:cNvSpPr/>
          <p:nvPr/>
        </p:nvSpPr>
        <p:spPr>
          <a:xfrm>
            <a:off x="713065" y="1959769"/>
            <a:ext cx="3809524" cy="397907"/>
          </a:xfrm>
          <a:prstGeom prst="rect">
            <a:avLst/>
          </a:prstGeom>
          <a:noFill/>
          <a:ln/>
        </p:spPr>
        <p:txBody>
          <a:bodyPr wrap="none" lIns="0" tIns="0" rIns="0" bIns="0" rtlCol="0" anchor="t"/>
          <a:lstStyle/>
          <a:p>
            <a:pPr marL="0" indent="0" algn="l">
              <a:lnSpc>
                <a:spcPts val="3100"/>
              </a:lnSpc>
              <a:buNone/>
            </a:pPr>
            <a:r>
              <a:rPr lang="en-US" sz="3600" dirty="0">
                <a:solidFill>
                  <a:srgbClr val="030303"/>
                </a:solidFill>
                <a:latin typeface="Inter Medium" pitchFamily="34" charset="0"/>
                <a:ea typeface="Inter Medium" pitchFamily="34" charset="-122"/>
                <a:cs typeface="Inter Medium" pitchFamily="34" charset="-120"/>
              </a:rPr>
              <a:t>脂肪分の多い食事を控える</a:t>
            </a:r>
            <a:endParaRPr lang="en-US" sz="3600" dirty="0"/>
          </a:p>
        </p:txBody>
      </p:sp>
      <p:sp>
        <p:nvSpPr>
          <p:cNvPr id="5" name="Text 3"/>
          <p:cNvSpPr/>
          <p:nvPr/>
        </p:nvSpPr>
        <p:spPr>
          <a:xfrm>
            <a:off x="713065" y="2510433"/>
            <a:ext cx="12822436" cy="814864"/>
          </a:xfrm>
          <a:prstGeom prst="rect">
            <a:avLst/>
          </a:prstGeom>
          <a:noFill/>
          <a:ln/>
        </p:spPr>
        <p:txBody>
          <a:bodyPr wrap="square" lIns="0" tIns="0" rIns="0" bIns="0" rtlCol="0" anchor="t"/>
          <a:lstStyle/>
          <a:p>
            <a:pPr marL="0" indent="0" algn="l">
              <a:lnSpc>
                <a:spcPts val="3200"/>
              </a:lnSpc>
              <a:buNone/>
            </a:pPr>
            <a:r>
              <a:rPr lang="en-US" sz="2400" dirty="0">
                <a:solidFill>
                  <a:srgbClr val="030303"/>
                </a:solidFill>
                <a:latin typeface="IBM Plex Sans Medium" pitchFamily="34" charset="0"/>
                <a:ea typeface="IBM Plex Sans Medium" pitchFamily="34" charset="-122"/>
                <a:cs typeface="IBM Plex Sans Medium" pitchFamily="34" charset="-120"/>
              </a:rPr>
              <a:t>退院後も胆嚢が摘出されたことで、脂肪の消化が少し難しくなることがある。脂肪分の多い食事は控え、低脂肪の食材を使用した食事を選ぶよう勧める。食事の頻度も少量ずつ複数回に分けることが推奨される。</a:t>
            </a:r>
            <a:endParaRPr lang="en-US" sz="2400" dirty="0"/>
          </a:p>
        </p:txBody>
      </p:sp>
      <p:sp>
        <p:nvSpPr>
          <p:cNvPr id="7" name="Text 5"/>
          <p:cNvSpPr/>
          <p:nvPr/>
        </p:nvSpPr>
        <p:spPr>
          <a:xfrm>
            <a:off x="713064" y="4114800"/>
            <a:ext cx="5236493" cy="397907"/>
          </a:xfrm>
          <a:prstGeom prst="rect">
            <a:avLst/>
          </a:prstGeom>
          <a:noFill/>
          <a:ln/>
        </p:spPr>
        <p:txBody>
          <a:bodyPr wrap="none" lIns="0" tIns="0" rIns="0" bIns="0" rtlCol="0" anchor="t"/>
          <a:lstStyle/>
          <a:p>
            <a:pPr marL="0" indent="0" algn="l">
              <a:lnSpc>
                <a:spcPts val="3100"/>
              </a:lnSpc>
              <a:buNone/>
            </a:pPr>
            <a:r>
              <a:rPr lang="en-US" sz="3600" dirty="0">
                <a:solidFill>
                  <a:srgbClr val="030303"/>
                </a:solidFill>
                <a:latin typeface="Inter Medium" pitchFamily="34" charset="0"/>
                <a:ea typeface="Inter Medium" pitchFamily="34" charset="-122"/>
                <a:cs typeface="Inter Medium" pitchFamily="34" charset="-120"/>
              </a:rPr>
              <a:t>創部の清潔保持、発赤や腫脹の確認</a:t>
            </a:r>
            <a:endParaRPr lang="en-US" sz="3600" dirty="0"/>
          </a:p>
        </p:txBody>
      </p:sp>
      <p:sp>
        <p:nvSpPr>
          <p:cNvPr id="8" name="Text 6"/>
          <p:cNvSpPr/>
          <p:nvPr/>
        </p:nvSpPr>
        <p:spPr>
          <a:xfrm>
            <a:off x="713064" y="4665464"/>
            <a:ext cx="13185815" cy="814864"/>
          </a:xfrm>
          <a:prstGeom prst="rect">
            <a:avLst/>
          </a:prstGeom>
          <a:noFill/>
          <a:ln/>
        </p:spPr>
        <p:txBody>
          <a:bodyPr wrap="square" lIns="0" tIns="0" rIns="0" bIns="0" rtlCol="0" anchor="t"/>
          <a:lstStyle/>
          <a:p>
            <a:pPr marL="0" indent="0" algn="l">
              <a:lnSpc>
                <a:spcPts val="3200"/>
              </a:lnSpc>
              <a:buNone/>
            </a:pPr>
            <a:r>
              <a:rPr lang="en-US" sz="2400" dirty="0">
                <a:solidFill>
                  <a:srgbClr val="030303"/>
                </a:solidFill>
                <a:latin typeface="IBM Plex Sans Medium" pitchFamily="34" charset="0"/>
                <a:ea typeface="IBM Plex Sans Medium" pitchFamily="34" charset="-122"/>
                <a:cs typeface="IBM Plex Sans Medium" pitchFamily="34" charset="-120"/>
              </a:rPr>
              <a:t>創部を清潔に保つように指導し、感染予防を徹底させる。創部に赤みや腫れが見られた場合、早期に医師に相談するよう促す。創部が痛みを伴う場合には無理に動かさないように指導する。</a:t>
            </a:r>
            <a:endParaRPr lang="en-US" sz="2400" dirty="0"/>
          </a:p>
        </p:txBody>
      </p:sp>
      <p:sp>
        <p:nvSpPr>
          <p:cNvPr id="10" name="Text 8"/>
          <p:cNvSpPr/>
          <p:nvPr/>
        </p:nvSpPr>
        <p:spPr>
          <a:xfrm>
            <a:off x="713065" y="5959197"/>
            <a:ext cx="4896445" cy="397907"/>
          </a:xfrm>
          <a:prstGeom prst="rect">
            <a:avLst/>
          </a:prstGeom>
          <a:noFill/>
          <a:ln/>
        </p:spPr>
        <p:txBody>
          <a:bodyPr wrap="none" lIns="0" tIns="0" rIns="0" bIns="0" rtlCol="0" anchor="t"/>
          <a:lstStyle/>
          <a:p>
            <a:pPr marL="0" indent="0" algn="l">
              <a:lnSpc>
                <a:spcPts val="3100"/>
              </a:lnSpc>
              <a:buNone/>
            </a:pPr>
            <a:r>
              <a:rPr lang="ja-JP" altLang="en-US" sz="3600" dirty="0">
                <a:solidFill>
                  <a:srgbClr val="030303"/>
                </a:solidFill>
                <a:latin typeface="Inter Medium" pitchFamily="34" charset="0"/>
                <a:ea typeface="Inter Medium" pitchFamily="34" charset="-122"/>
                <a:cs typeface="Inter Medium" pitchFamily="34" charset="-120"/>
              </a:rPr>
              <a:t>１</a:t>
            </a:r>
            <a:r>
              <a:rPr lang="en-US" sz="3600" dirty="0" err="1">
                <a:solidFill>
                  <a:srgbClr val="030303"/>
                </a:solidFill>
                <a:latin typeface="Inter Medium" pitchFamily="34" charset="0"/>
                <a:ea typeface="Inter Medium" pitchFamily="34" charset="-122"/>
                <a:cs typeface="Inter Medium" pitchFamily="34" charset="-120"/>
              </a:rPr>
              <a:t>週間程度は重労働や運動を控える</a:t>
            </a:r>
            <a:endParaRPr lang="en-US" sz="3600" dirty="0"/>
          </a:p>
        </p:txBody>
      </p:sp>
      <p:sp>
        <p:nvSpPr>
          <p:cNvPr id="11" name="Text 9"/>
          <p:cNvSpPr/>
          <p:nvPr/>
        </p:nvSpPr>
        <p:spPr>
          <a:xfrm>
            <a:off x="713065" y="6509861"/>
            <a:ext cx="12822436" cy="814864"/>
          </a:xfrm>
          <a:prstGeom prst="rect">
            <a:avLst/>
          </a:prstGeom>
          <a:noFill/>
          <a:ln/>
        </p:spPr>
        <p:txBody>
          <a:bodyPr wrap="square" lIns="0" tIns="0" rIns="0" bIns="0" rtlCol="0" anchor="t"/>
          <a:lstStyle/>
          <a:p>
            <a:pPr marL="0" indent="0" algn="l">
              <a:lnSpc>
                <a:spcPts val="3200"/>
              </a:lnSpc>
              <a:buNone/>
            </a:pPr>
            <a:r>
              <a:rPr lang="en-US" sz="2400" dirty="0">
                <a:solidFill>
                  <a:srgbClr val="030303"/>
                </a:solidFill>
                <a:latin typeface="IBM Plex Sans Medium" pitchFamily="34" charset="0"/>
                <a:ea typeface="IBM Plex Sans Medium" pitchFamily="34" charset="-122"/>
                <a:cs typeface="IBM Plex Sans Medium" pitchFamily="34" charset="-120"/>
              </a:rPr>
              <a:t>退院後1週間程度は、重い荷物を持つことや激しい運動を控えるように指導する。腹部への圧力がかかる作業や運動は避け、軽い歩行やストレッチなど、無理のない範囲で身体を動かすようアドバイスする。</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774621" y="760809"/>
            <a:ext cx="6916579" cy="864513"/>
          </a:xfrm>
          <a:prstGeom prst="rect">
            <a:avLst/>
          </a:prstGeom>
          <a:noFill/>
          <a:ln/>
        </p:spPr>
        <p:txBody>
          <a:bodyPr wrap="none" lIns="0" tIns="0" rIns="0" bIns="0" rtlCol="0" anchor="t"/>
          <a:lstStyle/>
          <a:p>
            <a:pPr marL="0" indent="0" algn="l">
              <a:lnSpc>
                <a:spcPts val="6800"/>
              </a:lnSpc>
              <a:buNone/>
            </a:pPr>
            <a:r>
              <a:rPr lang="en-US" sz="5400" dirty="0">
                <a:solidFill>
                  <a:srgbClr val="1B1B27"/>
                </a:solidFill>
                <a:latin typeface="Inter Medium" pitchFamily="34" charset="0"/>
                <a:ea typeface="Inter Medium" pitchFamily="34" charset="-122"/>
                <a:cs typeface="Inter Medium" pitchFamily="34" charset="-120"/>
              </a:rPr>
              <a:t>看護師の身体的ケア</a:t>
            </a:r>
            <a:endParaRPr lang="en-US" sz="5400" dirty="0"/>
          </a:p>
        </p:txBody>
      </p:sp>
      <p:sp>
        <p:nvSpPr>
          <p:cNvPr id="4" name="Text 2"/>
          <p:cNvSpPr/>
          <p:nvPr/>
        </p:nvSpPr>
        <p:spPr>
          <a:xfrm>
            <a:off x="918378" y="2178606"/>
            <a:ext cx="3729345" cy="432316"/>
          </a:xfrm>
          <a:prstGeom prst="rect">
            <a:avLst/>
          </a:prstGeom>
          <a:noFill/>
          <a:ln/>
        </p:spPr>
        <p:txBody>
          <a:bodyPr wrap="none" lIns="0" tIns="0" rIns="0" bIns="0" rtlCol="0" anchor="t"/>
          <a:lstStyle/>
          <a:p>
            <a:pPr marL="0" indent="0" algn="l">
              <a:lnSpc>
                <a:spcPts val="3400"/>
              </a:lnSpc>
              <a:buNone/>
            </a:pPr>
            <a:r>
              <a:rPr lang="en-US" sz="3200" dirty="0">
                <a:solidFill>
                  <a:srgbClr val="030303"/>
                </a:solidFill>
                <a:latin typeface="Inter Medium" pitchFamily="34" charset="0"/>
                <a:ea typeface="Inter Medium" pitchFamily="34" charset="-122"/>
                <a:cs typeface="Inter Medium" pitchFamily="34" charset="-120"/>
              </a:rPr>
              <a:t>痛みの評価と管理</a:t>
            </a:r>
            <a:endParaRPr lang="en-US" sz="3200" dirty="0"/>
          </a:p>
        </p:txBody>
      </p:sp>
      <p:sp>
        <p:nvSpPr>
          <p:cNvPr id="5" name="Text 3"/>
          <p:cNvSpPr/>
          <p:nvPr/>
        </p:nvSpPr>
        <p:spPr>
          <a:xfrm>
            <a:off x="918378" y="2776895"/>
            <a:ext cx="6223943" cy="1770697"/>
          </a:xfrm>
          <a:prstGeom prst="rect">
            <a:avLst/>
          </a:prstGeom>
          <a:noFill/>
          <a:ln/>
        </p:spPr>
        <p:txBody>
          <a:bodyPr wrap="square" lIns="0" tIns="0" rIns="0" bIns="0" rtlCol="0" anchor="t"/>
          <a:lstStyle/>
          <a:p>
            <a:pPr marL="0" indent="0" algn="l">
              <a:lnSpc>
                <a:spcPts val="3450"/>
              </a:lnSpc>
              <a:buNone/>
            </a:pPr>
            <a:r>
              <a:rPr lang="en-US" sz="2150" dirty="0">
                <a:solidFill>
                  <a:srgbClr val="030303"/>
                </a:solidFill>
                <a:latin typeface="IBM Plex Sans Medium" pitchFamily="34" charset="0"/>
                <a:ea typeface="IBM Plex Sans Medium" pitchFamily="34" charset="-122"/>
                <a:cs typeface="IBM Plex Sans Medium" pitchFamily="34" charset="-120"/>
              </a:rPr>
              <a:t>急性胆嚢炎や術後の痛みは患者にとって大きな負担である。定期的に痛みの強さや種類を評価し、VAS(視覚的アナログスケール)を使用して適切な鎮痛薬の使用を行う。</a:t>
            </a:r>
            <a:endParaRPr lang="en-US" sz="2150" dirty="0"/>
          </a:p>
        </p:txBody>
      </p:sp>
      <p:sp>
        <p:nvSpPr>
          <p:cNvPr id="7" name="Text 5"/>
          <p:cNvSpPr/>
          <p:nvPr/>
        </p:nvSpPr>
        <p:spPr>
          <a:xfrm>
            <a:off x="7631837" y="2178606"/>
            <a:ext cx="3729345" cy="432316"/>
          </a:xfrm>
          <a:prstGeom prst="rect">
            <a:avLst/>
          </a:prstGeom>
          <a:noFill/>
          <a:ln/>
        </p:spPr>
        <p:txBody>
          <a:bodyPr wrap="none" lIns="0" tIns="0" rIns="0" bIns="0" rtlCol="0" anchor="t"/>
          <a:lstStyle/>
          <a:p>
            <a:pPr marL="0" indent="0" algn="l">
              <a:lnSpc>
                <a:spcPts val="3400"/>
              </a:lnSpc>
              <a:buNone/>
            </a:pPr>
            <a:r>
              <a:rPr lang="en-US" sz="3200" dirty="0">
                <a:solidFill>
                  <a:srgbClr val="030303"/>
                </a:solidFill>
                <a:latin typeface="Inter Medium" pitchFamily="34" charset="0"/>
                <a:ea typeface="Inter Medium" pitchFamily="34" charset="-122"/>
                <a:cs typeface="Inter Medium" pitchFamily="34" charset="-120"/>
              </a:rPr>
              <a:t>術後の身体的観察</a:t>
            </a:r>
            <a:endParaRPr lang="en-US" sz="3200" dirty="0"/>
          </a:p>
        </p:txBody>
      </p:sp>
      <p:sp>
        <p:nvSpPr>
          <p:cNvPr id="8" name="Text 6"/>
          <p:cNvSpPr/>
          <p:nvPr/>
        </p:nvSpPr>
        <p:spPr>
          <a:xfrm>
            <a:off x="7631837" y="2776895"/>
            <a:ext cx="6223943" cy="1770697"/>
          </a:xfrm>
          <a:prstGeom prst="rect">
            <a:avLst/>
          </a:prstGeom>
          <a:noFill/>
          <a:ln/>
        </p:spPr>
        <p:txBody>
          <a:bodyPr wrap="square" lIns="0" tIns="0" rIns="0" bIns="0" rtlCol="0" anchor="t"/>
          <a:lstStyle/>
          <a:p>
            <a:pPr marL="0" indent="0" algn="l">
              <a:lnSpc>
                <a:spcPts val="3450"/>
              </a:lnSpc>
              <a:buNone/>
            </a:pPr>
            <a:r>
              <a:rPr lang="en-US" sz="2150" dirty="0">
                <a:solidFill>
                  <a:srgbClr val="030303"/>
                </a:solidFill>
                <a:latin typeface="IBM Plex Sans Medium" pitchFamily="34" charset="0"/>
                <a:ea typeface="IBM Plex Sans Medium" pitchFamily="34" charset="-122"/>
                <a:cs typeface="IBM Plex Sans Medium" pitchFamily="34" charset="-120"/>
              </a:rPr>
              <a:t>創部の異常やバイタルサインの変化をチェックする。発熱や心拍数の増加、血圧の変動などが見られた場合には、早期に適切な医療措置が取れるよう医師と連携を図る。</a:t>
            </a:r>
            <a:endParaRPr lang="en-US" sz="2150" dirty="0"/>
          </a:p>
        </p:txBody>
      </p:sp>
      <p:sp>
        <p:nvSpPr>
          <p:cNvPr id="10" name="Text 8"/>
          <p:cNvSpPr/>
          <p:nvPr/>
        </p:nvSpPr>
        <p:spPr>
          <a:xfrm>
            <a:off x="918378" y="5100876"/>
            <a:ext cx="3729345" cy="432316"/>
          </a:xfrm>
          <a:prstGeom prst="rect">
            <a:avLst/>
          </a:prstGeom>
          <a:noFill/>
          <a:ln/>
        </p:spPr>
        <p:txBody>
          <a:bodyPr wrap="none" lIns="0" tIns="0" rIns="0" bIns="0" rtlCol="0" anchor="t"/>
          <a:lstStyle/>
          <a:p>
            <a:pPr marL="0" indent="0" algn="l">
              <a:lnSpc>
                <a:spcPts val="3400"/>
              </a:lnSpc>
              <a:buNone/>
            </a:pPr>
            <a:r>
              <a:rPr lang="en-US" sz="3200" dirty="0">
                <a:solidFill>
                  <a:srgbClr val="030303"/>
                </a:solidFill>
                <a:latin typeface="Inter Medium" pitchFamily="34" charset="0"/>
                <a:ea typeface="Inter Medium" pitchFamily="34" charset="-122"/>
                <a:cs typeface="Inter Medium" pitchFamily="34" charset="-120"/>
              </a:rPr>
              <a:t>感染予防</a:t>
            </a:r>
            <a:endParaRPr lang="en-US" sz="3200" dirty="0"/>
          </a:p>
        </p:txBody>
      </p:sp>
      <p:sp>
        <p:nvSpPr>
          <p:cNvPr id="11" name="Text 9"/>
          <p:cNvSpPr/>
          <p:nvPr/>
        </p:nvSpPr>
        <p:spPr>
          <a:xfrm>
            <a:off x="918378" y="5699165"/>
            <a:ext cx="6223943" cy="1770697"/>
          </a:xfrm>
          <a:prstGeom prst="rect">
            <a:avLst/>
          </a:prstGeom>
          <a:noFill/>
          <a:ln/>
        </p:spPr>
        <p:txBody>
          <a:bodyPr wrap="square" lIns="0" tIns="0" rIns="0" bIns="0" rtlCol="0" anchor="t"/>
          <a:lstStyle/>
          <a:p>
            <a:pPr marL="0" indent="0" algn="l">
              <a:lnSpc>
                <a:spcPts val="3450"/>
              </a:lnSpc>
              <a:buNone/>
            </a:pPr>
            <a:r>
              <a:rPr lang="en-US" sz="2150" dirty="0">
                <a:solidFill>
                  <a:srgbClr val="030303"/>
                </a:solidFill>
                <a:latin typeface="IBM Plex Sans Medium" pitchFamily="34" charset="0"/>
                <a:ea typeface="IBM Plex Sans Medium" pitchFamily="34" charset="-122"/>
                <a:cs typeface="IBM Plex Sans Medium" pitchFamily="34" charset="-120"/>
              </a:rPr>
              <a:t>術後の感染症予防は非常に重要である。創部の清潔を保つために、患者に適切なケア方法を指導する。手洗いや手指消毒、感染経路を遮断するための注意深いケアを実施する。</a:t>
            </a:r>
            <a:endParaRPr lang="en-US" sz="2150" dirty="0"/>
          </a:p>
        </p:txBody>
      </p:sp>
      <p:sp>
        <p:nvSpPr>
          <p:cNvPr id="13" name="Text 11"/>
          <p:cNvSpPr/>
          <p:nvPr/>
        </p:nvSpPr>
        <p:spPr>
          <a:xfrm>
            <a:off x="7631837" y="5100876"/>
            <a:ext cx="3729345" cy="432316"/>
          </a:xfrm>
          <a:prstGeom prst="rect">
            <a:avLst/>
          </a:prstGeom>
          <a:noFill/>
          <a:ln/>
        </p:spPr>
        <p:txBody>
          <a:bodyPr wrap="none" lIns="0" tIns="0" rIns="0" bIns="0" rtlCol="0" anchor="t"/>
          <a:lstStyle/>
          <a:p>
            <a:pPr marL="0" indent="0" algn="l">
              <a:lnSpc>
                <a:spcPts val="3400"/>
              </a:lnSpc>
              <a:buNone/>
            </a:pPr>
            <a:r>
              <a:rPr lang="en-US" sz="3200" dirty="0">
                <a:solidFill>
                  <a:srgbClr val="030303"/>
                </a:solidFill>
                <a:latin typeface="Inter Medium" pitchFamily="34" charset="0"/>
                <a:ea typeface="Inter Medium" pitchFamily="34" charset="-122"/>
                <a:cs typeface="Inter Medium" pitchFamily="34" charset="-120"/>
              </a:rPr>
              <a:t>栄養・水分管理</a:t>
            </a:r>
            <a:endParaRPr lang="en-US" sz="3200" dirty="0"/>
          </a:p>
        </p:txBody>
      </p:sp>
      <p:sp>
        <p:nvSpPr>
          <p:cNvPr id="14" name="Text 12"/>
          <p:cNvSpPr/>
          <p:nvPr/>
        </p:nvSpPr>
        <p:spPr>
          <a:xfrm>
            <a:off x="7631837" y="5699165"/>
            <a:ext cx="6223943" cy="1770697"/>
          </a:xfrm>
          <a:prstGeom prst="rect">
            <a:avLst/>
          </a:prstGeom>
          <a:noFill/>
          <a:ln/>
        </p:spPr>
        <p:txBody>
          <a:bodyPr wrap="square" lIns="0" tIns="0" rIns="0" bIns="0" rtlCol="0" anchor="t"/>
          <a:lstStyle/>
          <a:p>
            <a:pPr marL="0" indent="0" algn="l">
              <a:lnSpc>
                <a:spcPts val="3450"/>
              </a:lnSpc>
              <a:buNone/>
            </a:pPr>
            <a:r>
              <a:rPr lang="en-US" sz="2150" dirty="0">
                <a:solidFill>
                  <a:srgbClr val="030303"/>
                </a:solidFill>
                <a:latin typeface="IBM Plex Sans Medium" pitchFamily="34" charset="0"/>
                <a:ea typeface="IBM Plex Sans Medium" pitchFamily="34" charset="-122"/>
                <a:cs typeface="IBM Plex Sans Medium" pitchFamily="34" charset="-120"/>
              </a:rPr>
              <a:t>術後は絶食から食事を再開するため、患者が適切に栄養と水分を摂取できるようサポートする。患者の消化機能に応じた適切な食事計画を提案する。</a:t>
            </a:r>
            <a:endParaRPr lang="en-US" sz="21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644009" y="719376"/>
            <a:ext cx="9201269" cy="718780"/>
          </a:xfrm>
          <a:prstGeom prst="rect">
            <a:avLst/>
          </a:prstGeom>
          <a:noFill/>
          <a:ln/>
        </p:spPr>
        <p:txBody>
          <a:bodyPr wrap="none" lIns="0" tIns="0" rIns="0" bIns="0" rtlCol="0" anchor="t"/>
          <a:lstStyle/>
          <a:p>
            <a:pPr marL="0" indent="0" algn="l">
              <a:lnSpc>
                <a:spcPts val="5650"/>
              </a:lnSpc>
              <a:buNone/>
            </a:pPr>
            <a:r>
              <a:rPr lang="en-US" sz="5400" dirty="0">
                <a:solidFill>
                  <a:srgbClr val="1B1B27"/>
                </a:solidFill>
                <a:latin typeface="Inter Medium" pitchFamily="34" charset="0"/>
                <a:ea typeface="Inter Medium" pitchFamily="34" charset="-122"/>
                <a:cs typeface="Inter Medium" pitchFamily="34" charset="-120"/>
              </a:rPr>
              <a:t>看護師の心理的サポートと患者教育</a:t>
            </a:r>
            <a:endParaRPr lang="en-US" sz="5400" dirty="0"/>
          </a:p>
        </p:txBody>
      </p:sp>
      <p:sp>
        <p:nvSpPr>
          <p:cNvPr id="3" name="Shape 1"/>
          <p:cNvSpPr/>
          <p:nvPr/>
        </p:nvSpPr>
        <p:spPr>
          <a:xfrm>
            <a:off x="644009" y="1898213"/>
            <a:ext cx="13342382" cy="3265155"/>
          </a:xfrm>
          <a:prstGeom prst="roundRect">
            <a:avLst>
              <a:gd name="adj" fmla="val 3435"/>
            </a:avLst>
          </a:prstGeom>
          <a:solidFill>
            <a:srgbClr val="E6E6E6"/>
          </a:solidFill>
          <a:ln w="7620">
            <a:solidFill>
              <a:srgbClr val="CCCCCC"/>
            </a:solidFill>
            <a:prstDash val="solid"/>
          </a:ln>
        </p:spPr>
        <p:txBody>
          <a:bodyPr/>
          <a:lstStyle/>
          <a:p>
            <a:endParaRPr lang="ja-JP" altLang="en-US" sz="2000"/>
          </a:p>
        </p:txBody>
      </p:sp>
      <p:sp>
        <p:nvSpPr>
          <p:cNvPr id="4" name="Shape 2"/>
          <p:cNvSpPr/>
          <p:nvPr/>
        </p:nvSpPr>
        <p:spPr>
          <a:xfrm>
            <a:off x="651629" y="1905833"/>
            <a:ext cx="4442341" cy="3247464"/>
          </a:xfrm>
          <a:prstGeom prst="roundRect">
            <a:avLst>
              <a:gd name="adj" fmla="val 3454"/>
            </a:avLst>
          </a:prstGeom>
          <a:solidFill>
            <a:srgbClr val="E6E6E6"/>
          </a:solidFill>
          <a:ln/>
        </p:spPr>
        <p:txBody>
          <a:bodyPr/>
          <a:lstStyle/>
          <a:p>
            <a:endParaRPr lang="ja-JP" altLang="en-US" sz="2000"/>
          </a:p>
        </p:txBody>
      </p:sp>
      <p:sp>
        <p:nvSpPr>
          <p:cNvPr id="5" name="Text 3"/>
          <p:cNvSpPr/>
          <p:nvPr/>
        </p:nvSpPr>
        <p:spPr>
          <a:xfrm>
            <a:off x="881658" y="2135862"/>
            <a:ext cx="2875359" cy="417129"/>
          </a:xfrm>
          <a:prstGeom prst="rect">
            <a:avLst/>
          </a:prstGeom>
          <a:noFill/>
          <a:ln/>
        </p:spPr>
        <p:txBody>
          <a:bodyPr wrap="none" lIns="0" tIns="0" rIns="0" bIns="0" rtlCol="0" anchor="t"/>
          <a:lstStyle/>
          <a:p>
            <a:pPr marL="0" indent="0" algn="l">
              <a:lnSpc>
                <a:spcPts val="2800"/>
              </a:lnSpc>
              <a:buNone/>
            </a:pPr>
            <a:r>
              <a:rPr lang="en-US" sz="3200" dirty="0">
                <a:solidFill>
                  <a:srgbClr val="030303"/>
                </a:solidFill>
                <a:latin typeface="Inter Medium" pitchFamily="34" charset="0"/>
                <a:ea typeface="Inter Medium" pitchFamily="34" charset="-122"/>
                <a:cs typeface="Inter Medium" pitchFamily="34" charset="-120"/>
              </a:rPr>
              <a:t>不安や恐怖の軽減</a:t>
            </a:r>
            <a:endParaRPr lang="en-US" sz="3200" dirty="0"/>
          </a:p>
        </p:txBody>
      </p:sp>
      <p:sp>
        <p:nvSpPr>
          <p:cNvPr id="6" name="Text 4"/>
          <p:cNvSpPr/>
          <p:nvPr/>
        </p:nvSpPr>
        <p:spPr>
          <a:xfrm>
            <a:off x="881658" y="2633186"/>
            <a:ext cx="3982283" cy="2136089"/>
          </a:xfrm>
          <a:prstGeom prst="rect">
            <a:avLst/>
          </a:prstGeom>
          <a:noFill/>
          <a:ln/>
        </p:spPr>
        <p:txBody>
          <a:bodyPr wrap="square" lIns="0" tIns="0" rIns="0" bIns="0" rtlCol="0" anchor="t"/>
          <a:lstStyle/>
          <a:p>
            <a:pPr marL="0" indent="0" algn="l">
              <a:lnSpc>
                <a:spcPts val="2850"/>
              </a:lnSpc>
              <a:buNone/>
            </a:pPr>
            <a:r>
              <a:rPr lang="en-US" sz="2000" dirty="0">
                <a:solidFill>
                  <a:srgbClr val="030303"/>
                </a:solidFill>
                <a:latin typeface="IBM Plex Sans Medium" pitchFamily="34" charset="0"/>
                <a:ea typeface="IBM Plex Sans Medium" pitchFamily="34" charset="-122"/>
                <a:cs typeface="IBM Plex Sans Medium" pitchFamily="34" charset="-120"/>
              </a:rPr>
              <a:t>胆嚢炎や手術に対して不安を感じる患者に対して、積極的にコミュニケーションを図り、不安を軽減させる。手術や治療の内容、過程、予後について理解できるように説明を行う。</a:t>
            </a:r>
            <a:endParaRPr lang="en-US" sz="2000" dirty="0"/>
          </a:p>
        </p:txBody>
      </p:sp>
      <p:sp>
        <p:nvSpPr>
          <p:cNvPr id="7" name="Shape 5"/>
          <p:cNvSpPr/>
          <p:nvPr/>
        </p:nvSpPr>
        <p:spPr>
          <a:xfrm>
            <a:off x="5093970" y="1905833"/>
            <a:ext cx="4442341" cy="3247464"/>
          </a:xfrm>
          <a:prstGeom prst="rect">
            <a:avLst/>
          </a:prstGeom>
          <a:solidFill>
            <a:srgbClr val="E6E6E6"/>
          </a:solidFill>
          <a:ln/>
        </p:spPr>
        <p:txBody>
          <a:bodyPr/>
          <a:lstStyle/>
          <a:p>
            <a:endParaRPr lang="ja-JP" altLang="en-US" sz="2000"/>
          </a:p>
        </p:txBody>
      </p:sp>
      <p:sp>
        <p:nvSpPr>
          <p:cNvPr id="8" name="Shape 6"/>
          <p:cNvSpPr/>
          <p:nvPr/>
        </p:nvSpPr>
        <p:spPr>
          <a:xfrm>
            <a:off x="5093969" y="1905833"/>
            <a:ext cx="45719" cy="3247464"/>
          </a:xfrm>
          <a:prstGeom prst="roundRect">
            <a:avLst>
              <a:gd name="adj" fmla="val 316980"/>
            </a:avLst>
          </a:prstGeom>
          <a:solidFill>
            <a:srgbClr val="CCCCCC"/>
          </a:solidFill>
          <a:ln/>
        </p:spPr>
        <p:txBody>
          <a:bodyPr/>
          <a:lstStyle/>
          <a:p>
            <a:endParaRPr lang="ja-JP" altLang="en-US" sz="2000"/>
          </a:p>
        </p:txBody>
      </p:sp>
      <p:sp>
        <p:nvSpPr>
          <p:cNvPr id="9" name="Text 7"/>
          <p:cNvSpPr/>
          <p:nvPr/>
        </p:nvSpPr>
        <p:spPr>
          <a:xfrm>
            <a:off x="5323999" y="2135862"/>
            <a:ext cx="2875359" cy="417129"/>
          </a:xfrm>
          <a:prstGeom prst="rect">
            <a:avLst/>
          </a:prstGeom>
          <a:noFill/>
          <a:ln/>
        </p:spPr>
        <p:txBody>
          <a:bodyPr wrap="none" lIns="0" tIns="0" rIns="0" bIns="0" rtlCol="0" anchor="t"/>
          <a:lstStyle/>
          <a:p>
            <a:pPr marL="0" indent="0" algn="l">
              <a:lnSpc>
                <a:spcPts val="2800"/>
              </a:lnSpc>
              <a:buNone/>
            </a:pPr>
            <a:r>
              <a:rPr lang="en-US" sz="3200" dirty="0">
                <a:solidFill>
                  <a:srgbClr val="030303"/>
                </a:solidFill>
                <a:latin typeface="Inter Medium" pitchFamily="34" charset="0"/>
                <a:ea typeface="Inter Medium" pitchFamily="34" charset="-122"/>
                <a:cs typeface="Inter Medium" pitchFamily="34" charset="-120"/>
              </a:rPr>
              <a:t>術前教育と説明</a:t>
            </a:r>
            <a:endParaRPr lang="en-US" sz="3200" dirty="0"/>
          </a:p>
        </p:txBody>
      </p:sp>
      <p:sp>
        <p:nvSpPr>
          <p:cNvPr id="10" name="Text 8"/>
          <p:cNvSpPr/>
          <p:nvPr/>
        </p:nvSpPr>
        <p:spPr>
          <a:xfrm>
            <a:off x="5323999" y="2633186"/>
            <a:ext cx="3982283" cy="2136089"/>
          </a:xfrm>
          <a:prstGeom prst="rect">
            <a:avLst/>
          </a:prstGeom>
          <a:noFill/>
          <a:ln/>
        </p:spPr>
        <p:txBody>
          <a:bodyPr wrap="square" lIns="0" tIns="0" rIns="0" bIns="0" rtlCol="0" anchor="t"/>
          <a:lstStyle/>
          <a:p>
            <a:pPr marL="0" indent="0" algn="l">
              <a:lnSpc>
                <a:spcPts val="2850"/>
              </a:lnSpc>
              <a:buNone/>
            </a:pPr>
            <a:r>
              <a:rPr lang="en-US" sz="2000" dirty="0">
                <a:solidFill>
                  <a:srgbClr val="030303"/>
                </a:solidFill>
                <a:latin typeface="IBM Plex Sans Medium" pitchFamily="34" charset="0"/>
                <a:ea typeface="IBM Plex Sans Medium" pitchFamily="34" charset="-122"/>
                <a:cs typeface="IBM Plex Sans Medium" pitchFamily="34" charset="-120"/>
              </a:rPr>
              <a:t>患者が理解しやすい言葉で手術の目的や内容、術後の回復過程について説明し、疑問点や不安を解消する。患者が手術に対してポジティブな気持ちで臨めるよう支援する。</a:t>
            </a:r>
            <a:endParaRPr lang="en-US" sz="2000" dirty="0"/>
          </a:p>
        </p:txBody>
      </p:sp>
      <p:sp>
        <p:nvSpPr>
          <p:cNvPr id="11" name="Shape 9"/>
          <p:cNvSpPr/>
          <p:nvPr/>
        </p:nvSpPr>
        <p:spPr>
          <a:xfrm>
            <a:off x="9536311" y="1905833"/>
            <a:ext cx="4442460" cy="3247464"/>
          </a:xfrm>
          <a:prstGeom prst="rect">
            <a:avLst/>
          </a:prstGeom>
          <a:solidFill>
            <a:srgbClr val="E6E6E6"/>
          </a:solidFill>
          <a:ln/>
        </p:spPr>
        <p:txBody>
          <a:bodyPr/>
          <a:lstStyle/>
          <a:p>
            <a:endParaRPr lang="ja-JP" altLang="en-US" sz="2000"/>
          </a:p>
        </p:txBody>
      </p:sp>
      <p:sp>
        <p:nvSpPr>
          <p:cNvPr id="12" name="Shape 10"/>
          <p:cNvSpPr/>
          <p:nvPr/>
        </p:nvSpPr>
        <p:spPr>
          <a:xfrm>
            <a:off x="9536310" y="1905833"/>
            <a:ext cx="45719" cy="3247464"/>
          </a:xfrm>
          <a:prstGeom prst="roundRect">
            <a:avLst>
              <a:gd name="adj" fmla="val 316980"/>
            </a:avLst>
          </a:prstGeom>
          <a:solidFill>
            <a:srgbClr val="CCCCCC"/>
          </a:solidFill>
          <a:ln/>
        </p:spPr>
        <p:txBody>
          <a:bodyPr/>
          <a:lstStyle/>
          <a:p>
            <a:endParaRPr lang="ja-JP" altLang="en-US" sz="2000"/>
          </a:p>
        </p:txBody>
      </p:sp>
      <p:sp>
        <p:nvSpPr>
          <p:cNvPr id="13" name="Text 11"/>
          <p:cNvSpPr/>
          <p:nvPr/>
        </p:nvSpPr>
        <p:spPr>
          <a:xfrm>
            <a:off x="9766340" y="2135862"/>
            <a:ext cx="2875359" cy="417129"/>
          </a:xfrm>
          <a:prstGeom prst="rect">
            <a:avLst/>
          </a:prstGeom>
          <a:noFill/>
          <a:ln/>
        </p:spPr>
        <p:txBody>
          <a:bodyPr wrap="none" lIns="0" tIns="0" rIns="0" bIns="0" rtlCol="0" anchor="t"/>
          <a:lstStyle/>
          <a:p>
            <a:pPr marL="0" indent="0" algn="l">
              <a:lnSpc>
                <a:spcPts val="2800"/>
              </a:lnSpc>
              <a:buNone/>
            </a:pPr>
            <a:r>
              <a:rPr lang="en-US" sz="3200" dirty="0">
                <a:solidFill>
                  <a:srgbClr val="030303"/>
                </a:solidFill>
                <a:latin typeface="Inter Medium" pitchFamily="34" charset="0"/>
                <a:ea typeface="Inter Medium" pitchFamily="34" charset="-122"/>
                <a:cs typeface="Inter Medium" pitchFamily="34" charset="-120"/>
              </a:rPr>
              <a:t>家族へのサポート</a:t>
            </a:r>
            <a:endParaRPr lang="en-US" sz="3200" dirty="0"/>
          </a:p>
        </p:txBody>
      </p:sp>
      <p:sp>
        <p:nvSpPr>
          <p:cNvPr id="14" name="Text 12"/>
          <p:cNvSpPr/>
          <p:nvPr/>
        </p:nvSpPr>
        <p:spPr>
          <a:xfrm>
            <a:off x="9766340" y="2633186"/>
            <a:ext cx="3982403" cy="2136089"/>
          </a:xfrm>
          <a:prstGeom prst="rect">
            <a:avLst/>
          </a:prstGeom>
          <a:noFill/>
          <a:ln/>
        </p:spPr>
        <p:txBody>
          <a:bodyPr wrap="square" lIns="0" tIns="0" rIns="0" bIns="0" rtlCol="0" anchor="t"/>
          <a:lstStyle/>
          <a:p>
            <a:pPr marL="0" indent="0" algn="l">
              <a:lnSpc>
                <a:spcPts val="2850"/>
              </a:lnSpc>
              <a:buNone/>
            </a:pPr>
            <a:r>
              <a:rPr lang="en-US" sz="2000" dirty="0">
                <a:solidFill>
                  <a:srgbClr val="030303"/>
                </a:solidFill>
                <a:latin typeface="IBM Plex Sans Medium" pitchFamily="34" charset="0"/>
                <a:ea typeface="IBM Plex Sans Medium" pitchFamily="34" charset="-122"/>
                <a:cs typeface="IBM Plex Sans Medium" pitchFamily="34" charset="-120"/>
              </a:rPr>
              <a:t>家族に対しても患者の状態やケア内容を説明し、サポートができるような体制を整える。家族が患者に対して適切に支援できるよう、心身のケアについてアドバイスを行う。</a:t>
            </a:r>
            <a:endParaRPr lang="en-US" sz="2000" dirty="0"/>
          </a:p>
        </p:txBody>
      </p:sp>
      <p:sp>
        <p:nvSpPr>
          <p:cNvPr id="15" name="Shape 13"/>
          <p:cNvSpPr/>
          <p:nvPr/>
        </p:nvSpPr>
        <p:spPr>
          <a:xfrm>
            <a:off x="651629" y="5438299"/>
            <a:ext cx="13342382" cy="36314"/>
          </a:xfrm>
          <a:prstGeom prst="rect">
            <a:avLst/>
          </a:prstGeom>
          <a:solidFill>
            <a:srgbClr val="030303">
              <a:alpha val="50000"/>
            </a:srgbClr>
          </a:solidFill>
          <a:ln/>
        </p:spPr>
        <p:txBody>
          <a:bodyPr/>
          <a:lstStyle/>
          <a:p>
            <a:endParaRPr lang="ja-JP" altLang="en-US" sz="2400"/>
          </a:p>
        </p:txBody>
      </p:sp>
      <p:sp>
        <p:nvSpPr>
          <p:cNvPr id="16" name="Text 14"/>
          <p:cNvSpPr/>
          <p:nvPr/>
        </p:nvSpPr>
        <p:spPr>
          <a:xfrm>
            <a:off x="651629" y="5963363"/>
            <a:ext cx="2875359" cy="359331"/>
          </a:xfrm>
          <a:prstGeom prst="rect">
            <a:avLst/>
          </a:prstGeom>
          <a:noFill/>
          <a:ln/>
        </p:spPr>
        <p:txBody>
          <a:bodyPr wrap="none" lIns="0" tIns="0" rIns="0" bIns="0" rtlCol="0" anchor="t"/>
          <a:lstStyle/>
          <a:p>
            <a:pPr marL="0" indent="0" algn="l">
              <a:lnSpc>
                <a:spcPts val="2800"/>
              </a:lnSpc>
              <a:buNone/>
            </a:pPr>
            <a:r>
              <a:rPr lang="en-US" sz="2800" dirty="0">
                <a:solidFill>
                  <a:srgbClr val="1B1B27"/>
                </a:solidFill>
                <a:latin typeface="Inter Medium" pitchFamily="34" charset="0"/>
                <a:ea typeface="Inter Medium" pitchFamily="34" charset="-122"/>
                <a:cs typeface="Inter Medium" pitchFamily="34" charset="-120"/>
              </a:rPr>
              <a:t>術後の生活指導</a:t>
            </a:r>
            <a:endParaRPr lang="en-US" sz="2800" dirty="0"/>
          </a:p>
        </p:txBody>
      </p:sp>
      <p:sp>
        <p:nvSpPr>
          <p:cNvPr id="17" name="Text 15"/>
          <p:cNvSpPr/>
          <p:nvPr/>
        </p:nvSpPr>
        <p:spPr>
          <a:xfrm>
            <a:off x="651629" y="6552722"/>
            <a:ext cx="6390561" cy="1104067"/>
          </a:xfrm>
          <a:prstGeom prst="rect">
            <a:avLst/>
          </a:prstGeom>
          <a:noFill/>
          <a:ln/>
        </p:spPr>
        <p:txBody>
          <a:bodyPr wrap="square" lIns="0" tIns="0" rIns="0" bIns="0" rtlCol="0" anchor="t"/>
          <a:lstStyle/>
          <a:p>
            <a:pPr marL="0" indent="0" algn="l">
              <a:lnSpc>
                <a:spcPts val="2850"/>
              </a:lnSpc>
              <a:buNone/>
            </a:pPr>
            <a:r>
              <a:rPr lang="en-US" sz="2400" dirty="0">
                <a:solidFill>
                  <a:srgbClr val="030303"/>
                </a:solidFill>
                <a:latin typeface="IBM Plex Sans Medium" pitchFamily="34" charset="0"/>
                <a:ea typeface="IBM Plex Sans Medium" pitchFamily="34" charset="-122"/>
                <a:cs typeface="IBM Plex Sans Medium" pitchFamily="34" charset="-120"/>
              </a:rPr>
              <a:t>退院後の生活について、食事指導や日常生活における注意点を具体的に指導する。患者が自己管理できるようサポートする。</a:t>
            </a:r>
            <a:endParaRPr lang="en-US" sz="2400" dirty="0"/>
          </a:p>
        </p:txBody>
      </p:sp>
      <p:sp>
        <p:nvSpPr>
          <p:cNvPr id="18" name="Text 16"/>
          <p:cNvSpPr/>
          <p:nvPr/>
        </p:nvSpPr>
        <p:spPr>
          <a:xfrm>
            <a:off x="7611070" y="5963363"/>
            <a:ext cx="4023955" cy="359331"/>
          </a:xfrm>
          <a:prstGeom prst="rect">
            <a:avLst/>
          </a:prstGeom>
          <a:noFill/>
          <a:ln/>
        </p:spPr>
        <p:txBody>
          <a:bodyPr wrap="none" lIns="0" tIns="0" rIns="0" bIns="0" rtlCol="0" anchor="t"/>
          <a:lstStyle/>
          <a:p>
            <a:pPr marL="0" indent="0" algn="l">
              <a:lnSpc>
                <a:spcPts val="2800"/>
              </a:lnSpc>
              <a:buNone/>
            </a:pPr>
            <a:r>
              <a:rPr lang="en-US" sz="2800" dirty="0">
                <a:solidFill>
                  <a:srgbClr val="1B1B27"/>
                </a:solidFill>
                <a:latin typeface="Inter Medium" pitchFamily="34" charset="0"/>
                <a:ea typeface="Inter Medium" pitchFamily="34" charset="-122"/>
                <a:cs typeface="Inter Medium" pitchFamily="34" charset="-120"/>
              </a:rPr>
              <a:t>再発予防のための生活習慣改善</a:t>
            </a:r>
            <a:endParaRPr lang="en-US" sz="2800" dirty="0"/>
          </a:p>
        </p:txBody>
      </p:sp>
      <p:sp>
        <p:nvSpPr>
          <p:cNvPr id="19" name="Text 17"/>
          <p:cNvSpPr/>
          <p:nvPr/>
        </p:nvSpPr>
        <p:spPr>
          <a:xfrm>
            <a:off x="7611070" y="6552722"/>
            <a:ext cx="6390561" cy="1104067"/>
          </a:xfrm>
          <a:prstGeom prst="rect">
            <a:avLst/>
          </a:prstGeom>
          <a:noFill/>
          <a:ln/>
        </p:spPr>
        <p:txBody>
          <a:bodyPr wrap="square" lIns="0" tIns="0" rIns="0" bIns="0" rtlCol="0" anchor="t"/>
          <a:lstStyle/>
          <a:p>
            <a:pPr marL="0" indent="0" algn="l">
              <a:lnSpc>
                <a:spcPts val="2850"/>
              </a:lnSpc>
              <a:buNone/>
            </a:pPr>
            <a:r>
              <a:rPr lang="en-US" sz="2400" dirty="0">
                <a:solidFill>
                  <a:srgbClr val="030303"/>
                </a:solidFill>
                <a:latin typeface="IBM Plex Sans Medium" pitchFamily="34" charset="0"/>
                <a:ea typeface="IBM Plex Sans Medium" pitchFamily="34" charset="-122"/>
                <a:cs typeface="IBM Plex Sans Medium" pitchFamily="34" charset="-120"/>
              </a:rPr>
              <a:t>健康的な生活習慣(適切な食事、運動、体重管理など)を推奨する。肥満や高脂肪食を避けることが再発防止につながることを説明する。</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966073" y="1393388"/>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胆嚢炎とは</a:t>
            </a:r>
            <a:endParaRPr lang="en-US" sz="6750" dirty="0"/>
          </a:p>
        </p:txBody>
      </p:sp>
      <p:sp>
        <p:nvSpPr>
          <p:cNvPr id="3" name="Shape 1"/>
          <p:cNvSpPr/>
          <p:nvPr/>
        </p:nvSpPr>
        <p:spPr>
          <a:xfrm>
            <a:off x="966073" y="3161705"/>
            <a:ext cx="6176605" cy="3674507"/>
          </a:xfrm>
          <a:prstGeom prst="roundRect">
            <a:avLst>
              <a:gd name="adj" fmla="val 3944"/>
            </a:avLst>
          </a:prstGeom>
          <a:solidFill>
            <a:srgbClr val="E6E6E6"/>
          </a:solidFill>
          <a:ln w="15240">
            <a:solidFill>
              <a:srgbClr val="CCCCCC"/>
            </a:solidFill>
            <a:prstDash val="solid"/>
          </a:ln>
        </p:spPr>
        <p:txBody>
          <a:bodyPr/>
          <a:lstStyle/>
          <a:p>
            <a:endParaRPr lang="ja-JP" altLang="en-US"/>
          </a:p>
        </p:txBody>
      </p:sp>
      <p:sp>
        <p:nvSpPr>
          <p:cNvPr id="4" name="Text 2"/>
          <p:cNvSpPr/>
          <p:nvPr/>
        </p:nvSpPr>
        <p:spPr>
          <a:xfrm>
            <a:off x="1326356" y="3521988"/>
            <a:ext cx="4313158" cy="539115"/>
          </a:xfrm>
          <a:prstGeom prst="rect">
            <a:avLst/>
          </a:prstGeom>
          <a:noFill/>
          <a:ln/>
        </p:spPr>
        <p:txBody>
          <a:bodyPr wrap="none" lIns="0" tIns="0" rIns="0" bIns="0" rtlCol="0" anchor="t"/>
          <a:lstStyle/>
          <a:p>
            <a:pPr marL="0" indent="0" algn="l">
              <a:lnSpc>
                <a:spcPts val="4200"/>
              </a:lnSpc>
              <a:buNone/>
            </a:pPr>
            <a:r>
              <a:rPr lang="en-US" sz="3350" dirty="0">
                <a:solidFill>
                  <a:srgbClr val="030303"/>
                </a:solidFill>
                <a:latin typeface="Inter Medium" pitchFamily="34" charset="0"/>
                <a:ea typeface="Inter Medium" pitchFamily="34" charset="-122"/>
                <a:cs typeface="Inter Medium" pitchFamily="34" charset="-120"/>
              </a:rPr>
              <a:t>定義</a:t>
            </a:r>
            <a:endParaRPr lang="en-US" sz="3350" dirty="0"/>
          </a:p>
        </p:txBody>
      </p:sp>
      <p:sp>
        <p:nvSpPr>
          <p:cNvPr id="5" name="Text 3"/>
          <p:cNvSpPr/>
          <p:nvPr/>
        </p:nvSpPr>
        <p:spPr>
          <a:xfrm>
            <a:off x="1326356" y="4268033"/>
            <a:ext cx="5456039" cy="2207895"/>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胆嚢の粘膜に炎症が起こった状態を指し、急性胆嚢炎と慢性胆嚢炎に分類される。特に頻度が高いのは急性胆嚢炎である。</a:t>
            </a:r>
            <a:endParaRPr lang="en-US" sz="2700" dirty="0"/>
          </a:p>
        </p:txBody>
      </p:sp>
      <p:sp>
        <p:nvSpPr>
          <p:cNvPr id="6" name="Shape 4"/>
          <p:cNvSpPr/>
          <p:nvPr/>
        </p:nvSpPr>
        <p:spPr>
          <a:xfrm>
            <a:off x="7487722" y="3161705"/>
            <a:ext cx="6176605" cy="3674507"/>
          </a:xfrm>
          <a:prstGeom prst="roundRect">
            <a:avLst>
              <a:gd name="adj" fmla="val 3944"/>
            </a:avLst>
          </a:prstGeom>
          <a:solidFill>
            <a:srgbClr val="E6E6E6"/>
          </a:solidFill>
          <a:ln w="15240">
            <a:solidFill>
              <a:srgbClr val="CCCCCC"/>
            </a:solidFill>
            <a:prstDash val="solid"/>
          </a:ln>
        </p:spPr>
        <p:txBody>
          <a:bodyPr/>
          <a:lstStyle/>
          <a:p>
            <a:endParaRPr lang="ja-JP" altLang="en-US"/>
          </a:p>
        </p:txBody>
      </p:sp>
      <p:sp>
        <p:nvSpPr>
          <p:cNvPr id="7" name="Text 5"/>
          <p:cNvSpPr/>
          <p:nvPr/>
        </p:nvSpPr>
        <p:spPr>
          <a:xfrm>
            <a:off x="7848005" y="3521988"/>
            <a:ext cx="4313158" cy="539115"/>
          </a:xfrm>
          <a:prstGeom prst="rect">
            <a:avLst/>
          </a:prstGeom>
          <a:noFill/>
          <a:ln/>
        </p:spPr>
        <p:txBody>
          <a:bodyPr wrap="none" lIns="0" tIns="0" rIns="0" bIns="0" rtlCol="0" anchor="t"/>
          <a:lstStyle/>
          <a:p>
            <a:pPr marL="0" indent="0" algn="l">
              <a:lnSpc>
                <a:spcPts val="4200"/>
              </a:lnSpc>
              <a:buNone/>
            </a:pPr>
            <a:r>
              <a:rPr lang="en-US" sz="3350" dirty="0">
                <a:solidFill>
                  <a:srgbClr val="030303"/>
                </a:solidFill>
                <a:latin typeface="Inter Medium" pitchFamily="34" charset="0"/>
                <a:ea typeface="Inter Medium" pitchFamily="34" charset="-122"/>
                <a:cs typeface="Inter Medium" pitchFamily="34" charset="-120"/>
              </a:rPr>
              <a:t>主な原因</a:t>
            </a:r>
            <a:endParaRPr lang="en-US" sz="3350" dirty="0"/>
          </a:p>
        </p:txBody>
      </p:sp>
      <p:sp>
        <p:nvSpPr>
          <p:cNvPr id="8" name="Text 6"/>
          <p:cNvSpPr/>
          <p:nvPr/>
        </p:nvSpPr>
        <p:spPr>
          <a:xfrm>
            <a:off x="7848005" y="4268033"/>
            <a:ext cx="5456039" cy="2207895"/>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胆石による胆嚢管の閉塞が最も多く、胆汁のうっ滞により粘膜が障害される。腸管内細菌の逆行感染や血流障害も原因となる。</a:t>
            </a:r>
            <a:endParaRPr lang="en-US" sz="2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864275" y="850702"/>
            <a:ext cx="7717274" cy="964644"/>
          </a:xfrm>
          <a:prstGeom prst="rect">
            <a:avLst/>
          </a:prstGeom>
          <a:noFill/>
          <a:ln/>
        </p:spPr>
        <p:txBody>
          <a:bodyPr wrap="none" lIns="0" tIns="0" rIns="0" bIns="0" rtlCol="0" anchor="t"/>
          <a:lstStyle/>
          <a:p>
            <a:pPr marL="0" indent="0" algn="l">
              <a:lnSpc>
                <a:spcPts val="7550"/>
              </a:lnSpc>
              <a:buNone/>
            </a:pPr>
            <a:r>
              <a:rPr lang="en-US" sz="6050" dirty="0" err="1">
                <a:solidFill>
                  <a:srgbClr val="1B1B27"/>
                </a:solidFill>
                <a:latin typeface="Inter Medium" pitchFamily="34" charset="0"/>
                <a:ea typeface="Inter Medium" pitchFamily="34" charset="-122"/>
                <a:cs typeface="Inter Medium" pitchFamily="34" charset="-120"/>
              </a:rPr>
              <a:t>まとめ</a:t>
            </a:r>
            <a:r>
              <a:rPr lang="ja-JP" altLang="en-US" sz="6050" dirty="0">
                <a:solidFill>
                  <a:srgbClr val="1B1B27"/>
                </a:solidFill>
                <a:latin typeface="Inter Medium" pitchFamily="34" charset="0"/>
                <a:ea typeface="Inter Medium" pitchFamily="34" charset="-122"/>
                <a:cs typeface="Inter Medium" pitchFamily="34" charset="-120"/>
              </a:rPr>
              <a:t>：</a:t>
            </a:r>
            <a:r>
              <a:rPr lang="en-US" sz="6050" dirty="0" err="1">
                <a:solidFill>
                  <a:srgbClr val="1B1B27"/>
                </a:solidFill>
                <a:latin typeface="Inter Medium" pitchFamily="34" charset="0"/>
                <a:ea typeface="Inter Medium" pitchFamily="34" charset="-122"/>
                <a:cs typeface="Inter Medium" pitchFamily="34" charset="-120"/>
              </a:rPr>
              <a:t>看護師の役割</a:t>
            </a:r>
            <a:endParaRPr lang="en-US" sz="6050" dirty="0"/>
          </a:p>
        </p:txBody>
      </p:sp>
      <p:sp>
        <p:nvSpPr>
          <p:cNvPr id="3" name="Text 1"/>
          <p:cNvSpPr/>
          <p:nvPr/>
        </p:nvSpPr>
        <p:spPr>
          <a:xfrm>
            <a:off x="1327309" y="2492488"/>
            <a:ext cx="12438817" cy="987743"/>
          </a:xfrm>
          <a:prstGeom prst="rect">
            <a:avLst/>
          </a:prstGeom>
          <a:noFill/>
          <a:ln/>
        </p:spPr>
        <p:txBody>
          <a:bodyPr wrap="square" lIns="0" tIns="0" rIns="0" bIns="0" rtlCol="0" anchor="t"/>
          <a:lstStyle/>
          <a:p>
            <a:pPr marL="0" indent="0" algn="l">
              <a:lnSpc>
                <a:spcPts val="3850"/>
              </a:lnSpc>
              <a:buNone/>
            </a:pPr>
            <a:r>
              <a:rPr lang="en-US" sz="2800" dirty="0">
                <a:solidFill>
                  <a:srgbClr val="030303"/>
                </a:solidFill>
                <a:latin typeface="IBM Plex Sans Medium" pitchFamily="34" charset="0"/>
                <a:ea typeface="IBM Plex Sans Medium" pitchFamily="34" charset="-122"/>
                <a:cs typeface="IBM Plex Sans Medium" pitchFamily="34" charset="-120"/>
              </a:rPr>
              <a:t>胆嚢炎の患者に対して、看護師は単に身体的なケアを行うだけでなく、患者の不安や恐怖を軽減し、早期回復を促進するための心理的サポートも重要である。</a:t>
            </a:r>
            <a:endParaRPr lang="en-US" sz="2800" dirty="0"/>
          </a:p>
        </p:txBody>
      </p:sp>
      <p:sp>
        <p:nvSpPr>
          <p:cNvPr id="4" name="Shape 2"/>
          <p:cNvSpPr/>
          <p:nvPr/>
        </p:nvSpPr>
        <p:spPr>
          <a:xfrm>
            <a:off x="864275" y="2432685"/>
            <a:ext cx="38100" cy="1682115"/>
          </a:xfrm>
          <a:prstGeom prst="rect">
            <a:avLst/>
          </a:prstGeom>
          <a:solidFill>
            <a:srgbClr val="030303"/>
          </a:solidFill>
          <a:ln/>
        </p:spPr>
        <p:txBody>
          <a:bodyPr/>
          <a:lstStyle/>
          <a:p>
            <a:endParaRPr lang="ja-JP" altLang="en-US"/>
          </a:p>
        </p:txBody>
      </p:sp>
      <p:sp>
        <p:nvSpPr>
          <p:cNvPr id="6" name="Text 4"/>
          <p:cNvSpPr/>
          <p:nvPr/>
        </p:nvSpPr>
        <p:spPr>
          <a:xfrm>
            <a:off x="1327190" y="4461986"/>
            <a:ext cx="3580448" cy="482322"/>
          </a:xfrm>
          <a:prstGeom prst="rect">
            <a:avLst/>
          </a:prstGeom>
          <a:noFill/>
          <a:ln/>
        </p:spPr>
        <p:txBody>
          <a:bodyPr wrap="none" lIns="0" tIns="0" rIns="0" bIns="0" rtlCol="0" anchor="t"/>
          <a:lstStyle/>
          <a:p>
            <a:pPr marL="0" indent="0" algn="l">
              <a:lnSpc>
                <a:spcPts val="3750"/>
              </a:lnSpc>
              <a:buNone/>
            </a:pPr>
            <a:r>
              <a:rPr lang="ja-JP" altLang="en-US" sz="3200" dirty="0">
                <a:solidFill>
                  <a:srgbClr val="030303"/>
                </a:solidFill>
                <a:latin typeface="Inter Medium" pitchFamily="34" charset="0"/>
                <a:ea typeface="Inter Medium" pitchFamily="34" charset="-122"/>
                <a:cs typeface="Inter Medium" pitchFamily="34" charset="-120"/>
              </a:rPr>
              <a:t>・</a:t>
            </a:r>
            <a:r>
              <a:rPr lang="en-US" sz="3200" dirty="0" err="1">
                <a:solidFill>
                  <a:srgbClr val="030303"/>
                </a:solidFill>
                <a:latin typeface="Inter Medium" pitchFamily="34" charset="0"/>
                <a:ea typeface="Inter Medium" pitchFamily="34" charset="-122"/>
                <a:cs typeface="Inter Medium" pitchFamily="34" charset="-120"/>
              </a:rPr>
              <a:t>痛みの管理</a:t>
            </a:r>
            <a:endParaRPr lang="en-US" sz="3200" dirty="0"/>
          </a:p>
        </p:txBody>
      </p:sp>
      <p:sp>
        <p:nvSpPr>
          <p:cNvPr id="8" name="Text 6"/>
          <p:cNvSpPr/>
          <p:nvPr/>
        </p:nvSpPr>
        <p:spPr>
          <a:xfrm>
            <a:off x="5756315" y="4461986"/>
            <a:ext cx="3580567" cy="482322"/>
          </a:xfrm>
          <a:prstGeom prst="rect">
            <a:avLst/>
          </a:prstGeom>
          <a:noFill/>
          <a:ln/>
        </p:spPr>
        <p:txBody>
          <a:bodyPr wrap="none" lIns="0" tIns="0" rIns="0" bIns="0" rtlCol="0" anchor="t"/>
          <a:lstStyle/>
          <a:p>
            <a:pPr marL="0" indent="0" algn="l">
              <a:lnSpc>
                <a:spcPts val="3750"/>
              </a:lnSpc>
              <a:buNone/>
            </a:pPr>
            <a:r>
              <a:rPr lang="ja-JP" altLang="en-US" sz="3200" dirty="0">
                <a:solidFill>
                  <a:srgbClr val="030303"/>
                </a:solidFill>
                <a:latin typeface="Inter Medium" pitchFamily="34" charset="0"/>
                <a:ea typeface="Inter Medium" pitchFamily="34" charset="-122"/>
                <a:cs typeface="Inter Medium" pitchFamily="34" charset="-120"/>
              </a:rPr>
              <a:t>・</a:t>
            </a:r>
            <a:r>
              <a:rPr lang="en-US" sz="3200" dirty="0" err="1">
                <a:solidFill>
                  <a:srgbClr val="030303"/>
                </a:solidFill>
                <a:latin typeface="Inter Medium" pitchFamily="34" charset="0"/>
                <a:ea typeface="Inter Medium" pitchFamily="34" charset="-122"/>
                <a:cs typeface="Inter Medium" pitchFamily="34" charset="-120"/>
              </a:rPr>
              <a:t>術後観察</a:t>
            </a:r>
            <a:endParaRPr lang="en-US" sz="3200" dirty="0"/>
          </a:p>
        </p:txBody>
      </p:sp>
      <p:sp>
        <p:nvSpPr>
          <p:cNvPr id="10" name="Text 8"/>
          <p:cNvSpPr/>
          <p:nvPr/>
        </p:nvSpPr>
        <p:spPr>
          <a:xfrm>
            <a:off x="10185559" y="4461986"/>
            <a:ext cx="3580448" cy="482322"/>
          </a:xfrm>
          <a:prstGeom prst="rect">
            <a:avLst/>
          </a:prstGeom>
          <a:noFill/>
          <a:ln/>
        </p:spPr>
        <p:txBody>
          <a:bodyPr wrap="none" lIns="0" tIns="0" rIns="0" bIns="0" rtlCol="0" anchor="t"/>
          <a:lstStyle/>
          <a:p>
            <a:pPr marL="0" indent="0" algn="l">
              <a:lnSpc>
                <a:spcPts val="3750"/>
              </a:lnSpc>
              <a:buNone/>
            </a:pPr>
            <a:r>
              <a:rPr lang="ja-JP" altLang="en-US" sz="3200" dirty="0">
                <a:solidFill>
                  <a:srgbClr val="030303"/>
                </a:solidFill>
                <a:latin typeface="Inter Medium" pitchFamily="34" charset="0"/>
                <a:ea typeface="Inter Medium" pitchFamily="34" charset="-122"/>
                <a:cs typeface="Inter Medium" pitchFamily="34" charset="-120"/>
              </a:rPr>
              <a:t>・</a:t>
            </a:r>
            <a:r>
              <a:rPr lang="en-US" sz="3200" dirty="0" err="1">
                <a:solidFill>
                  <a:srgbClr val="030303"/>
                </a:solidFill>
                <a:latin typeface="Inter Medium" pitchFamily="34" charset="0"/>
                <a:ea typeface="Inter Medium" pitchFamily="34" charset="-122"/>
                <a:cs typeface="Inter Medium" pitchFamily="34" charset="-120"/>
              </a:rPr>
              <a:t>感染予防</a:t>
            </a:r>
            <a:endParaRPr lang="en-US" sz="3200" dirty="0"/>
          </a:p>
        </p:txBody>
      </p:sp>
      <p:sp>
        <p:nvSpPr>
          <p:cNvPr id="12" name="Text 10"/>
          <p:cNvSpPr/>
          <p:nvPr/>
        </p:nvSpPr>
        <p:spPr>
          <a:xfrm>
            <a:off x="1327190" y="5561648"/>
            <a:ext cx="3580448" cy="482322"/>
          </a:xfrm>
          <a:prstGeom prst="rect">
            <a:avLst/>
          </a:prstGeom>
          <a:noFill/>
          <a:ln/>
        </p:spPr>
        <p:txBody>
          <a:bodyPr wrap="none" lIns="0" tIns="0" rIns="0" bIns="0" rtlCol="0" anchor="t"/>
          <a:lstStyle/>
          <a:p>
            <a:pPr marL="0" indent="0" algn="l">
              <a:lnSpc>
                <a:spcPts val="3750"/>
              </a:lnSpc>
              <a:buNone/>
            </a:pPr>
            <a:r>
              <a:rPr lang="ja-JP" altLang="en-US" sz="3200" dirty="0">
                <a:solidFill>
                  <a:srgbClr val="030303"/>
                </a:solidFill>
                <a:latin typeface="Inter Medium" pitchFamily="34" charset="0"/>
                <a:ea typeface="Inter Medium" pitchFamily="34" charset="-122"/>
                <a:cs typeface="Inter Medium" pitchFamily="34" charset="-120"/>
              </a:rPr>
              <a:t>・</a:t>
            </a:r>
            <a:r>
              <a:rPr lang="en-US" sz="3200" dirty="0" err="1">
                <a:solidFill>
                  <a:srgbClr val="030303"/>
                </a:solidFill>
                <a:latin typeface="Inter Medium" pitchFamily="34" charset="0"/>
                <a:ea typeface="Inter Medium" pitchFamily="34" charset="-122"/>
                <a:cs typeface="Inter Medium" pitchFamily="34" charset="-120"/>
              </a:rPr>
              <a:t>心理的支援</a:t>
            </a:r>
            <a:endParaRPr lang="en-US" sz="3200" dirty="0"/>
          </a:p>
        </p:txBody>
      </p:sp>
      <p:sp>
        <p:nvSpPr>
          <p:cNvPr id="14" name="Text 12"/>
          <p:cNvSpPr/>
          <p:nvPr/>
        </p:nvSpPr>
        <p:spPr>
          <a:xfrm>
            <a:off x="5756315" y="5561648"/>
            <a:ext cx="3580567" cy="482322"/>
          </a:xfrm>
          <a:prstGeom prst="rect">
            <a:avLst/>
          </a:prstGeom>
          <a:noFill/>
          <a:ln/>
        </p:spPr>
        <p:txBody>
          <a:bodyPr wrap="none" lIns="0" tIns="0" rIns="0" bIns="0" rtlCol="0" anchor="t"/>
          <a:lstStyle/>
          <a:p>
            <a:pPr marL="0" indent="0" algn="l">
              <a:lnSpc>
                <a:spcPts val="3750"/>
              </a:lnSpc>
              <a:buNone/>
            </a:pPr>
            <a:r>
              <a:rPr lang="ja-JP" altLang="en-US" sz="3200" dirty="0">
                <a:solidFill>
                  <a:srgbClr val="030303"/>
                </a:solidFill>
                <a:latin typeface="Inter Medium" pitchFamily="34" charset="0"/>
                <a:ea typeface="Inter Medium" pitchFamily="34" charset="-122"/>
                <a:cs typeface="Inter Medium" pitchFamily="34" charset="-120"/>
              </a:rPr>
              <a:t>・</a:t>
            </a:r>
            <a:r>
              <a:rPr lang="en-US" sz="3200" dirty="0" err="1">
                <a:solidFill>
                  <a:srgbClr val="030303"/>
                </a:solidFill>
                <a:latin typeface="Inter Medium" pitchFamily="34" charset="0"/>
                <a:ea typeface="Inter Medium" pitchFamily="34" charset="-122"/>
                <a:cs typeface="Inter Medium" pitchFamily="34" charset="-120"/>
              </a:rPr>
              <a:t>患者教育</a:t>
            </a:r>
            <a:endParaRPr lang="en-US" sz="3200" dirty="0"/>
          </a:p>
        </p:txBody>
      </p:sp>
      <p:sp>
        <p:nvSpPr>
          <p:cNvPr id="16" name="Text 14"/>
          <p:cNvSpPr/>
          <p:nvPr/>
        </p:nvSpPr>
        <p:spPr>
          <a:xfrm>
            <a:off x="10185559" y="5561648"/>
            <a:ext cx="3580448" cy="482322"/>
          </a:xfrm>
          <a:prstGeom prst="rect">
            <a:avLst/>
          </a:prstGeom>
          <a:noFill/>
          <a:ln/>
        </p:spPr>
        <p:txBody>
          <a:bodyPr wrap="none" lIns="0" tIns="0" rIns="0" bIns="0" rtlCol="0" anchor="t"/>
          <a:lstStyle/>
          <a:p>
            <a:pPr marL="0" indent="0" algn="l">
              <a:lnSpc>
                <a:spcPts val="3750"/>
              </a:lnSpc>
              <a:buNone/>
            </a:pPr>
            <a:r>
              <a:rPr lang="ja-JP" altLang="en-US" sz="3200" dirty="0">
                <a:solidFill>
                  <a:srgbClr val="030303"/>
                </a:solidFill>
                <a:latin typeface="Inter Medium" pitchFamily="34" charset="0"/>
                <a:ea typeface="Inter Medium" pitchFamily="34" charset="-122"/>
                <a:cs typeface="Inter Medium" pitchFamily="34" charset="-120"/>
              </a:rPr>
              <a:t>・</a:t>
            </a:r>
            <a:r>
              <a:rPr lang="en-US" sz="3200" dirty="0" err="1">
                <a:solidFill>
                  <a:srgbClr val="030303"/>
                </a:solidFill>
                <a:latin typeface="Inter Medium" pitchFamily="34" charset="0"/>
                <a:ea typeface="Inter Medium" pitchFamily="34" charset="-122"/>
                <a:cs typeface="Inter Medium" pitchFamily="34" charset="-120"/>
              </a:rPr>
              <a:t>家族支援</a:t>
            </a:r>
            <a:endParaRPr lang="en-US" sz="3200" dirty="0"/>
          </a:p>
        </p:txBody>
      </p:sp>
      <p:sp>
        <p:nvSpPr>
          <p:cNvPr id="17" name="Text 15"/>
          <p:cNvSpPr/>
          <p:nvPr/>
        </p:nvSpPr>
        <p:spPr>
          <a:xfrm>
            <a:off x="864275" y="6391156"/>
            <a:ext cx="12901851" cy="987743"/>
          </a:xfrm>
          <a:prstGeom prst="rect">
            <a:avLst/>
          </a:prstGeom>
          <a:noFill/>
          <a:ln/>
        </p:spPr>
        <p:txBody>
          <a:bodyPr wrap="square" lIns="0" tIns="0" rIns="0" bIns="0" rtlCol="0" anchor="t"/>
          <a:lstStyle/>
          <a:p>
            <a:pPr marL="0" indent="0" algn="l">
              <a:lnSpc>
                <a:spcPts val="3850"/>
              </a:lnSpc>
              <a:buNone/>
            </a:pPr>
            <a:r>
              <a:rPr lang="en-US" sz="2800" dirty="0">
                <a:solidFill>
                  <a:srgbClr val="030303"/>
                </a:solidFill>
                <a:latin typeface="IBM Plex Sans Medium" pitchFamily="34" charset="0"/>
                <a:ea typeface="IBM Plex Sans Medium" pitchFamily="34" charset="-122"/>
                <a:cs typeface="IBM Plex Sans Medium" pitchFamily="34" charset="-120"/>
              </a:rPr>
              <a:t>患者とその家族が安心して治療を受け、退院後も健康的に生活できるよう支援することが看護師の役割である。</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27671" y="671707"/>
            <a:ext cx="7144703" cy="686991"/>
          </a:xfrm>
          <a:prstGeom prst="rect">
            <a:avLst/>
          </a:prstGeom>
          <a:noFill/>
          <a:ln/>
        </p:spPr>
        <p:txBody>
          <a:bodyPr wrap="none" lIns="0" tIns="0" rIns="0" bIns="0" rtlCol="0" anchor="t"/>
          <a:lstStyle/>
          <a:p>
            <a:pPr marL="0" indent="0" algn="l">
              <a:lnSpc>
                <a:spcPts val="5400"/>
              </a:lnSpc>
              <a:buNone/>
            </a:pPr>
            <a:r>
              <a:rPr lang="en-US" sz="6600" dirty="0">
                <a:solidFill>
                  <a:srgbClr val="1B1B27"/>
                </a:solidFill>
                <a:latin typeface="Inter Medium" pitchFamily="34" charset="0"/>
                <a:ea typeface="Inter Medium" pitchFamily="34" charset="-122"/>
                <a:cs typeface="Inter Medium" pitchFamily="34" charset="-120"/>
              </a:rPr>
              <a:t>急性胆嚢炎の発症メカニズム</a:t>
            </a:r>
            <a:endParaRPr lang="en-US" sz="6600" dirty="0"/>
          </a:p>
        </p:txBody>
      </p:sp>
      <p:sp>
        <p:nvSpPr>
          <p:cNvPr id="4" name="Text 2"/>
          <p:cNvSpPr/>
          <p:nvPr/>
        </p:nvSpPr>
        <p:spPr>
          <a:xfrm>
            <a:off x="827671" y="1816196"/>
            <a:ext cx="2748201" cy="343495"/>
          </a:xfrm>
          <a:prstGeom prst="rect">
            <a:avLst/>
          </a:prstGeom>
          <a:noFill/>
          <a:ln/>
        </p:spPr>
        <p:txBody>
          <a:bodyPr wrap="none" lIns="0" tIns="0" rIns="0" bIns="0" rtlCol="0" anchor="t"/>
          <a:lstStyle/>
          <a:p>
            <a:pPr marL="0" indent="0" algn="l">
              <a:lnSpc>
                <a:spcPts val="2700"/>
              </a:lnSpc>
              <a:buNone/>
            </a:pPr>
            <a:r>
              <a:rPr lang="en-US" sz="3600" dirty="0">
                <a:solidFill>
                  <a:srgbClr val="030303"/>
                </a:solidFill>
                <a:latin typeface="Inter Medium" pitchFamily="34" charset="0"/>
                <a:ea typeface="Inter Medium" pitchFamily="34" charset="-122"/>
                <a:cs typeface="Inter Medium" pitchFamily="34" charset="-120"/>
              </a:rPr>
              <a:t>胆石が胆嚢管を閉塞</a:t>
            </a:r>
            <a:endParaRPr lang="en-US" sz="3600" dirty="0"/>
          </a:p>
        </p:txBody>
      </p:sp>
      <p:sp>
        <p:nvSpPr>
          <p:cNvPr id="5" name="Text 3"/>
          <p:cNvSpPr/>
          <p:nvPr/>
        </p:nvSpPr>
        <p:spPr>
          <a:xfrm>
            <a:off x="827671" y="2291493"/>
            <a:ext cx="13069610" cy="351830"/>
          </a:xfrm>
          <a:prstGeom prst="rect">
            <a:avLst/>
          </a:prstGeom>
          <a:noFill/>
          <a:ln/>
        </p:spPr>
        <p:txBody>
          <a:bodyPr wrap="none" lIns="0" tIns="0" rIns="0" bIns="0" rtlCol="0" anchor="t"/>
          <a:lstStyle/>
          <a:p>
            <a:pPr marL="0" indent="0" algn="l">
              <a:lnSpc>
                <a:spcPts val="2750"/>
              </a:lnSpc>
              <a:buNone/>
            </a:pPr>
            <a:r>
              <a:rPr lang="en-US" sz="2800" dirty="0">
                <a:solidFill>
                  <a:srgbClr val="030303"/>
                </a:solidFill>
                <a:latin typeface="IBM Plex Sans Medium" pitchFamily="34" charset="0"/>
                <a:ea typeface="IBM Plex Sans Medium" pitchFamily="34" charset="-122"/>
                <a:cs typeface="IBM Plex Sans Medium" pitchFamily="34" charset="-120"/>
              </a:rPr>
              <a:t>胆嚢の出口が塞がれる</a:t>
            </a:r>
            <a:endParaRPr lang="en-US" sz="2800" dirty="0"/>
          </a:p>
        </p:txBody>
      </p:sp>
      <p:sp>
        <p:nvSpPr>
          <p:cNvPr id="7" name="Text 5"/>
          <p:cNvSpPr/>
          <p:nvPr/>
        </p:nvSpPr>
        <p:spPr>
          <a:xfrm>
            <a:off x="827671" y="3083021"/>
            <a:ext cx="2748201" cy="343495"/>
          </a:xfrm>
          <a:prstGeom prst="rect">
            <a:avLst/>
          </a:prstGeom>
          <a:noFill/>
          <a:ln/>
        </p:spPr>
        <p:txBody>
          <a:bodyPr wrap="none" lIns="0" tIns="0" rIns="0" bIns="0" rtlCol="0" anchor="t"/>
          <a:lstStyle/>
          <a:p>
            <a:pPr marL="0" indent="0" algn="l">
              <a:lnSpc>
                <a:spcPts val="2700"/>
              </a:lnSpc>
              <a:buNone/>
            </a:pPr>
            <a:r>
              <a:rPr lang="en-US" sz="3600" dirty="0">
                <a:solidFill>
                  <a:srgbClr val="030303"/>
                </a:solidFill>
                <a:latin typeface="Inter Medium" pitchFamily="34" charset="0"/>
                <a:ea typeface="Inter Medium" pitchFamily="34" charset="-122"/>
                <a:cs typeface="Inter Medium" pitchFamily="34" charset="-120"/>
              </a:rPr>
              <a:t>胆汁のうっ滞</a:t>
            </a:r>
            <a:endParaRPr lang="en-US" sz="3600" dirty="0"/>
          </a:p>
        </p:txBody>
      </p:sp>
      <p:sp>
        <p:nvSpPr>
          <p:cNvPr id="8" name="Text 6"/>
          <p:cNvSpPr/>
          <p:nvPr/>
        </p:nvSpPr>
        <p:spPr>
          <a:xfrm>
            <a:off x="827671" y="3558318"/>
            <a:ext cx="13069610" cy="351830"/>
          </a:xfrm>
          <a:prstGeom prst="rect">
            <a:avLst/>
          </a:prstGeom>
          <a:noFill/>
          <a:ln/>
        </p:spPr>
        <p:txBody>
          <a:bodyPr wrap="none" lIns="0" tIns="0" rIns="0" bIns="0" rtlCol="0" anchor="t"/>
          <a:lstStyle/>
          <a:p>
            <a:pPr marL="0" indent="0" algn="l">
              <a:lnSpc>
                <a:spcPts val="2750"/>
              </a:lnSpc>
              <a:buNone/>
            </a:pPr>
            <a:r>
              <a:rPr lang="en-US" sz="2800" dirty="0">
                <a:solidFill>
                  <a:srgbClr val="030303"/>
                </a:solidFill>
                <a:latin typeface="IBM Plex Sans Medium" pitchFamily="34" charset="0"/>
                <a:ea typeface="IBM Plex Sans Medium" pitchFamily="34" charset="-122"/>
                <a:cs typeface="IBM Plex Sans Medium" pitchFamily="34" charset="-120"/>
              </a:rPr>
              <a:t>胆嚢内に胆汁が停滞する</a:t>
            </a:r>
            <a:endParaRPr lang="en-US" sz="2800" dirty="0"/>
          </a:p>
        </p:txBody>
      </p:sp>
      <p:sp>
        <p:nvSpPr>
          <p:cNvPr id="10" name="Text 8"/>
          <p:cNvSpPr/>
          <p:nvPr/>
        </p:nvSpPr>
        <p:spPr>
          <a:xfrm>
            <a:off x="827671" y="4349846"/>
            <a:ext cx="2748201" cy="343495"/>
          </a:xfrm>
          <a:prstGeom prst="rect">
            <a:avLst/>
          </a:prstGeom>
          <a:noFill/>
          <a:ln/>
        </p:spPr>
        <p:txBody>
          <a:bodyPr wrap="none" lIns="0" tIns="0" rIns="0" bIns="0" rtlCol="0" anchor="t"/>
          <a:lstStyle/>
          <a:p>
            <a:pPr marL="0" indent="0" algn="l">
              <a:lnSpc>
                <a:spcPts val="2700"/>
              </a:lnSpc>
              <a:buNone/>
            </a:pPr>
            <a:r>
              <a:rPr lang="en-US" sz="3600" dirty="0">
                <a:solidFill>
                  <a:srgbClr val="030303"/>
                </a:solidFill>
                <a:latin typeface="Inter Medium" pitchFamily="34" charset="0"/>
                <a:ea typeface="Inter Medium" pitchFamily="34" charset="-122"/>
                <a:cs typeface="Inter Medium" pitchFamily="34" charset="-120"/>
              </a:rPr>
              <a:t>内圧上昇と壁の障害</a:t>
            </a:r>
            <a:endParaRPr lang="en-US" sz="3600" dirty="0"/>
          </a:p>
        </p:txBody>
      </p:sp>
      <p:sp>
        <p:nvSpPr>
          <p:cNvPr id="11" name="Text 9"/>
          <p:cNvSpPr/>
          <p:nvPr/>
        </p:nvSpPr>
        <p:spPr>
          <a:xfrm>
            <a:off x="827671" y="4825143"/>
            <a:ext cx="13069610" cy="351830"/>
          </a:xfrm>
          <a:prstGeom prst="rect">
            <a:avLst/>
          </a:prstGeom>
          <a:noFill/>
          <a:ln/>
        </p:spPr>
        <p:txBody>
          <a:bodyPr wrap="none" lIns="0" tIns="0" rIns="0" bIns="0" rtlCol="0" anchor="t"/>
          <a:lstStyle/>
          <a:p>
            <a:pPr marL="0" indent="0" algn="l">
              <a:lnSpc>
                <a:spcPts val="2750"/>
              </a:lnSpc>
              <a:buNone/>
            </a:pPr>
            <a:r>
              <a:rPr lang="en-US" sz="2800" dirty="0">
                <a:solidFill>
                  <a:srgbClr val="030303"/>
                </a:solidFill>
                <a:latin typeface="IBM Plex Sans Medium" pitchFamily="34" charset="0"/>
                <a:ea typeface="IBM Plex Sans Medium" pitchFamily="34" charset="-122"/>
                <a:cs typeface="IBM Plex Sans Medium" pitchFamily="34" charset="-120"/>
              </a:rPr>
              <a:t>胆嚢壁が浮腫・壊死する</a:t>
            </a:r>
            <a:endParaRPr lang="en-US" sz="2800" dirty="0"/>
          </a:p>
        </p:txBody>
      </p:sp>
      <p:sp>
        <p:nvSpPr>
          <p:cNvPr id="13" name="Text 11"/>
          <p:cNvSpPr/>
          <p:nvPr/>
        </p:nvSpPr>
        <p:spPr>
          <a:xfrm>
            <a:off x="827671" y="5616671"/>
            <a:ext cx="2748201" cy="343495"/>
          </a:xfrm>
          <a:prstGeom prst="rect">
            <a:avLst/>
          </a:prstGeom>
          <a:noFill/>
          <a:ln/>
        </p:spPr>
        <p:txBody>
          <a:bodyPr wrap="none" lIns="0" tIns="0" rIns="0" bIns="0" rtlCol="0" anchor="t"/>
          <a:lstStyle/>
          <a:p>
            <a:pPr marL="0" indent="0" algn="l">
              <a:lnSpc>
                <a:spcPts val="2700"/>
              </a:lnSpc>
              <a:buNone/>
            </a:pPr>
            <a:r>
              <a:rPr lang="en-US" sz="3600" dirty="0">
                <a:solidFill>
                  <a:srgbClr val="030303"/>
                </a:solidFill>
                <a:latin typeface="Inter Medium" pitchFamily="34" charset="0"/>
                <a:ea typeface="Inter Medium" pitchFamily="34" charset="-122"/>
                <a:cs typeface="Inter Medium" pitchFamily="34" charset="-120"/>
              </a:rPr>
              <a:t>細菌感染の拡大</a:t>
            </a:r>
            <a:endParaRPr lang="en-US" sz="3600" dirty="0"/>
          </a:p>
        </p:txBody>
      </p:sp>
      <p:sp>
        <p:nvSpPr>
          <p:cNvPr id="14" name="Text 12"/>
          <p:cNvSpPr/>
          <p:nvPr/>
        </p:nvSpPr>
        <p:spPr>
          <a:xfrm>
            <a:off x="827671" y="6091968"/>
            <a:ext cx="13069610" cy="351830"/>
          </a:xfrm>
          <a:prstGeom prst="rect">
            <a:avLst/>
          </a:prstGeom>
          <a:noFill/>
          <a:ln/>
        </p:spPr>
        <p:txBody>
          <a:bodyPr wrap="none" lIns="0" tIns="0" rIns="0" bIns="0" rtlCol="0" anchor="t"/>
          <a:lstStyle/>
          <a:p>
            <a:pPr marL="0" indent="0" algn="l">
              <a:lnSpc>
                <a:spcPts val="2750"/>
              </a:lnSpc>
              <a:buNone/>
            </a:pPr>
            <a:r>
              <a:rPr lang="en-US" sz="2800" dirty="0">
                <a:solidFill>
                  <a:srgbClr val="030303"/>
                </a:solidFill>
                <a:latin typeface="IBM Plex Sans Medium" pitchFamily="34" charset="0"/>
                <a:ea typeface="IBM Plex Sans Medium" pitchFamily="34" charset="-122"/>
                <a:cs typeface="IBM Plex Sans Medium" pitchFamily="34" charset="-120"/>
              </a:rPr>
              <a:t>大腸菌などが侵入し炎症が進展</a:t>
            </a:r>
            <a:endParaRPr lang="en-US" sz="2800" dirty="0"/>
          </a:p>
        </p:txBody>
      </p:sp>
      <p:sp>
        <p:nvSpPr>
          <p:cNvPr id="16" name="Text 14"/>
          <p:cNvSpPr/>
          <p:nvPr/>
        </p:nvSpPr>
        <p:spPr>
          <a:xfrm>
            <a:off x="827671" y="6883496"/>
            <a:ext cx="2748201" cy="343495"/>
          </a:xfrm>
          <a:prstGeom prst="rect">
            <a:avLst/>
          </a:prstGeom>
          <a:noFill/>
          <a:ln/>
        </p:spPr>
        <p:txBody>
          <a:bodyPr wrap="none" lIns="0" tIns="0" rIns="0" bIns="0" rtlCol="0" anchor="t"/>
          <a:lstStyle/>
          <a:p>
            <a:pPr marL="0" indent="0" algn="l">
              <a:lnSpc>
                <a:spcPts val="2700"/>
              </a:lnSpc>
              <a:buNone/>
            </a:pPr>
            <a:r>
              <a:rPr lang="en-US" sz="3600" dirty="0">
                <a:solidFill>
                  <a:srgbClr val="030303"/>
                </a:solidFill>
                <a:latin typeface="Inter Medium" pitchFamily="34" charset="0"/>
                <a:ea typeface="Inter Medium" pitchFamily="34" charset="-122"/>
                <a:cs typeface="Inter Medium" pitchFamily="34" charset="-120"/>
              </a:rPr>
              <a:t>重篤な合併症</a:t>
            </a:r>
            <a:endParaRPr lang="en-US" sz="3600" dirty="0"/>
          </a:p>
        </p:txBody>
      </p:sp>
      <p:sp>
        <p:nvSpPr>
          <p:cNvPr id="17" name="Text 15"/>
          <p:cNvSpPr/>
          <p:nvPr/>
        </p:nvSpPr>
        <p:spPr>
          <a:xfrm>
            <a:off x="827671" y="7358793"/>
            <a:ext cx="13069610" cy="351830"/>
          </a:xfrm>
          <a:prstGeom prst="rect">
            <a:avLst/>
          </a:prstGeom>
          <a:noFill/>
          <a:ln/>
        </p:spPr>
        <p:txBody>
          <a:bodyPr wrap="none" lIns="0" tIns="0" rIns="0" bIns="0" rtlCol="0" anchor="t"/>
          <a:lstStyle/>
          <a:p>
            <a:pPr marL="0" indent="0" algn="l">
              <a:lnSpc>
                <a:spcPts val="2750"/>
              </a:lnSpc>
              <a:buNone/>
            </a:pPr>
            <a:r>
              <a:rPr lang="en-US" sz="2800" dirty="0">
                <a:solidFill>
                  <a:srgbClr val="030303"/>
                </a:solidFill>
                <a:latin typeface="IBM Plex Sans Medium" pitchFamily="34" charset="0"/>
                <a:ea typeface="IBM Plex Sans Medium" pitchFamily="34" charset="-122"/>
                <a:cs typeface="IBM Plex Sans Medium" pitchFamily="34" charset="-120"/>
              </a:rPr>
              <a:t>壊疽性胆嚢炎や穿孔のリスク</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966073" y="1356836"/>
            <a:ext cx="9487495"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急性胆嚢炎の臨床的特徴</a:t>
            </a:r>
            <a:endParaRPr lang="en-US" sz="6750" dirty="0"/>
          </a:p>
        </p:txBody>
      </p:sp>
      <p:sp>
        <p:nvSpPr>
          <p:cNvPr id="3" name="Text 1"/>
          <p:cNvSpPr/>
          <p:nvPr/>
        </p:nvSpPr>
        <p:spPr>
          <a:xfrm>
            <a:off x="966073" y="3297674"/>
            <a:ext cx="4313158" cy="539115"/>
          </a:xfrm>
          <a:prstGeom prst="rect">
            <a:avLst/>
          </a:prstGeom>
          <a:noFill/>
          <a:ln/>
        </p:spPr>
        <p:txBody>
          <a:bodyPr wrap="none" lIns="0" tIns="0" rIns="0" bIns="0" rtlCol="0" anchor="t"/>
          <a:lstStyle/>
          <a:p>
            <a:pPr marL="0" indent="0" algn="l">
              <a:lnSpc>
                <a:spcPts val="4200"/>
              </a:lnSpc>
              <a:buNone/>
            </a:pPr>
            <a:r>
              <a:rPr lang="en-US" sz="3600" dirty="0">
                <a:solidFill>
                  <a:srgbClr val="1B1B27"/>
                </a:solidFill>
                <a:latin typeface="Inter Medium" pitchFamily="34" charset="0"/>
                <a:ea typeface="Inter Medium" pitchFamily="34" charset="-122"/>
                <a:cs typeface="Inter Medium" pitchFamily="34" charset="-120"/>
              </a:rPr>
              <a:t>主な症状</a:t>
            </a:r>
            <a:endParaRPr lang="en-US" sz="3600" dirty="0"/>
          </a:p>
        </p:txBody>
      </p:sp>
      <p:sp>
        <p:nvSpPr>
          <p:cNvPr id="4" name="Text 2"/>
          <p:cNvSpPr/>
          <p:nvPr/>
        </p:nvSpPr>
        <p:spPr>
          <a:xfrm>
            <a:off x="966073" y="4181832"/>
            <a:ext cx="5928241" cy="551974"/>
          </a:xfrm>
          <a:prstGeom prst="rect">
            <a:avLst/>
          </a:prstGeom>
          <a:noFill/>
          <a:ln/>
        </p:spPr>
        <p:txBody>
          <a:bodyPr wrap="none" lIns="0" tIns="0" rIns="0" bIns="0" rtlCol="0" anchor="t"/>
          <a:lstStyle/>
          <a:p>
            <a:pPr marL="342900" indent="-342900" algn="l">
              <a:lnSpc>
                <a:spcPts val="43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右上腹部の激しい痛み(胆石発作)</a:t>
            </a:r>
            <a:endParaRPr lang="en-US" sz="2800" dirty="0"/>
          </a:p>
        </p:txBody>
      </p:sp>
      <p:sp>
        <p:nvSpPr>
          <p:cNvPr id="5" name="Text 3"/>
          <p:cNvSpPr/>
          <p:nvPr/>
        </p:nvSpPr>
        <p:spPr>
          <a:xfrm>
            <a:off x="966073" y="4854535"/>
            <a:ext cx="5928241" cy="551974"/>
          </a:xfrm>
          <a:prstGeom prst="rect">
            <a:avLst/>
          </a:prstGeom>
          <a:noFill/>
          <a:ln/>
        </p:spPr>
        <p:txBody>
          <a:bodyPr wrap="none" lIns="0" tIns="0" rIns="0" bIns="0" rtlCol="0" anchor="t"/>
          <a:lstStyle/>
          <a:p>
            <a:pPr marL="342900" indent="-342900" algn="l">
              <a:lnSpc>
                <a:spcPts val="43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背部や右肩への放散痛</a:t>
            </a:r>
            <a:endParaRPr lang="en-US" sz="2800" dirty="0"/>
          </a:p>
        </p:txBody>
      </p:sp>
      <p:sp>
        <p:nvSpPr>
          <p:cNvPr id="6" name="Text 4"/>
          <p:cNvSpPr/>
          <p:nvPr/>
        </p:nvSpPr>
        <p:spPr>
          <a:xfrm>
            <a:off x="966073" y="5527238"/>
            <a:ext cx="5928241" cy="551974"/>
          </a:xfrm>
          <a:prstGeom prst="rect">
            <a:avLst/>
          </a:prstGeom>
          <a:noFill/>
          <a:ln/>
        </p:spPr>
        <p:txBody>
          <a:bodyPr wrap="none" lIns="0" tIns="0" rIns="0" bIns="0" rtlCol="0" anchor="t"/>
          <a:lstStyle/>
          <a:p>
            <a:pPr marL="342900" indent="-342900" algn="l">
              <a:lnSpc>
                <a:spcPts val="43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発熱・悪寒(細菌感染による)</a:t>
            </a:r>
            <a:endParaRPr lang="en-US" sz="2800" dirty="0"/>
          </a:p>
        </p:txBody>
      </p:sp>
      <p:sp>
        <p:nvSpPr>
          <p:cNvPr id="7" name="Text 5"/>
          <p:cNvSpPr/>
          <p:nvPr/>
        </p:nvSpPr>
        <p:spPr>
          <a:xfrm>
            <a:off x="966073" y="6199942"/>
            <a:ext cx="5928241" cy="551974"/>
          </a:xfrm>
          <a:prstGeom prst="rect">
            <a:avLst/>
          </a:prstGeom>
          <a:noFill/>
          <a:ln/>
        </p:spPr>
        <p:txBody>
          <a:bodyPr wrap="none" lIns="0" tIns="0" rIns="0" bIns="0" rtlCol="0" anchor="t"/>
          <a:lstStyle/>
          <a:p>
            <a:pPr marL="342900" indent="-342900" algn="l">
              <a:lnSpc>
                <a:spcPts val="43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悪心・嘔吐</a:t>
            </a:r>
            <a:endParaRPr lang="en-US" sz="2800" dirty="0"/>
          </a:p>
        </p:txBody>
      </p:sp>
      <p:sp>
        <p:nvSpPr>
          <p:cNvPr id="8" name="Text 6"/>
          <p:cNvSpPr/>
          <p:nvPr/>
        </p:nvSpPr>
        <p:spPr>
          <a:xfrm>
            <a:off x="7743706" y="3297674"/>
            <a:ext cx="4313158" cy="539115"/>
          </a:xfrm>
          <a:prstGeom prst="rect">
            <a:avLst/>
          </a:prstGeom>
          <a:noFill/>
          <a:ln/>
        </p:spPr>
        <p:txBody>
          <a:bodyPr wrap="none" lIns="0" tIns="0" rIns="0" bIns="0" rtlCol="0" anchor="t"/>
          <a:lstStyle/>
          <a:p>
            <a:pPr marL="0" indent="0" algn="l">
              <a:lnSpc>
                <a:spcPts val="4200"/>
              </a:lnSpc>
              <a:buNone/>
            </a:pPr>
            <a:r>
              <a:rPr lang="en-US" sz="3600" dirty="0">
                <a:solidFill>
                  <a:srgbClr val="1B1B27"/>
                </a:solidFill>
                <a:latin typeface="Inter Medium" pitchFamily="34" charset="0"/>
                <a:ea typeface="Inter Medium" pitchFamily="34" charset="-122"/>
                <a:cs typeface="Inter Medium" pitchFamily="34" charset="-120"/>
              </a:rPr>
              <a:t>重症化のリスク</a:t>
            </a:r>
            <a:endParaRPr lang="en-US" sz="3600" dirty="0"/>
          </a:p>
        </p:txBody>
      </p:sp>
      <p:sp>
        <p:nvSpPr>
          <p:cNvPr id="9" name="Text 7"/>
          <p:cNvSpPr/>
          <p:nvPr/>
        </p:nvSpPr>
        <p:spPr>
          <a:xfrm>
            <a:off x="7743706" y="4181832"/>
            <a:ext cx="5928241" cy="2207895"/>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適切に治療されないと、壊疽性胆嚢炎や胆嚢穿孔、腹膜炎といった重篤な合併症を起こす可能性がある。早期診断と迅速な治療介入が重要である。</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77491" y="1117283"/>
            <a:ext cx="7835503" cy="979408"/>
          </a:xfrm>
          <a:prstGeom prst="rect">
            <a:avLst/>
          </a:prstGeom>
          <a:noFill/>
          <a:ln/>
        </p:spPr>
        <p:txBody>
          <a:bodyPr wrap="none" lIns="0" tIns="0" rIns="0" bIns="0" rtlCol="0" anchor="t"/>
          <a:lstStyle/>
          <a:p>
            <a:pPr marL="0" indent="0" algn="l">
              <a:lnSpc>
                <a:spcPts val="7700"/>
              </a:lnSpc>
              <a:buNone/>
            </a:pPr>
            <a:r>
              <a:rPr lang="en-US" sz="6150" dirty="0">
                <a:solidFill>
                  <a:srgbClr val="1B1B27"/>
                </a:solidFill>
                <a:latin typeface="Inter Medium" pitchFamily="34" charset="0"/>
                <a:ea typeface="Inter Medium" pitchFamily="34" charset="-122"/>
                <a:cs typeface="Inter Medium" pitchFamily="34" charset="-120"/>
              </a:rPr>
              <a:t>慢性胆嚢炎の特徴</a:t>
            </a:r>
            <a:endParaRPr lang="en-US" sz="6150" dirty="0"/>
          </a:p>
        </p:txBody>
      </p:sp>
      <p:sp>
        <p:nvSpPr>
          <p:cNvPr id="3" name="Shape 1"/>
          <p:cNvSpPr/>
          <p:nvPr/>
        </p:nvSpPr>
        <p:spPr>
          <a:xfrm>
            <a:off x="877491" y="2723436"/>
            <a:ext cx="4082891" cy="4388882"/>
          </a:xfrm>
          <a:prstGeom prst="roundRect">
            <a:avLst>
              <a:gd name="adj" fmla="val 3224"/>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228963" y="3074908"/>
            <a:ext cx="3379946" cy="489704"/>
          </a:xfrm>
          <a:prstGeom prst="rect">
            <a:avLst/>
          </a:prstGeom>
          <a:noFill/>
          <a:ln/>
        </p:spPr>
        <p:txBody>
          <a:bodyPr wrap="none" lIns="0" tIns="0" rIns="0" bIns="0" rtlCol="0" anchor="t"/>
          <a:lstStyle/>
          <a:p>
            <a:pPr marL="0" indent="0" algn="l">
              <a:lnSpc>
                <a:spcPts val="3850"/>
              </a:lnSpc>
              <a:buNone/>
            </a:pPr>
            <a:r>
              <a:rPr lang="en-US" sz="3050" dirty="0">
                <a:solidFill>
                  <a:srgbClr val="030303"/>
                </a:solidFill>
                <a:latin typeface="Inter Medium" pitchFamily="34" charset="0"/>
                <a:ea typeface="Inter Medium" pitchFamily="34" charset="-122"/>
                <a:cs typeface="Inter Medium" pitchFamily="34" charset="-120"/>
              </a:rPr>
              <a:t>病態</a:t>
            </a:r>
            <a:endParaRPr lang="en-US" sz="3050" dirty="0"/>
          </a:p>
        </p:txBody>
      </p:sp>
      <p:sp>
        <p:nvSpPr>
          <p:cNvPr id="5" name="Text 3"/>
          <p:cNvSpPr/>
          <p:nvPr/>
        </p:nvSpPr>
        <p:spPr>
          <a:xfrm>
            <a:off x="1228963" y="3752612"/>
            <a:ext cx="3379946" cy="2506861"/>
          </a:xfrm>
          <a:prstGeom prst="rect">
            <a:avLst/>
          </a:prstGeom>
          <a:noFill/>
          <a:ln/>
        </p:spPr>
        <p:txBody>
          <a:bodyPr wrap="square" lIns="0" tIns="0" rIns="0" bIns="0" rtlCol="0" anchor="t"/>
          <a:lstStyle/>
          <a:p>
            <a:pPr marL="0" indent="0" algn="l">
              <a:lnSpc>
                <a:spcPts val="3900"/>
              </a:lnSpc>
              <a:buNone/>
            </a:pPr>
            <a:r>
              <a:rPr lang="en-US" sz="2450" dirty="0">
                <a:solidFill>
                  <a:srgbClr val="030303"/>
                </a:solidFill>
                <a:latin typeface="IBM Plex Sans Medium" pitchFamily="34" charset="0"/>
                <a:ea typeface="IBM Plex Sans Medium" pitchFamily="34" charset="-122"/>
                <a:cs typeface="IBM Plex Sans Medium" pitchFamily="34" charset="-120"/>
              </a:rPr>
              <a:t>急性胆嚢炎の反復や長期的な胆石刺激により、胆嚢壁が徐々に線維化・肥厚していく状態である。</a:t>
            </a:r>
            <a:endParaRPr lang="en-US" sz="2450" dirty="0"/>
          </a:p>
        </p:txBody>
      </p:sp>
      <p:sp>
        <p:nvSpPr>
          <p:cNvPr id="6" name="Shape 4"/>
          <p:cNvSpPr/>
          <p:nvPr/>
        </p:nvSpPr>
        <p:spPr>
          <a:xfrm>
            <a:off x="5273754" y="2723436"/>
            <a:ext cx="4082891" cy="4388882"/>
          </a:xfrm>
          <a:prstGeom prst="roundRect">
            <a:avLst>
              <a:gd name="adj" fmla="val 3224"/>
            </a:avLst>
          </a:prstGeom>
          <a:solidFill>
            <a:srgbClr val="FFFFFF">
              <a:alpha val="95000"/>
            </a:srgbClr>
          </a:solidFill>
          <a:ln w="38100">
            <a:solidFill>
              <a:srgbClr val="CCCCCC"/>
            </a:solidFill>
            <a:prstDash val="solid"/>
          </a:ln>
        </p:spPr>
        <p:txBody>
          <a:bodyPr/>
          <a:lstStyle/>
          <a:p>
            <a:endParaRPr lang="ja-JP" altLang="en-US"/>
          </a:p>
        </p:txBody>
      </p:sp>
      <p:sp>
        <p:nvSpPr>
          <p:cNvPr id="7" name="Text 5"/>
          <p:cNvSpPr/>
          <p:nvPr/>
        </p:nvSpPr>
        <p:spPr>
          <a:xfrm>
            <a:off x="5625227" y="3074908"/>
            <a:ext cx="3379946" cy="489704"/>
          </a:xfrm>
          <a:prstGeom prst="rect">
            <a:avLst/>
          </a:prstGeom>
          <a:noFill/>
          <a:ln/>
        </p:spPr>
        <p:txBody>
          <a:bodyPr wrap="none" lIns="0" tIns="0" rIns="0" bIns="0" rtlCol="0" anchor="t"/>
          <a:lstStyle/>
          <a:p>
            <a:pPr marL="0" indent="0" algn="l">
              <a:lnSpc>
                <a:spcPts val="3850"/>
              </a:lnSpc>
              <a:buNone/>
            </a:pPr>
            <a:r>
              <a:rPr lang="en-US" sz="3050" dirty="0">
                <a:solidFill>
                  <a:srgbClr val="030303"/>
                </a:solidFill>
                <a:latin typeface="Inter Medium" pitchFamily="34" charset="0"/>
                <a:ea typeface="Inter Medium" pitchFamily="34" charset="-122"/>
                <a:cs typeface="Inter Medium" pitchFamily="34" charset="-120"/>
              </a:rPr>
              <a:t>症状</a:t>
            </a:r>
            <a:endParaRPr lang="en-US" sz="3050" dirty="0"/>
          </a:p>
        </p:txBody>
      </p:sp>
      <p:sp>
        <p:nvSpPr>
          <p:cNvPr id="8" name="Text 6"/>
          <p:cNvSpPr/>
          <p:nvPr/>
        </p:nvSpPr>
        <p:spPr>
          <a:xfrm>
            <a:off x="5625227" y="3752612"/>
            <a:ext cx="3379946" cy="3008233"/>
          </a:xfrm>
          <a:prstGeom prst="rect">
            <a:avLst/>
          </a:prstGeom>
          <a:noFill/>
          <a:ln/>
        </p:spPr>
        <p:txBody>
          <a:bodyPr wrap="square" lIns="0" tIns="0" rIns="0" bIns="0" rtlCol="0" anchor="t"/>
          <a:lstStyle/>
          <a:p>
            <a:pPr marL="0" indent="0" algn="l">
              <a:lnSpc>
                <a:spcPts val="3900"/>
              </a:lnSpc>
              <a:buNone/>
            </a:pPr>
            <a:r>
              <a:rPr lang="en-US" sz="2450" dirty="0">
                <a:solidFill>
                  <a:srgbClr val="030303"/>
                </a:solidFill>
                <a:latin typeface="IBM Plex Sans Medium" pitchFamily="34" charset="0"/>
                <a:ea typeface="IBM Plex Sans Medium" pitchFamily="34" charset="-122"/>
                <a:cs typeface="IBM Plex Sans Medium" pitchFamily="34" charset="-120"/>
              </a:rPr>
              <a:t>軽度で持続的な右上腹部不快感や鈍痛が特徴的である。食後、特に脂肪の多い食事後に膨満感や吐き気が出現しやすい。</a:t>
            </a:r>
            <a:endParaRPr lang="en-US" sz="2450" dirty="0"/>
          </a:p>
        </p:txBody>
      </p:sp>
      <p:sp>
        <p:nvSpPr>
          <p:cNvPr id="9" name="Shape 7"/>
          <p:cNvSpPr/>
          <p:nvPr/>
        </p:nvSpPr>
        <p:spPr>
          <a:xfrm>
            <a:off x="9670018" y="2723436"/>
            <a:ext cx="4082891" cy="4388882"/>
          </a:xfrm>
          <a:prstGeom prst="roundRect">
            <a:avLst>
              <a:gd name="adj" fmla="val 3224"/>
            </a:avLst>
          </a:prstGeom>
          <a:solidFill>
            <a:srgbClr val="FFFFFF">
              <a:alpha val="95000"/>
            </a:srgbClr>
          </a:solidFill>
          <a:ln w="38100">
            <a:solidFill>
              <a:srgbClr val="CCCCCC"/>
            </a:solidFill>
            <a:prstDash val="solid"/>
          </a:ln>
        </p:spPr>
        <p:txBody>
          <a:bodyPr/>
          <a:lstStyle/>
          <a:p>
            <a:endParaRPr lang="ja-JP" altLang="en-US"/>
          </a:p>
        </p:txBody>
      </p:sp>
      <p:sp>
        <p:nvSpPr>
          <p:cNvPr id="10" name="Text 8"/>
          <p:cNvSpPr/>
          <p:nvPr/>
        </p:nvSpPr>
        <p:spPr>
          <a:xfrm>
            <a:off x="10021491" y="3074908"/>
            <a:ext cx="3379946" cy="489704"/>
          </a:xfrm>
          <a:prstGeom prst="rect">
            <a:avLst/>
          </a:prstGeom>
          <a:noFill/>
          <a:ln/>
        </p:spPr>
        <p:txBody>
          <a:bodyPr wrap="none" lIns="0" tIns="0" rIns="0" bIns="0" rtlCol="0" anchor="t"/>
          <a:lstStyle/>
          <a:p>
            <a:pPr marL="0" indent="0" algn="l">
              <a:lnSpc>
                <a:spcPts val="3850"/>
              </a:lnSpc>
              <a:buNone/>
            </a:pPr>
            <a:r>
              <a:rPr lang="en-US" sz="3050" dirty="0">
                <a:solidFill>
                  <a:srgbClr val="030303"/>
                </a:solidFill>
                <a:latin typeface="Inter Medium" pitchFamily="34" charset="0"/>
                <a:ea typeface="Inter Medium" pitchFamily="34" charset="-122"/>
                <a:cs typeface="Inter Medium" pitchFamily="34" charset="-120"/>
              </a:rPr>
              <a:t>経過</a:t>
            </a:r>
            <a:endParaRPr lang="en-US" sz="3050" dirty="0"/>
          </a:p>
        </p:txBody>
      </p:sp>
      <p:sp>
        <p:nvSpPr>
          <p:cNvPr id="11" name="Text 9"/>
          <p:cNvSpPr/>
          <p:nvPr/>
        </p:nvSpPr>
        <p:spPr>
          <a:xfrm>
            <a:off x="10021491" y="3752612"/>
            <a:ext cx="3379946" cy="2005489"/>
          </a:xfrm>
          <a:prstGeom prst="rect">
            <a:avLst/>
          </a:prstGeom>
          <a:noFill/>
          <a:ln/>
        </p:spPr>
        <p:txBody>
          <a:bodyPr wrap="square" lIns="0" tIns="0" rIns="0" bIns="0" rtlCol="0" anchor="t"/>
          <a:lstStyle/>
          <a:p>
            <a:pPr marL="0" indent="0" algn="l">
              <a:lnSpc>
                <a:spcPts val="3900"/>
              </a:lnSpc>
              <a:buNone/>
            </a:pPr>
            <a:r>
              <a:rPr lang="en-US" sz="2450" dirty="0">
                <a:solidFill>
                  <a:srgbClr val="030303"/>
                </a:solidFill>
                <a:latin typeface="IBM Plex Sans Medium" pitchFamily="34" charset="0"/>
                <a:ea typeface="IBM Plex Sans Medium" pitchFamily="34" charset="-122"/>
                <a:cs typeface="IBM Plex Sans Medium" pitchFamily="34" charset="-120"/>
              </a:rPr>
              <a:t>急性発作のような劇的な症状は少ないが、徐々に胆嚢の機能が低下していく。</a:t>
            </a:r>
            <a:endParaRPr lang="en-US" sz="2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18317" y="1038582"/>
            <a:ext cx="7306985" cy="913328"/>
          </a:xfrm>
          <a:prstGeom prst="rect">
            <a:avLst/>
          </a:prstGeom>
          <a:noFill/>
          <a:ln/>
        </p:spPr>
        <p:txBody>
          <a:bodyPr wrap="none" lIns="0" tIns="0" rIns="0" bIns="0" rtlCol="0" anchor="t"/>
          <a:lstStyle/>
          <a:p>
            <a:pPr marL="0" indent="0" algn="l">
              <a:lnSpc>
                <a:spcPts val="7150"/>
              </a:lnSpc>
              <a:buNone/>
            </a:pPr>
            <a:r>
              <a:rPr lang="en-US" sz="5750" dirty="0">
                <a:solidFill>
                  <a:srgbClr val="1B1B27"/>
                </a:solidFill>
                <a:latin typeface="Inter Medium" pitchFamily="34" charset="0"/>
                <a:ea typeface="Inter Medium" pitchFamily="34" charset="-122"/>
                <a:cs typeface="Inter Medium" pitchFamily="34" charset="-120"/>
              </a:rPr>
              <a:t>胆嚢炎のリスク因子</a:t>
            </a:r>
            <a:endParaRPr lang="en-US" sz="5750" dirty="0"/>
          </a:p>
        </p:txBody>
      </p:sp>
      <p:sp>
        <p:nvSpPr>
          <p:cNvPr id="4" name="Text 2"/>
          <p:cNvSpPr/>
          <p:nvPr/>
        </p:nvSpPr>
        <p:spPr>
          <a:xfrm>
            <a:off x="818317" y="2536388"/>
            <a:ext cx="3653433" cy="456724"/>
          </a:xfrm>
          <a:prstGeom prst="rect">
            <a:avLst/>
          </a:prstGeom>
          <a:noFill/>
          <a:ln/>
        </p:spPr>
        <p:txBody>
          <a:bodyPr wrap="none" lIns="0" tIns="0" rIns="0" bIns="0" rtlCol="0" anchor="t"/>
          <a:lstStyle/>
          <a:p>
            <a:pPr marL="0" indent="0" algn="l">
              <a:lnSpc>
                <a:spcPts val="3550"/>
              </a:lnSpc>
              <a:buNone/>
            </a:pPr>
            <a:r>
              <a:rPr lang="en-US" sz="3200" dirty="0">
                <a:solidFill>
                  <a:srgbClr val="030303"/>
                </a:solidFill>
                <a:latin typeface="Inter Medium" pitchFamily="34" charset="0"/>
                <a:ea typeface="Inter Medium" pitchFamily="34" charset="-122"/>
                <a:cs typeface="Inter Medium" pitchFamily="34" charset="-120"/>
              </a:rPr>
              <a:t>女性(特に40歳以上)</a:t>
            </a:r>
            <a:endParaRPr lang="en-US" sz="3200" dirty="0"/>
          </a:p>
        </p:txBody>
      </p:sp>
      <p:sp>
        <p:nvSpPr>
          <p:cNvPr id="5" name="Text 3"/>
          <p:cNvSpPr/>
          <p:nvPr/>
        </p:nvSpPr>
        <p:spPr>
          <a:xfrm>
            <a:off x="818317" y="3168372"/>
            <a:ext cx="5875973" cy="1403033"/>
          </a:xfrm>
          <a:prstGeom prst="rect">
            <a:avLst/>
          </a:prstGeom>
          <a:noFill/>
          <a:ln/>
        </p:spPr>
        <p:txBody>
          <a:bodyPr wrap="square" lIns="0" tIns="0" rIns="0" bIns="0" rtlCol="0" anchor="t"/>
          <a:lstStyle/>
          <a:p>
            <a:pPr marL="0" indent="0" algn="l">
              <a:lnSpc>
                <a:spcPts val="3650"/>
              </a:lnSpc>
              <a:buNone/>
            </a:pPr>
            <a:r>
              <a:rPr lang="en-US" sz="2400" dirty="0">
                <a:solidFill>
                  <a:srgbClr val="030303"/>
                </a:solidFill>
                <a:latin typeface="IBM Plex Sans Medium" pitchFamily="34" charset="0"/>
                <a:ea typeface="IBM Plex Sans Medium" pitchFamily="34" charset="-122"/>
                <a:cs typeface="IBM Plex Sans Medium" pitchFamily="34" charset="-120"/>
              </a:rPr>
              <a:t>エストロゲンが胆汁中のコレステロール濃度を上昇させ、胆石形成を助長する。出産経験のある女性に多い。</a:t>
            </a:r>
            <a:endParaRPr lang="en-US" sz="2400" dirty="0"/>
          </a:p>
        </p:txBody>
      </p:sp>
      <p:sp>
        <p:nvSpPr>
          <p:cNvPr id="7" name="Text 5"/>
          <p:cNvSpPr/>
          <p:nvPr/>
        </p:nvSpPr>
        <p:spPr>
          <a:xfrm>
            <a:off x="7497842" y="2536388"/>
            <a:ext cx="3653433" cy="456724"/>
          </a:xfrm>
          <a:prstGeom prst="rect">
            <a:avLst/>
          </a:prstGeom>
          <a:noFill/>
          <a:ln/>
        </p:spPr>
        <p:txBody>
          <a:bodyPr wrap="none" lIns="0" tIns="0" rIns="0" bIns="0" rtlCol="0" anchor="t"/>
          <a:lstStyle/>
          <a:p>
            <a:pPr marL="0" indent="0" algn="l">
              <a:lnSpc>
                <a:spcPts val="3550"/>
              </a:lnSpc>
              <a:buNone/>
            </a:pPr>
            <a:r>
              <a:rPr lang="en-US" sz="3200" dirty="0">
                <a:solidFill>
                  <a:srgbClr val="030303"/>
                </a:solidFill>
                <a:latin typeface="Inter Medium" pitchFamily="34" charset="0"/>
                <a:ea typeface="Inter Medium" pitchFamily="34" charset="-122"/>
                <a:cs typeface="Inter Medium" pitchFamily="34" charset="-120"/>
              </a:rPr>
              <a:t>高脂肪食・肥満</a:t>
            </a:r>
            <a:endParaRPr lang="en-US" sz="3200" dirty="0"/>
          </a:p>
        </p:txBody>
      </p:sp>
      <p:sp>
        <p:nvSpPr>
          <p:cNvPr id="8" name="Text 6"/>
          <p:cNvSpPr/>
          <p:nvPr/>
        </p:nvSpPr>
        <p:spPr>
          <a:xfrm>
            <a:off x="7497842" y="3168372"/>
            <a:ext cx="5875973" cy="1403033"/>
          </a:xfrm>
          <a:prstGeom prst="rect">
            <a:avLst/>
          </a:prstGeom>
          <a:noFill/>
          <a:ln/>
        </p:spPr>
        <p:txBody>
          <a:bodyPr wrap="square" lIns="0" tIns="0" rIns="0" bIns="0" rtlCol="0" anchor="t"/>
          <a:lstStyle/>
          <a:p>
            <a:pPr marL="0" indent="0" algn="l">
              <a:lnSpc>
                <a:spcPts val="3650"/>
              </a:lnSpc>
              <a:buNone/>
            </a:pPr>
            <a:r>
              <a:rPr lang="en-US" sz="2400" dirty="0">
                <a:solidFill>
                  <a:srgbClr val="030303"/>
                </a:solidFill>
                <a:latin typeface="IBM Plex Sans Medium" pitchFamily="34" charset="0"/>
                <a:ea typeface="IBM Plex Sans Medium" pitchFamily="34" charset="-122"/>
                <a:cs typeface="IBM Plex Sans Medium" pitchFamily="34" charset="-120"/>
              </a:rPr>
              <a:t>肥満により胆汁中のコレステロールが増加し、胆石が形成されやすくなる。高脂肪食は胆嚢収縮を促進し症状を誘発する。</a:t>
            </a:r>
            <a:endParaRPr lang="en-US" sz="2400" dirty="0"/>
          </a:p>
        </p:txBody>
      </p:sp>
      <p:sp>
        <p:nvSpPr>
          <p:cNvPr id="10" name="Text 8"/>
          <p:cNvSpPr/>
          <p:nvPr/>
        </p:nvSpPr>
        <p:spPr>
          <a:xfrm>
            <a:off x="818317" y="5155883"/>
            <a:ext cx="3653433" cy="456724"/>
          </a:xfrm>
          <a:prstGeom prst="rect">
            <a:avLst/>
          </a:prstGeom>
          <a:noFill/>
          <a:ln/>
        </p:spPr>
        <p:txBody>
          <a:bodyPr wrap="none" lIns="0" tIns="0" rIns="0" bIns="0" rtlCol="0" anchor="t"/>
          <a:lstStyle/>
          <a:p>
            <a:pPr marL="0" indent="0" algn="l">
              <a:lnSpc>
                <a:spcPts val="3550"/>
              </a:lnSpc>
              <a:buNone/>
            </a:pPr>
            <a:r>
              <a:rPr lang="en-US" sz="3200" dirty="0">
                <a:solidFill>
                  <a:srgbClr val="030303"/>
                </a:solidFill>
                <a:latin typeface="Inter Medium" pitchFamily="34" charset="0"/>
                <a:ea typeface="Inter Medium" pitchFamily="34" charset="-122"/>
                <a:cs typeface="Inter Medium" pitchFamily="34" charset="-120"/>
              </a:rPr>
              <a:t>妊娠歴</a:t>
            </a:r>
            <a:endParaRPr lang="en-US" sz="3200" dirty="0"/>
          </a:p>
        </p:txBody>
      </p:sp>
      <p:sp>
        <p:nvSpPr>
          <p:cNvPr id="11" name="Text 9"/>
          <p:cNvSpPr/>
          <p:nvPr/>
        </p:nvSpPr>
        <p:spPr>
          <a:xfrm>
            <a:off x="818317" y="5787866"/>
            <a:ext cx="5875973" cy="935355"/>
          </a:xfrm>
          <a:prstGeom prst="rect">
            <a:avLst/>
          </a:prstGeom>
          <a:noFill/>
          <a:ln/>
        </p:spPr>
        <p:txBody>
          <a:bodyPr wrap="square" lIns="0" tIns="0" rIns="0" bIns="0" rtlCol="0" anchor="t"/>
          <a:lstStyle/>
          <a:p>
            <a:pPr marL="0" indent="0" algn="l">
              <a:lnSpc>
                <a:spcPts val="3650"/>
              </a:lnSpc>
              <a:buNone/>
            </a:pPr>
            <a:r>
              <a:rPr lang="en-US" sz="2400" dirty="0">
                <a:solidFill>
                  <a:srgbClr val="030303"/>
                </a:solidFill>
                <a:latin typeface="IBM Plex Sans Medium" pitchFamily="34" charset="0"/>
                <a:ea typeface="IBM Plex Sans Medium" pitchFamily="34" charset="-122"/>
                <a:cs typeface="IBM Plex Sans Medium" pitchFamily="34" charset="-120"/>
              </a:rPr>
              <a:t>妊娠中はホルモンの影響で胆嚢の運動が抑制され、胆汁うっ滞が起こりやすい。</a:t>
            </a:r>
            <a:endParaRPr lang="en-US" sz="2400" dirty="0"/>
          </a:p>
        </p:txBody>
      </p:sp>
      <p:sp>
        <p:nvSpPr>
          <p:cNvPr id="13" name="Text 11"/>
          <p:cNvSpPr/>
          <p:nvPr/>
        </p:nvSpPr>
        <p:spPr>
          <a:xfrm>
            <a:off x="7497842" y="5155883"/>
            <a:ext cx="3653433" cy="456724"/>
          </a:xfrm>
          <a:prstGeom prst="rect">
            <a:avLst/>
          </a:prstGeom>
          <a:noFill/>
          <a:ln/>
        </p:spPr>
        <p:txBody>
          <a:bodyPr wrap="none" lIns="0" tIns="0" rIns="0" bIns="0" rtlCol="0" anchor="t"/>
          <a:lstStyle/>
          <a:p>
            <a:pPr marL="0" indent="0" algn="l">
              <a:lnSpc>
                <a:spcPts val="3550"/>
              </a:lnSpc>
              <a:buNone/>
            </a:pPr>
            <a:r>
              <a:rPr lang="en-US" sz="3200" dirty="0">
                <a:solidFill>
                  <a:srgbClr val="030303"/>
                </a:solidFill>
                <a:latin typeface="Inter Medium" pitchFamily="34" charset="0"/>
                <a:ea typeface="Inter Medium" pitchFamily="34" charset="-122"/>
                <a:cs typeface="Inter Medium" pitchFamily="34" charset="-120"/>
              </a:rPr>
              <a:t>急激な減量</a:t>
            </a:r>
            <a:endParaRPr lang="en-US" sz="3200" dirty="0"/>
          </a:p>
        </p:txBody>
      </p:sp>
      <p:sp>
        <p:nvSpPr>
          <p:cNvPr id="14" name="Text 12"/>
          <p:cNvSpPr/>
          <p:nvPr/>
        </p:nvSpPr>
        <p:spPr>
          <a:xfrm>
            <a:off x="7497842" y="5787866"/>
            <a:ext cx="5875973" cy="1403033"/>
          </a:xfrm>
          <a:prstGeom prst="rect">
            <a:avLst/>
          </a:prstGeom>
          <a:noFill/>
          <a:ln/>
        </p:spPr>
        <p:txBody>
          <a:bodyPr wrap="square" lIns="0" tIns="0" rIns="0" bIns="0" rtlCol="0" anchor="t"/>
          <a:lstStyle/>
          <a:p>
            <a:pPr marL="0" indent="0" algn="l">
              <a:lnSpc>
                <a:spcPts val="3650"/>
              </a:lnSpc>
              <a:buNone/>
            </a:pPr>
            <a:r>
              <a:rPr lang="en-US" sz="2400" dirty="0">
                <a:solidFill>
                  <a:srgbClr val="030303"/>
                </a:solidFill>
                <a:latin typeface="IBM Plex Sans Medium" pitchFamily="34" charset="0"/>
                <a:ea typeface="IBM Plex Sans Medium" pitchFamily="34" charset="-122"/>
                <a:cs typeface="IBM Plex Sans Medium" pitchFamily="34" charset="-120"/>
              </a:rPr>
              <a:t>短期間の大幅な体重減少により、肝臓からのコレステロール排泄が増え、胆石形成リスクが高まる。</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966073" y="1362908"/>
            <a:ext cx="10349984"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その他の重要なリスク因子</a:t>
            </a:r>
            <a:endParaRPr lang="en-US" sz="6750" dirty="0"/>
          </a:p>
        </p:txBody>
      </p:sp>
      <p:sp>
        <p:nvSpPr>
          <p:cNvPr id="3" name="Shape 1"/>
          <p:cNvSpPr/>
          <p:nvPr/>
        </p:nvSpPr>
        <p:spPr>
          <a:xfrm>
            <a:off x="966073" y="3131225"/>
            <a:ext cx="6176605" cy="3735467"/>
          </a:xfrm>
          <a:prstGeom prst="roundRect">
            <a:avLst>
              <a:gd name="adj" fmla="val 5875"/>
            </a:avLst>
          </a:prstGeom>
          <a:solidFill>
            <a:srgbClr val="FFFFFF">
              <a:alpha val="95000"/>
            </a:srgbClr>
          </a:solidFill>
          <a:ln w="45720">
            <a:solidFill>
              <a:srgbClr val="CCCCCC"/>
            </a:solidFill>
            <a:prstDash val="solid"/>
          </a:ln>
        </p:spPr>
        <p:txBody>
          <a:bodyPr/>
          <a:lstStyle/>
          <a:p>
            <a:endParaRPr lang="ja-JP" altLang="en-US"/>
          </a:p>
        </p:txBody>
      </p:sp>
      <p:sp>
        <p:nvSpPr>
          <p:cNvPr id="4" name="Shape 2"/>
          <p:cNvSpPr/>
          <p:nvPr/>
        </p:nvSpPr>
        <p:spPr>
          <a:xfrm>
            <a:off x="920353" y="3131225"/>
            <a:ext cx="182880" cy="3735467"/>
          </a:xfrm>
          <a:prstGeom prst="roundRect">
            <a:avLst>
              <a:gd name="adj" fmla="val 79246"/>
            </a:avLst>
          </a:prstGeom>
          <a:solidFill>
            <a:srgbClr val="030303"/>
          </a:solidFill>
          <a:ln/>
        </p:spPr>
        <p:txBody>
          <a:bodyPr/>
          <a:lstStyle/>
          <a:p>
            <a:endParaRPr lang="ja-JP" altLang="en-US"/>
          </a:p>
        </p:txBody>
      </p:sp>
      <p:sp>
        <p:nvSpPr>
          <p:cNvPr id="5" name="Text 3"/>
          <p:cNvSpPr/>
          <p:nvPr/>
        </p:nvSpPr>
        <p:spPr>
          <a:xfrm>
            <a:off x="1493996" y="3521988"/>
            <a:ext cx="4313158" cy="539115"/>
          </a:xfrm>
          <a:prstGeom prst="rect">
            <a:avLst/>
          </a:prstGeom>
          <a:noFill/>
          <a:ln/>
        </p:spPr>
        <p:txBody>
          <a:bodyPr wrap="none" lIns="0" tIns="0" rIns="0" bIns="0" rtlCol="0" anchor="t"/>
          <a:lstStyle/>
          <a:p>
            <a:pPr marL="0" indent="0" algn="l">
              <a:lnSpc>
                <a:spcPts val="4200"/>
              </a:lnSpc>
              <a:buNone/>
            </a:pPr>
            <a:r>
              <a:rPr lang="en-US" sz="3350" dirty="0">
                <a:solidFill>
                  <a:srgbClr val="030303"/>
                </a:solidFill>
                <a:latin typeface="Inter Medium" pitchFamily="34" charset="0"/>
                <a:ea typeface="Inter Medium" pitchFamily="34" charset="-122"/>
                <a:cs typeface="Inter Medium" pitchFamily="34" charset="-120"/>
              </a:rPr>
              <a:t>糖尿病</a:t>
            </a:r>
            <a:endParaRPr lang="en-US" sz="3350" dirty="0"/>
          </a:p>
        </p:txBody>
      </p:sp>
      <p:sp>
        <p:nvSpPr>
          <p:cNvPr id="6" name="Text 4"/>
          <p:cNvSpPr/>
          <p:nvPr/>
        </p:nvSpPr>
        <p:spPr>
          <a:xfrm>
            <a:off x="1493996" y="4268033"/>
            <a:ext cx="5257919" cy="2207895"/>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自律神経障害により胆嚢運動が低下し、胆汁の停滞を招く。また免疫機能低下により感染が重症化しやすい。</a:t>
            </a:r>
            <a:endParaRPr lang="en-US" sz="2700" dirty="0"/>
          </a:p>
        </p:txBody>
      </p:sp>
      <p:sp>
        <p:nvSpPr>
          <p:cNvPr id="7" name="Shape 5"/>
          <p:cNvSpPr/>
          <p:nvPr/>
        </p:nvSpPr>
        <p:spPr>
          <a:xfrm>
            <a:off x="7487722" y="3131225"/>
            <a:ext cx="6176605" cy="3735467"/>
          </a:xfrm>
          <a:prstGeom prst="roundRect">
            <a:avLst>
              <a:gd name="adj" fmla="val 5875"/>
            </a:avLst>
          </a:prstGeom>
          <a:solidFill>
            <a:srgbClr val="FFFFFF">
              <a:alpha val="95000"/>
            </a:srgbClr>
          </a:solidFill>
          <a:ln w="45720">
            <a:solidFill>
              <a:srgbClr val="CCCCCC"/>
            </a:solidFill>
            <a:prstDash val="solid"/>
          </a:ln>
        </p:spPr>
        <p:txBody>
          <a:bodyPr/>
          <a:lstStyle/>
          <a:p>
            <a:endParaRPr lang="ja-JP" altLang="en-US"/>
          </a:p>
        </p:txBody>
      </p:sp>
      <p:sp>
        <p:nvSpPr>
          <p:cNvPr id="8" name="Shape 6"/>
          <p:cNvSpPr/>
          <p:nvPr/>
        </p:nvSpPr>
        <p:spPr>
          <a:xfrm>
            <a:off x="7442002" y="3131225"/>
            <a:ext cx="182880" cy="3735467"/>
          </a:xfrm>
          <a:prstGeom prst="roundRect">
            <a:avLst>
              <a:gd name="adj" fmla="val 79246"/>
            </a:avLst>
          </a:prstGeom>
          <a:solidFill>
            <a:srgbClr val="030303"/>
          </a:solidFill>
          <a:ln/>
        </p:spPr>
        <p:txBody>
          <a:bodyPr/>
          <a:lstStyle/>
          <a:p>
            <a:endParaRPr lang="ja-JP" altLang="en-US"/>
          </a:p>
        </p:txBody>
      </p:sp>
      <p:sp>
        <p:nvSpPr>
          <p:cNvPr id="9" name="Text 7"/>
          <p:cNvSpPr/>
          <p:nvPr/>
        </p:nvSpPr>
        <p:spPr>
          <a:xfrm>
            <a:off x="8015645" y="3521988"/>
            <a:ext cx="4313158" cy="539115"/>
          </a:xfrm>
          <a:prstGeom prst="rect">
            <a:avLst/>
          </a:prstGeom>
          <a:noFill/>
          <a:ln/>
        </p:spPr>
        <p:txBody>
          <a:bodyPr wrap="none" lIns="0" tIns="0" rIns="0" bIns="0" rtlCol="0" anchor="t"/>
          <a:lstStyle/>
          <a:p>
            <a:pPr marL="0" indent="0" algn="l">
              <a:lnSpc>
                <a:spcPts val="4200"/>
              </a:lnSpc>
              <a:buNone/>
            </a:pPr>
            <a:r>
              <a:rPr lang="en-US" sz="3350" dirty="0">
                <a:solidFill>
                  <a:srgbClr val="030303"/>
                </a:solidFill>
                <a:latin typeface="Inter Medium" pitchFamily="34" charset="0"/>
                <a:ea typeface="Inter Medium" pitchFamily="34" charset="-122"/>
                <a:cs typeface="Inter Medium" pitchFamily="34" charset="-120"/>
              </a:rPr>
              <a:t>高齢</a:t>
            </a:r>
            <a:endParaRPr lang="en-US" sz="3350" dirty="0"/>
          </a:p>
        </p:txBody>
      </p:sp>
      <p:sp>
        <p:nvSpPr>
          <p:cNvPr id="10" name="Text 8"/>
          <p:cNvSpPr/>
          <p:nvPr/>
        </p:nvSpPr>
        <p:spPr>
          <a:xfrm>
            <a:off x="8015645" y="4268033"/>
            <a:ext cx="5257919" cy="2207895"/>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年齢とともに胆嚢の運動機能が低下し、胆汁の排出が不十分になる。基礎疾患の影響で炎症が重症化しやすい。</a:t>
            </a:r>
            <a:endParaRPr lang="en-US" sz="2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51654" y="836414"/>
            <a:ext cx="7604165" cy="950476"/>
          </a:xfrm>
          <a:prstGeom prst="rect">
            <a:avLst/>
          </a:prstGeom>
          <a:noFill/>
          <a:ln/>
        </p:spPr>
        <p:txBody>
          <a:bodyPr wrap="none" lIns="0" tIns="0" rIns="0" bIns="0" rtlCol="0" anchor="t"/>
          <a:lstStyle/>
          <a:p>
            <a:pPr marL="0" indent="0" algn="l">
              <a:lnSpc>
                <a:spcPts val="7450"/>
              </a:lnSpc>
              <a:buNone/>
            </a:pPr>
            <a:r>
              <a:rPr lang="en-US" sz="5950" dirty="0">
                <a:solidFill>
                  <a:srgbClr val="1B1B27"/>
                </a:solidFill>
                <a:latin typeface="Inter Medium" pitchFamily="34" charset="0"/>
                <a:ea typeface="Inter Medium" pitchFamily="34" charset="-122"/>
                <a:cs typeface="Inter Medium" pitchFamily="34" charset="-120"/>
              </a:rPr>
              <a:t>胆嚢炎の主な症状</a:t>
            </a:r>
            <a:endParaRPr lang="en-US" sz="5950" dirty="0"/>
          </a:p>
        </p:txBody>
      </p:sp>
      <p:sp>
        <p:nvSpPr>
          <p:cNvPr id="3" name="Text 1"/>
          <p:cNvSpPr/>
          <p:nvPr/>
        </p:nvSpPr>
        <p:spPr>
          <a:xfrm>
            <a:off x="851654" y="2395180"/>
            <a:ext cx="304086" cy="380167"/>
          </a:xfrm>
          <a:prstGeom prst="rect">
            <a:avLst/>
          </a:prstGeom>
          <a:noFill/>
          <a:ln/>
        </p:spPr>
        <p:txBody>
          <a:bodyPr wrap="none" lIns="0" tIns="0" rIns="0" bIns="0" rtlCol="0" anchor="t"/>
          <a:lstStyle/>
          <a:p>
            <a:pPr marL="0" indent="0" algn="l">
              <a:lnSpc>
                <a:spcPts val="3800"/>
              </a:lnSpc>
              <a:buNone/>
            </a:pPr>
            <a:r>
              <a:rPr lang="en-US" sz="2400" dirty="0">
                <a:solidFill>
                  <a:srgbClr val="030303"/>
                </a:solidFill>
                <a:latin typeface="Abadi" panose="020B0604020104020204" pitchFamily="34" charset="0"/>
                <a:ea typeface="Inter Light" pitchFamily="34" charset="-122"/>
                <a:cs typeface="Inter Light" pitchFamily="34" charset="-120"/>
              </a:rPr>
              <a:t>01</a:t>
            </a:r>
            <a:endParaRPr lang="en-US" sz="2400" dirty="0"/>
          </a:p>
        </p:txBody>
      </p:sp>
      <p:sp>
        <p:nvSpPr>
          <p:cNvPr id="4" name="Shape 2"/>
          <p:cNvSpPr/>
          <p:nvPr/>
        </p:nvSpPr>
        <p:spPr>
          <a:xfrm>
            <a:off x="851654" y="2873931"/>
            <a:ext cx="4106227" cy="38100"/>
          </a:xfrm>
          <a:prstGeom prst="rect">
            <a:avLst/>
          </a:prstGeom>
          <a:solidFill>
            <a:srgbClr val="030303"/>
          </a:solidFill>
          <a:ln/>
        </p:spPr>
        <p:txBody>
          <a:bodyPr/>
          <a:lstStyle/>
          <a:p>
            <a:endParaRPr lang="ja-JP" altLang="en-US" sz="2000"/>
          </a:p>
        </p:txBody>
      </p:sp>
      <p:sp>
        <p:nvSpPr>
          <p:cNvPr id="5" name="Text 3"/>
          <p:cNvSpPr/>
          <p:nvPr/>
        </p:nvSpPr>
        <p:spPr>
          <a:xfrm>
            <a:off x="851654" y="3102173"/>
            <a:ext cx="3802023" cy="475178"/>
          </a:xfrm>
          <a:prstGeom prst="rect">
            <a:avLst/>
          </a:prstGeom>
          <a:noFill/>
          <a:ln/>
        </p:spPr>
        <p:txBody>
          <a:bodyPr wrap="none" lIns="0" tIns="0" rIns="0" bIns="0" rtlCol="0" anchor="t"/>
          <a:lstStyle/>
          <a:p>
            <a:pPr marL="0" indent="0" algn="l">
              <a:lnSpc>
                <a:spcPts val="3700"/>
              </a:lnSpc>
              <a:buNone/>
            </a:pPr>
            <a:r>
              <a:rPr lang="en-US" sz="3200" dirty="0">
                <a:solidFill>
                  <a:srgbClr val="030303"/>
                </a:solidFill>
                <a:latin typeface="Inter Medium" pitchFamily="34" charset="0"/>
                <a:ea typeface="Inter Medium" pitchFamily="34" charset="-122"/>
                <a:cs typeface="Inter Medium" pitchFamily="34" charset="-120"/>
              </a:rPr>
              <a:t>右季肋部痛</a:t>
            </a:r>
            <a:endParaRPr lang="en-US" sz="3200" dirty="0"/>
          </a:p>
        </p:txBody>
      </p:sp>
      <p:sp>
        <p:nvSpPr>
          <p:cNvPr id="6" name="Text 4"/>
          <p:cNvSpPr/>
          <p:nvPr/>
        </p:nvSpPr>
        <p:spPr>
          <a:xfrm>
            <a:off x="851654" y="3759756"/>
            <a:ext cx="4106227" cy="2920365"/>
          </a:xfrm>
          <a:prstGeom prst="rect">
            <a:avLst/>
          </a:prstGeom>
          <a:noFill/>
          <a:ln/>
        </p:spPr>
        <p:txBody>
          <a:bodyPr wrap="square" lIns="0" tIns="0" rIns="0" bIns="0" rtlCol="0" anchor="t"/>
          <a:lstStyle/>
          <a:p>
            <a:pPr marL="0" indent="0" algn="l">
              <a:lnSpc>
                <a:spcPts val="3800"/>
              </a:lnSpc>
              <a:buNone/>
            </a:pPr>
            <a:r>
              <a:rPr lang="en-US" sz="2400" dirty="0">
                <a:solidFill>
                  <a:srgbClr val="030303"/>
                </a:solidFill>
                <a:latin typeface="IBM Plex Sans Medium" pitchFamily="34" charset="0"/>
                <a:ea typeface="IBM Plex Sans Medium" pitchFamily="34" charset="-122"/>
                <a:cs typeface="IBM Plex Sans Medium" pitchFamily="34" charset="-120"/>
              </a:rPr>
              <a:t>最も特徴的な症状で、肋骨の下に鋭いまたは鈍い痛みが生じる。痛みは突然出現し、背部や右肩甲骨下部へ放散することもある。食後、特に脂肪の多い食事後に悪化する。</a:t>
            </a:r>
            <a:endParaRPr lang="en-US" sz="2400" dirty="0"/>
          </a:p>
        </p:txBody>
      </p:sp>
      <p:sp>
        <p:nvSpPr>
          <p:cNvPr id="7" name="Text 5"/>
          <p:cNvSpPr/>
          <p:nvPr/>
        </p:nvSpPr>
        <p:spPr>
          <a:xfrm>
            <a:off x="5261967" y="2395180"/>
            <a:ext cx="304086" cy="380167"/>
          </a:xfrm>
          <a:prstGeom prst="rect">
            <a:avLst/>
          </a:prstGeom>
          <a:noFill/>
          <a:ln/>
        </p:spPr>
        <p:txBody>
          <a:bodyPr wrap="none" lIns="0" tIns="0" rIns="0" bIns="0" rtlCol="0" anchor="t"/>
          <a:lstStyle/>
          <a:p>
            <a:pPr marL="0" indent="0" algn="l">
              <a:lnSpc>
                <a:spcPts val="3800"/>
              </a:lnSpc>
              <a:buNone/>
            </a:pPr>
            <a:r>
              <a:rPr lang="en-US" sz="2400" dirty="0">
                <a:solidFill>
                  <a:srgbClr val="030303"/>
                </a:solidFill>
                <a:latin typeface="Abadi" panose="020B0604020104020204" pitchFamily="34" charset="0"/>
                <a:ea typeface="Inter Light" pitchFamily="34" charset="-122"/>
                <a:cs typeface="Inter Light" pitchFamily="34" charset="-120"/>
              </a:rPr>
              <a:t>02</a:t>
            </a:r>
            <a:endParaRPr lang="en-US" sz="2400" dirty="0"/>
          </a:p>
        </p:txBody>
      </p:sp>
      <p:sp>
        <p:nvSpPr>
          <p:cNvPr id="8" name="Shape 6"/>
          <p:cNvSpPr/>
          <p:nvPr/>
        </p:nvSpPr>
        <p:spPr>
          <a:xfrm>
            <a:off x="5261967" y="2873931"/>
            <a:ext cx="4106347" cy="38100"/>
          </a:xfrm>
          <a:prstGeom prst="rect">
            <a:avLst/>
          </a:prstGeom>
          <a:solidFill>
            <a:srgbClr val="030303"/>
          </a:solidFill>
          <a:ln/>
        </p:spPr>
        <p:txBody>
          <a:bodyPr/>
          <a:lstStyle/>
          <a:p>
            <a:endParaRPr lang="ja-JP" altLang="en-US" sz="2000"/>
          </a:p>
        </p:txBody>
      </p:sp>
      <p:sp>
        <p:nvSpPr>
          <p:cNvPr id="9" name="Text 7"/>
          <p:cNvSpPr/>
          <p:nvPr/>
        </p:nvSpPr>
        <p:spPr>
          <a:xfrm>
            <a:off x="5261967" y="3102173"/>
            <a:ext cx="3802023" cy="475178"/>
          </a:xfrm>
          <a:prstGeom prst="rect">
            <a:avLst/>
          </a:prstGeom>
          <a:noFill/>
          <a:ln/>
        </p:spPr>
        <p:txBody>
          <a:bodyPr wrap="none" lIns="0" tIns="0" rIns="0" bIns="0" rtlCol="0" anchor="t"/>
          <a:lstStyle/>
          <a:p>
            <a:pPr marL="0" indent="0" algn="l">
              <a:lnSpc>
                <a:spcPts val="3700"/>
              </a:lnSpc>
              <a:buNone/>
            </a:pPr>
            <a:r>
              <a:rPr lang="en-US" sz="3200" dirty="0">
                <a:solidFill>
                  <a:srgbClr val="030303"/>
                </a:solidFill>
                <a:latin typeface="Inter Medium" pitchFamily="34" charset="0"/>
                <a:ea typeface="Inter Medium" pitchFamily="34" charset="-122"/>
                <a:cs typeface="Inter Medium" pitchFamily="34" charset="-120"/>
              </a:rPr>
              <a:t>発熱・悪寒</a:t>
            </a:r>
            <a:endParaRPr lang="en-US" sz="3200" dirty="0"/>
          </a:p>
        </p:txBody>
      </p:sp>
      <p:sp>
        <p:nvSpPr>
          <p:cNvPr id="10" name="Text 8"/>
          <p:cNvSpPr/>
          <p:nvPr/>
        </p:nvSpPr>
        <p:spPr>
          <a:xfrm>
            <a:off x="5261967" y="3759756"/>
            <a:ext cx="4106347" cy="3407093"/>
          </a:xfrm>
          <a:prstGeom prst="rect">
            <a:avLst/>
          </a:prstGeom>
          <a:noFill/>
          <a:ln/>
        </p:spPr>
        <p:txBody>
          <a:bodyPr wrap="square" lIns="0" tIns="0" rIns="0" bIns="0" rtlCol="0" anchor="t"/>
          <a:lstStyle/>
          <a:p>
            <a:pPr marL="0" indent="0" algn="l">
              <a:lnSpc>
                <a:spcPts val="3800"/>
              </a:lnSpc>
              <a:buNone/>
            </a:pPr>
            <a:r>
              <a:rPr lang="en-US" sz="2400" dirty="0">
                <a:solidFill>
                  <a:srgbClr val="030303"/>
                </a:solidFill>
                <a:latin typeface="IBM Plex Sans Medium" pitchFamily="34" charset="0"/>
                <a:ea typeface="IBM Plex Sans Medium" pitchFamily="34" charset="-122"/>
                <a:cs typeface="IBM Plex Sans Medium" pitchFamily="34" charset="-120"/>
              </a:rPr>
              <a:t>炎症により全身性の反応が起こり、38℃以上の発熱が見られる。細菌感染が関与している場合は悪寒戦慄を伴うこともある。高齢者では発熱が見られにくいことがあり注意が必要である。</a:t>
            </a:r>
            <a:endParaRPr lang="en-US" sz="2400" dirty="0"/>
          </a:p>
        </p:txBody>
      </p:sp>
      <p:sp>
        <p:nvSpPr>
          <p:cNvPr id="11" name="Text 9"/>
          <p:cNvSpPr/>
          <p:nvPr/>
        </p:nvSpPr>
        <p:spPr>
          <a:xfrm>
            <a:off x="9672399" y="2395180"/>
            <a:ext cx="304086" cy="380167"/>
          </a:xfrm>
          <a:prstGeom prst="rect">
            <a:avLst/>
          </a:prstGeom>
          <a:noFill/>
          <a:ln/>
        </p:spPr>
        <p:txBody>
          <a:bodyPr wrap="none" lIns="0" tIns="0" rIns="0" bIns="0" rtlCol="0" anchor="t"/>
          <a:lstStyle/>
          <a:p>
            <a:pPr marL="0" indent="0" algn="l">
              <a:lnSpc>
                <a:spcPts val="3800"/>
              </a:lnSpc>
              <a:buNone/>
            </a:pPr>
            <a:r>
              <a:rPr lang="en-US" sz="2400" dirty="0">
                <a:solidFill>
                  <a:srgbClr val="030303"/>
                </a:solidFill>
                <a:latin typeface="Abadi" panose="020B0604020104020204" pitchFamily="34" charset="0"/>
                <a:ea typeface="Inter Light" pitchFamily="34" charset="-122"/>
                <a:cs typeface="Inter Light" pitchFamily="34" charset="-120"/>
              </a:rPr>
              <a:t>03</a:t>
            </a:r>
            <a:endParaRPr lang="en-US" sz="2400" dirty="0"/>
          </a:p>
        </p:txBody>
      </p:sp>
      <p:sp>
        <p:nvSpPr>
          <p:cNvPr id="12" name="Shape 10"/>
          <p:cNvSpPr/>
          <p:nvPr/>
        </p:nvSpPr>
        <p:spPr>
          <a:xfrm>
            <a:off x="9672399" y="2873931"/>
            <a:ext cx="4106347" cy="38100"/>
          </a:xfrm>
          <a:prstGeom prst="rect">
            <a:avLst/>
          </a:prstGeom>
          <a:solidFill>
            <a:srgbClr val="030303"/>
          </a:solidFill>
          <a:ln/>
        </p:spPr>
        <p:txBody>
          <a:bodyPr/>
          <a:lstStyle/>
          <a:p>
            <a:endParaRPr lang="ja-JP" altLang="en-US" sz="2000"/>
          </a:p>
        </p:txBody>
      </p:sp>
      <p:sp>
        <p:nvSpPr>
          <p:cNvPr id="13" name="Text 11"/>
          <p:cNvSpPr/>
          <p:nvPr/>
        </p:nvSpPr>
        <p:spPr>
          <a:xfrm>
            <a:off x="9672399" y="3102173"/>
            <a:ext cx="3802023" cy="475178"/>
          </a:xfrm>
          <a:prstGeom prst="rect">
            <a:avLst/>
          </a:prstGeom>
          <a:noFill/>
          <a:ln/>
        </p:spPr>
        <p:txBody>
          <a:bodyPr wrap="none" lIns="0" tIns="0" rIns="0" bIns="0" rtlCol="0" anchor="t"/>
          <a:lstStyle/>
          <a:p>
            <a:pPr marL="0" indent="0" algn="l">
              <a:lnSpc>
                <a:spcPts val="3700"/>
              </a:lnSpc>
              <a:buNone/>
            </a:pPr>
            <a:r>
              <a:rPr lang="en-US" sz="3200" dirty="0">
                <a:solidFill>
                  <a:srgbClr val="030303"/>
                </a:solidFill>
                <a:latin typeface="Inter Medium" pitchFamily="34" charset="0"/>
                <a:ea typeface="Inter Medium" pitchFamily="34" charset="-122"/>
                <a:cs typeface="Inter Medium" pitchFamily="34" charset="-120"/>
              </a:rPr>
              <a:t>悪心・嘔吐</a:t>
            </a:r>
            <a:endParaRPr lang="en-US" sz="3200" dirty="0"/>
          </a:p>
        </p:txBody>
      </p:sp>
      <p:sp>
        <p:nvSpPr>
          <p:cNvPr id="14" name="Text 12"/>
          <p:cNvSpPr/>
          <p:nvPr/>
        </p:nvSpPr>
        <p:spPr>
          <a:xfrm>
            <a:off x="9672399" y="3759756"/>
            <a:ext cx="4106347" cy="2433638"/>
          </a:xfrm>
          <a:prstGeom prst="rect">
            <a:avLst/>
          </a:prstGeom>
          <a:noFill/>
          <a:ln/>
        </p:spPr>
        <p:txBody>
          <a:bodyPr wrap="square" lIns="0" tIns="0" rIns="0" bIns="0" rtlCol="0" anchor="t"/>
          <a:lstStyle/>
          <a:p>
            <a:pPr marL="0" indent="0" algn="l">
              <a:lnSpc>
                <a:spcPts val="3800"/>
              </a:lnSpc>
              <a:buNone/>
            </a:pPr>
            <a:r>
              <a:rPr lang="en-US" sz="2400" dirty="0">
                <a:solidFill>
                  <a:srgbClr val="030303"/>
                </a:solidFill>
                <a:latin typeface="IBM Plex Sans Medium" pitchFamily="34" charset="0"/>
                <a:ea typeface="IBM Plex Sans Medium" pitchFamily="34" charset="-122"/>
                <a:cs typeface="IBM Plex Sans Medium" pitchFamily="34" charset="-120"/>
              </a:rPr>
              <a:t>炎症や胆汁の流れの停滞により消化管運動が低下し、悪心や嘔吐が出現する。胆汁の逆流により吐物に黄色〜緑色の胆汁が混じることがある。</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952857" y="935831"/>
            <a:ext cx="11357015" cy="1063466"/>
          </a:xfrm>
          <a:prstGeom prst="rect">
            <a:avLst/>
          </a:prstGeom>
          <a:noFill/>
          <a:ln/>
        </p:spPr>
        <p:txBody>
          <a:bodyPr wrap="none" lIns="0" tIns="0" rIns="0" bIns="0" rtlCol="0" anchor="t"/>
          <a:lstStyle/>
          <a:p>
            <a:pPr marL="0" indent="0" algn="l">
              <a:lnSpc>
                <a:spcPts val="8350"/>
              </a:lnSpc>
              <a:buNone/>
            </a:pPr>
            <a:r>
              <a:rPr lang="en-US" sz="6650" dirty="0">
                <a:solidFill>
                  <a:srgbClr val="1B1B27"/>
                </a:solidFill>
                <a:latin typeface="Inter Medium" pitchFamily="34" charset="0"/>
                <a:ea typeface="Inter Medium" pitchFamily="34" charset="-122"/>
                <a:cs typeface="Inter Medium" pitchFamily="34" charset="-120"/>
              </a:rPr>
              <a:t>Murphy徴候(マーフィー徴候)</a:t>
            </a:r>
            <a:endParaRPr lang="en-US" sz="6650" dirty="0"/>
          </a:p>
        </p:txBody>
      </p:sp>
      <p:sp>
        <p:nvSpPr>
          <p:cNvPr id="3" name="Text 1"/>
          <p:cNvSpPr/>
          <p:nvPr/>
        </p:nvSpPr>
        <p:spPr>
          <a:xfrm>
            <a:off x="952857" y="2849999"/>
            <a:ext cx="4254103" cy="531733"/>
          </a:xfrm>
          <a:prstGeom prst="rect">
            <a:avLst/>
          </a:prstGeom>
          <a:noFill/>
          <a:ln/>
        </p:spPr>
        <p:txBody>
          <a:bodyPr wrap="none" lIns="0" tIns="0" rIns="0" bIns="0" rtlCol="0" anchor="t"/>
          <a:lstStyle/>
          <a:p>
            <a:pPr marL="0" indent="0" algn="l">
              <a:lnSpc>
                <a:spcPts val="4150"/>
              </a:lnSpc>
              <a:buNone/>
            </a:pPr>
            <a:r>
              <a:rPr lang="en-US" sz="3600" dirty="0">
                <a:solidFill>
                  <a:srgbClr val="1B1B27"/>
                </a:solidFill>
                <a:latin typeface="Inter Medium" pitchFamily="34" charset="0"/>
                <a:ea typeface="Inter Medium" pitchFamily="34" charset="-122"/>
                <a:cs typeface="Inter Medium" pitchFamily="34" charset="-120"/>
              </a:rPr>
              <a:t>実施方法</a:t>
            </a:r>
            <a:endParaRPr lang="en-US" sz="3600" dirty="0"/>
          </a:p>
        </p:txBody>
      </p:sp>
      <p:sp>
        <p:nvSpPr>
          <p:cNvPr id="4" name="Text 2"/>
          <p:cNvSpPr/>
          <p:nvPr/>
        </p:nvSpPr>
        <p:spPr>
          <a:xfrm>
            <a:off x="952857" y="3722013"/>
            <a:ext cx="4591645" cy="544354"/>
          </a:xfrm>
          <a:prstGeom prst="rect">
            <a:avLst/>
          </a:prstGeom>
          <a:noFill/>
          <a:ln/>
        </p:spPr>
        <p:txBody>
          <a:bodyPr wrap="none" lIns="0" tIns="0" rIns="0" bIns="0" rtlCol="0" anchor="t"/>
          <a:lstStyle/>
          <a:p>
            <a:pPr marL="342900" indent="-342900" algn="l">
              <a:lnSpc>
                <a:spcPts val="4250"/>
              </a:lnSpc>
              <a:buSzPct val="100000"/>
              <a:buFont typeface="+mj-lt"/>
              <a:buAutoNum type="arabicPeriod"/>
            </a:pPr>
            <a:r>
              <a:rPr lang="en-US" sz="2800" dirty="0">
                <a:solidFill>
                  <a:srgbClr val="030303"/>
                </a:solidFill>
                <a:latin typeface="IBM Plex Sans Medium" pitchFamily="34" charset="0"/>
                <a:ea typeface="IBM Plex Sans Medium" pitchFamily="34" charset="-122"/>
                <a:cs typeface="IBM Plex Sans Medium" pitchFamily="34" charset="-120"/>
              </a:rPr>
              <a:t>患者を仰臥位にする</a:t>
            </a:r>
            <a:endParaRPr lang="en-US" sz="2800" dirty="0"/>
          </a:p>
        </p:txBody>
      </p:sp>
      <p:sp>
        <p:nvSpPr>
          <p:cNvPr id="5" name="Text 3"/>
          <p:cNvSpPr/>
          <p:nvPr/>
        </p:nvSpPr>
        <p:spPr>
          <a:xfrm>
            <a:off x="952857" y="4385429"/>
            <a:ext cx="4591645" cy="544354"/>
          </a:xfrm>
          <a:prstGeom prst="rect">
            <a:avLst/>
          </a:prstGeom>
          <a:noFill/>
          <a:ln/>
        </p:spPr>
        <p:txBody>
          <a:bodyPr wrap="none" lIns="0" tIns="0" rIns="0" bIns="0" rtlCol="0" anchor="t"/>
          <a:lstStyle/>
          <a:p>
            <a:pPr marL="342900" indent="-342900" algn="l">
              <a:lnSpc>
                <a:spcPts val="4250"/>
              </a:lnSpc>
              <a:buSzPct val="100000"/>
              <a:buFont typeface="+mj-lt"/>
              <a:buAutoNum type="arabicPeriod" startAt="2"/>
            </a:pPr>
            <a:r>
              <a:rPr lang="en-US" sz="2800" dirty="0">
                <a:solidFill>
                  <a:srgbClr val="030303"/>
                </a:solidFill>
                <a:latin typeface="IBM Plex Sans Medium" pitchFamily="34" charset="0"/>
                <a:ea typeface="IBM Plex Sans Medium" pitchFamily="34" charset="-122"/>
                <a:cs typeface="IBM Plex Sans Medium" pitchFamily="34" charset="-120"/>
              </a:rPr>
              <a:t>右季肋部に手を当てる</a:t>
            </a:r>
            <a:endParaRPr lang="en-US" sz="2800" dirty="0"/>
          </a:p>
        </p:txBody>
      </p:sp>
      <p:sp>
        <p:nvSpPr>
          <p:cNvPr id="6" name="Text 4"/>
          <p:cNvSpPr/>
          <p:nvPr/>
        </p:nvSpPr>
        <p:spPr>
          <a:xfrm>
            <a:off x="952857" y="5048845"/>
            <a:ext cx="4591645" cy="544354"/>
          </a:xfrm>
          <a:prstGeom prst="rect">
            <a:avLst/>
          </a:prstGeom>
          <a:noFill/>
          <a:ln/>
        </p:spPr>
        <p:txBody>
          <a:bodyPr wrap="none" lIns="0" tIns="0" rIns="0" bIns="0" rtlCol="0" anchor="t"/>
          <a:lstStyle/>
          <a:p>
            <a:pPr marL="342900" indent="-342900" algn="l">
              <a:lnSpc>
                <a:spcPts val="4250"/>
              </a:lnSpc>
              <a:buSzPct val="100000"/>
              <a:buFont typeface="+mj-lt"/>
              <a:buAutoNum type="arabicPeriod" startAt="3"/>
            </a:pPr>
            <a:r>
              <a:rPr lang="en-US" sz="2800" dirty="0">
                <a:solidFill>
                  <a:srgbClr val="030303"/>
                </a:solidFill>
                <a:latin typeface="IBM Plex Sans Medium" pitchFamily="34" charset="0"/>
                <a:ea typeface="IBM Plex Sans Medium" pitchFamily="34" charset="-122"/>
                <a:cs typeface="IBM Plex Sans Medium" pitchFamily="34" charset="-120"/>
              </a:rPr>
              <a:t>深く息を吸ってもらう</a:t>
            </a:r>
            <a:endParaRPr lang="en-US" sz="2800" dirty="0"/>
          </a:p>
        </p:txBody>
      </p:sp>
      <p:sp>
        <p:nvSpPr>
          <p:cNvPr id="7" name="Text 5"/>
          <p:cNvSpPr/>
          <p:nvPr/>
        </p:nvSpPr>
        <p:spPr>
          <a:xfrm>
            <a:off x="952857" y="5712262"/>
            <a:ext cx="4591645" cy="544354"/>
          </a:xfrm>
          <a:prstGeom prst="rect">
            <a:avLst/>
          </a:prstGeom>
          <a:noFill/>
          <a:ln/>
        </p:spPr>
        <p:txBody>
          <a:bodyPr wrap="none" lIns="0" tIns="0" rIns="0" bIns="0" rtlCol="0" anchor="t"/>
          <a:lstStyle/>
          <a:p>
            <a:pPr marL="342900" indent="-342900" algn="l">
              <a:lnSpc>
                <a:spcPts val="4250"/>
              </a:lnSpc>
              <a:buSzPct val="100000"/>
              <a:buFont typeface="+mj-lt"/>
              <a:buAutoNum type="arabicPeriod" startAt="4"/>
            </a:pPr>
            <a:r>
              <a:rPr lang="en-US" sz="2800" dirty="0">
                <a:solidFill>
                  <a:srgbClr val="030303"/>
                </a:solidFill>
                <a:latin typeface="IBM Plex Sans Medium" pitchFamily="34" charset="0"/>
                <a:ea typeface="IBM Plex Sans Medium" pitchFamily="34" charset="-122"/>
                <a:cs typeface="IBM Plex Sans Medium" pitchFamily="34" charset="-120"/>
              </a:rPr>
              <a:t>胆嚢が圧迫される</a:t>
            </a:r>
            <a:endParaRPr lang="en-US" sz="2800" dirty="0"/>
          </a:p>
        </p:txBody>
      </p:sp>
      <p:sp>
        <p:nvSpPr>
          <p:cNvPr id="8" name="Text 6"/>
          <p:cNvSpPr/>
          <p:nvPr/>
        </p:nvSpPr>
        <p:spPr>
          <a:xfrm>
            <a:off x="952857" y="6375678"/>
            <a:ext cx="4591645" cy="544354"/>
          </a:xfrm>
          <a:prstGeom prst="rect">
            <a:avLst/>
          </a:prstGeom>
          <a:noFill/>
          <a:ln/>
        </p:spPr>
        <p:txBody>
          <a:bodyPr wrap="none" lIns="0" tIns="0" rIns="0" bIns="0" rtlCol="0" anchor="t"/>
          <a:lstStyle/>
          <a:p>
            <a:pPr marL="342900" indent="-342900" algn="l">
              <a:lnSpc>
                <a:spcPts val="4250"/>
              </a:lnSpc>
              <a:buSzPct val="100000"/>
              <a:buFont typeface="+mj-lt"/>
              <a:buAutoNum type="arabicPeriod" startAt="5"/>
            </a:pPr>
            <a:r>
              <a:rPr lang="en-US" sz="2800" dirty="0">
                <a:solidFill>
                  <a:srgbClr val="030303"/>
                </a:solidFill>
                <a:latin typeface="IBM Plex Sans Medium" pitchFamily="34" charset="0"/>
                <a:ea typeface="IBM Plex Sans Medium" pitchFamily="34" charset="-122"/>
                <a:cs typeface="IBM Plex Sans Medium" pitchFamily="34" charset="-120"/>
              </a:rPr>
              <a:t>強い痛みで吸気中断</a:t>
            </a:r>
            <a:endParaRPr lang="en-US" sz="2800" dirty="0"/>
          </a:p>
        </p:txBody>
      </p:sp>
      <p:sp>
        <p:nvSpPr>
          <p:cNvPr id="9" name="Text 7"/>
          <p:cNvSpPr/>
          <p:nvPr/>
        </p:nvSpPr>
        <p:spPr>
          <a:xfrm>
            <a:off x="6382464" y="2849999"/>
            <a:ext cx="4254103" cy="531733"/>
          </a:xfrm>
          <a:prstGeom prst="rect">
            <a:avLst/>
          </a:prstGeom>
          <a:noFill/>
          <a:ln/>
        </p:spPr>
        <p:txBody>
          <a:bodyPr wrap="none" lIns="0" tIns="0" rIns="0" bIns="0" rtlCol="0" anchor="t"/>
          <a:lstStyle/>
          <a:p>
            <a:pPr marL="0" indent="0" algn="l">
              <a:lnSpc>
                <a:spcPts val="4150"/>
              </a:lnSpc>
              <a:buNone/>
            </a:pPr>
            <a:r>
              <a:rPr lang="en-US" sz="3600" dirty="0">
                <a:solidFill>
                  <a:srgbClr val="1B1B27"/>
                </a:solidFill>
                <a:latin typeface="Inter Medium" pitchFamily="34" charset="0"/>
                <a:ea typeface="Inter Medium" pitchFamily="34" charset="-122"/>
                <a:cs typeface="Inter Medium" pitchFamily="34" charset="-120"/>
              </a:rPr>
              <a:t>臨床的意義</a:t>
            </a:r>
            <a:endParaRPr lang="en-US" sz="3600" dirty="0"/>
          </a:p>
        </p:txBody>
      </p:sp>
      <p:sp>
        <p:nvSpPr>
          <p:cNvPr id="10" name="Text 8"/>
          <p:cNvSpPr/>
          <p:nvPr/>
        </p:nvSpPr>
        <p:spPr>
          <a:xfrm>
            <a:off x="6382464" y="3722013"/>
            <a:ext cx="7302579" cy="3266123"/>
          </a:xfrm>
          <a:prstGeom prst="rect">
            <a:avLst/>
          </a:prstGeom>
          <a:noFill/>
          <a:ln/>
        </p:spPr>
        <p:txBody>
          <a:bodyPr wrap="square" lIns="0" tIns="0" rIns="0" bIns="0" rtlCol="0" anchor="t"/>
          <a:lstStyle/>
          <a:p>
            <a:pPr marL="0" indent="0" algn="l">
              <a:lnSpc>
                <a:spcPts val="4250"/>
              </a:lnSpc>
              <a:buNone/>
            </a:pPr>
            <a:r>
              <a:rPr lang="en-US" sz="2800" dirty="0">
                <a:solidFill>
                  <a:srgbClr val="030303"/>
                </a:solidFill>
                <a:latin typeface="IBM Plex Sans Medium" pitchFamily="34" charset="0"/>
                <a:ea typeface="IBM Plex Sans Medium" pitchFamily="34" charset="-122"/>
                <a:cs typeface="IBM Plex Sans Medium" pitchFamily="34" charset="-120"/>
              </a:rPr>
              <a:t>吸気停止が見られた場合は「Murphy徴候陽性」と判定する。急性胆嚢炎の診断において非常に感度が高いが、高齢者や意識障害がある患者では不明瞭なことがある。慢性胆嚢炎や胆石症では陽性になりにくいため、急性期診断に有用である。</a:t>
            </a:r>
            <a:endParaRPr lang="en-US" sz="2800" dirty="0"/>
          </a:p>
        </p:txBody>
      </p:sp>
    </p:spTree>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657</Words>
  <Application>Microsoft Office PowerPoint</Application>
  <PresentationFormat>ユーザー設定</PresentationFormat>
  <Paragraphs>172</Paragraphs>
  <Slides>20</Slides>
  <Notes>20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Calibri</vt:lpstr>
      <vt:lpstr>Arial</vt:lpstr>
      <vt:lpstr>Abadi</vt:lpstr>
      <vt:lpstr>Inter Medium</vt:lpstr>
      <vt:lpstr>IBM Plex Sans Medium</vt:lpstr>
      <vt:lpstr>Calibri Light</vt:lpstr>
      <vt:lpstr>Office 2013 - 2022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2025-12-14T03:26:26Z</dcterms:created>
  <dcterms:modified xsi:type="dcterms:W3CDTF">2025-12-14T03:28:42Z</dcterms:modified>
</cp:coreProperties>
</file>