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ja-JP"/>
    </a:defPPr>
    <a:lvl1pPr marL="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747031-DB77-3132-6F18-BBC2F5689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91F8E37-E502-6A82-B4F3-4B30A3885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92D91F-5895-2518-2C33-0295C9DB7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57F9-56F9-4FE2-A839-82C6459564E0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0152A-C664-A1DD-C011-68C2FF17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441B90-22E1-0480-53BA-49CC476A0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13B4D-7F0F-4387-AA5F-0033C45AB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916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3A1C3D-B499-61D5-BCE4-41AE960B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5F5C9EC-A962-A5DA-A993-65B60951F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FCC8ED-03B0-A38E-B0FE-18AB54ACD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57F9-56F9-4FE2-A839-82C6459564E0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9F3C80-2A51-CD20-5D80-71970AC1E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B8760C-CE2D-8E67-18F9-1FDABD107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13B4D-7F0F-4387-AA5F-0033C45AB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94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5F37F0-7988-D577-AB48-5E12F9C1C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6015E8-C8F3-46FB-37EC-5ED3BB885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D194C6-F62F-3A17-08FE-91C89B2FF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57F9-56F9-4FE2-A839-82C6459564E0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54BF46-6923-DAC1-53D9-8390E81C0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B0E1C5-7A5C-87E9-70DF-C07856F8D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13B4D-7F0F-4387-AA5F-0033C45AB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9945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BCAB48-8587-000B-462F-05ADCF4D4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5215D9-D4AB-FE60-4BB5-81673C330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F00EE51-9395-0663-6258-FB379BF5B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4C1743-7F70-C318-1FCD-8960F0CC4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57F9-56F9-4FE2-A839-82C6459564E0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4799BB-4C2B-09BD-B596-A16FC3BC4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B0944F-C6A0-4E1F-9DBF-F75E3FB1C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13B4D-7F0F-4387-AA5F-0033C45AB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678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BBA769-F5D6-D3DD-0B64-B1766120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2BD33F-136D-ABBA-0249-5CE3DD6C7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09783E-80A8-75AD-CA3A-4C1916736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7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7C26F3C-E0B0-B41E-AE5D-4C42612B9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63A68AD-C6FC-0102-B776-3D4E3E642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7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EBFA607-AF5E-ECB2-67B2-75B0E428D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57F9-56F9-4FE2-A839-82C6459564E0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0326B22-7E6E-EE98-05EC-66317FC7B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28BFB14-C6C2-CEC7-2525-941748972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13B4D-7F0F-4387-AA5F-0033C45AB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0238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9E5A7D-0036-A0D9-8AAB-6BDE5EC53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7D90BDC-6CBB-4F36-86A2-C4636D383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57F9-56F9-4FE2-A839-82C6459564E0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2D1C637-BB6A-56C4-A17E-691B2E106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B13DD4A-0CB5-A9D2-8869-DD6A3F4DB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13B4D-7F0F-4387-AA5F-0033C45AB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0787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C2D2799-9547-DC41-D5F2-9D1CAEFD1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57F9-56F9-4FE2-A839-82C6459564E0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8D615E8-0239-0A05-6840-27535F18A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DBF627E-3867-724C-6590-F070D654D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13B4D-7F0F-4387-AA5F-0033C45AB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865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F239AE-71FA-9D5E-0892-3719FF3C6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1118AD-82E9-E967-5816-18045389D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B206621-1DD4-F4D0-5DEF-662F1D49E6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84A7ECF-E9F4-B8CD-7216-87F05ACB7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57F9-56F9-4FE2-A839-82C6459564E0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2696A0E-B441-5EDF-6428-82071557C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27B2104-2181-6554-0100-71505ED7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13B4D-7F0F-4387-AA5F-0033C45AB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0649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2FAB0D-D3F7-184B-CF5F-6FC6C413C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4EE8B54-39AB-F90A-0DBC-CCB56F5494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8E1AC92-F9B0-55BC-F07E-73DCE60F1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3EFB61-3F70-7A22-CB02-C20A281A0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57F9-56F9-4FE2-A839-82C6459564E0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9B7ED86-260F-0B5A-D5D9-F6231781A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07DDC08-DA5A-2B1E-0BD3-4FC162419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13B4D-7F0F-4387-AA5F-0033C45AB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13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24C7B9-0522-4038-3B39-E7C9493FD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1DC6FAE-6376-8AE6-EE4F-8F44C2BDFB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FEE2F7-1721-B479-3B37-352C9D3E9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57F9-56F9-4FE2-A839-82C6459564E0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B4BDB6-1F79-C9BE-EFA8-024CDFB21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FB1E60-CBCF-EC54-D734-3ED15241C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13B4D-7F0F-4387-AA5F-0033C45AB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407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5F059C2-AFA6-F5BF-6FC8-99CC980F24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7"/>
            <a:ext cx="2628900" cy="581183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FB08B2A-D92B-E8C4-1DC7-CF54A1CFC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7"/>
            <a:ext cx="7734300" cy="581183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577A9E-D11F-B1D3-DDCB-E3390986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57F9-56F9-4FE2-A839-82C6459564E0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329687-D45F-BE43-9D70-E1ABD14B1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940A3F-5B71-30F9-F990-9036C4A2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13B4D-7F0F-4387-AA5F-0033C45AB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13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2032AA7-187C-6D69-FF36-2590D01E4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5216ED0-47D6-7B02-0BF5-9266920BF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A366E8-543F-6C28-2EF2-949C3AD33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B157F9-56F9-4FE2-A839-82C6459564E0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3EDF15-B79B-7D01-D375-DDF0833EA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390D42-C0A7-7AA4-AC35-0511403064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E13B4D-7F0F-4387-AA5F-0033C45AB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97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8F9DBEC-652B-5675-9C62-B2F6ECAE0CE7}"/>
              </a:ext>
            </a:extLst>
          </p:cNvPr>
          <p:cNvSpPr/>
          <p:nvPr/>
        </p:nvSpPr>
        <p:spPr>
          <a:xfrm>
            <a:off x="0" y="2489200"/>
            <a:ext cx="12192000" cy="1905000"/>
          </a:xfrm>
          <a:prstGeom prst="rect">
            <a:avLst/>
          </a:prstGeom>
          <a:solidFill>
            <a:srgbClr val="F0F1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89CE404-EEC1-2326-2FE4-DCBF5D0DEF84}"/>
              </a:ext>
            </a:extLst>
          </p:cNvPr>
          <p:cNvSpPr txBox="1"/>
          <p:nvPr/>
        </p:nvSpPr>
        <p:spPr>
          <a:xfrm>
            <a:off x="812800" y="2865637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kumimoji="1" lang="ja-JP" altLang="en-US" sz="3200" b="1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第 </a:t>
            </a:r>
            <a:r>
              <a:rPr kumimoji="1" lang="en-US" altLang="ja-JP" sz="3200" b="1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9 </a:t>
            </a:r>
            <a:r>
              <a:rPr kumimoji="1" lang="ja-JP" altLang="en-US" sz="3200" b="1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回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0504456-A75D-11B7-7FBE-7748D00895F7}"/>
              </a:ext>
            </a:extLst>
          </p:cNvPr>
          <p:cNvSpPr txBox="1"/>
          <p:nvPr/>
        </p:nvSpPr>
        <p:spPr>
          <a:xfrm>
            <a:off x="812800" y="3475237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kumimoji="1" lang="ja-JP" altLang="en-US" sz="4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心臓手術 ②　大血管再建術と看護</a:t>
            </a:r>
          </a:p>
        </p:txBody>
      </p:sp>
    </p:spTree>
    <p:extLst>
      <p:ext uri="{BB962C8B-B14F-4D97-AF65-F5344CB8AC3E}">
        <p14:creationId xmlns:p14="http://schemas.microsoft.com/office/powerpoint/2010/main" val="88140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88C41D-3C54-2631-9CD4-67D361609846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この回のねらい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5F264E60-8C9A-4882-F824-6C64B0EED86F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B7173B9-D9B8-E557-84FF-126A94BFE6ED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大動脈瘤は、破裂すると致命的となる疾患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しかも多くは無症状のまま進行する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今日学ぶこと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・大動脈瘤の分類と、大動脈解離の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Stanford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分類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・手術の適応と方法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・術前・術後の観察と、緊急時の対応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この回のキーワードは「血圧・神経・腎機能」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03BA4A5-8E14-1749-70A0-04793BECD0EB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4811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C1EE340-4A56-6F12-9252-CAFE70A28AC3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到達目標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8F5CBBBE-D403-2F78-9B3C-B8B12C9086F4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143EF6-0B6F-3A77-FD2D-13623A34B6BE}"/>
              </a:ext>
            </a:extLst>
          </p:cNvPr>
          <p:cNvSpPr txBox="1"/>
          <p:nvPr/>
        </p:nvSpPr>
        <p:spPr>
          <a:xfrm>
            <a:off x="812799" y="1777999"/>
            <a:ext cx="11063449" cy="4419595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知識：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部位別分類と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Stanford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分類の違いを説明できる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人工血管置換術・ステントグラフト内挿術の概要と適応を理解できる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技術：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術前・術後の観察項目を挙げ、看護の根拠を説明できる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緊急手術時に優先すべき対応を判断できる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態度：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生命の危機にある患者に、共感と倫理的配慮をもって接する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18A29B6-493A-9981-82E0-291EA6C0B48A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4345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1C0AA22-8C01-47E5-4601-BDEE5F1BEC15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大動脈瘤とは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EA114F65-7524-ABC6-93C7-DCD5CDB52DA9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FDEAC19-D40C-2338-AF51-10CCC034DE7B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42900" indent="-342900">
              <a:lnSpc>
                <a:spcPct val="115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大動脈の一部が局所的に拡張し、正常径の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1.5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倍以上に膨張した状態</a:t>
            </a:r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瘤は拡大すると壁が薄くなり、破裂すると大出血を引き起こす</a:t>
            </a:r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自覚症状が乏しく、健診や画像検査で偶然発見されることも多い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主な原因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動脈硬化（最も多い）・高血圧・加齢・喫煙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結合組織疾患（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Marfan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症候群など）・感染・外傷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27E370A-AC2C-CC6D-2710-6FFEDA3E8799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4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4972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D5796-2C49-2B0A-1AC6-3CFCB3EC0C6A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部位による特徴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A1CEA20E-906D-56B9-1F88-8D14A8E60159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931086C-2077-D935-6517-348877CC027F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上行大動脈瘤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心臓に最も近い。大動脈弁閉鎖不全（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AR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）を合併しやすい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冠動脈血流が妨げられる可能性もあり、早期の外科的介入が必要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下行大動脈瘤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脊髄を栄養する血管（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Adamkiewicz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動脈）への血流が障害されると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術後に対麻痺を引き起こす危険がある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腹部大動脈瘤（</a:t>
            </a:r>
            <a:r>
              <a:rPr kumimoji="1" lang="en-US" altLang="ja-JP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AAA</a:t>
            </a: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最も頻度が高い。多くは無症状。拍動性腫瘤、背部痛・腰痛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83CBDBF-6A0F-8798-B994-AA22AEDA607E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5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7166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322C549-40D6-C071-7592-5CA59D7BA027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破裂のリスク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53800A94-3D52-3D73-2234-FB18193A35C2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9C38B9F-59DF-5B1E-D5C5-BE1C60EB9117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瘤の直径が大きいほど破裂リスクは上昇する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・腹部大動脈瘤　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5.5cm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以上で手術適応が検討される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高血圧、不安定な動脈硬化病変、感染がリスク因子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喫煙や未治療の高血圧がある患者では破裂リスクが高い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D85FBF5-0C77-B290-E1ED-07BEEE16603B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6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279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C73BD9-712F-ECF6-89A8-99A60D0C7229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「無症状でも危険」を伝えるのが看護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4A06F697-C58B-ACB8-7B89-03B68B075181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23C7493-72B9-FFCC-F9AE-BBFE44FC6148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患者は症状がないため「本当に手術が必要なのか」と疑問をもちやすい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看護師に求められること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・「無症状でも進行する」ことを理解してもらう教育的支援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・破裂徴候の観察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急激な腹痛・背部痛、ショック症状（冷汗、血圧低下、意識消失）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・緊急対応の準備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146D136-D2D1-8DA8-C09C-1D8B9458181D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7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2262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CE722F2-1F07-3E58-5F66-2466A04CB040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Stanford 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分類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FE32F2CD-04C5-5398-F3D0-C55A92CE461F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25BA1BC-9880-1BAD-941C-CE4634B1E88F}"/>
              </a:ext>
            </a:extLst>
          </p:cNvPr>
          <p:cNvSpPr txBox="1"/>
          <p:nvPr/>
        </p:nvSpPr>
        <p:spPr>
          <a:xfrm>
            <a:off x="812799" y="1777999"/>
            <a:ext cx="5040455" cy="4819913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400"/>
              </a:spcAft>
            </a:pPr>
            <a:r>
              <a:rPr kumimoji="1" lang="en-US" altLang="ja-JP" sz="2400" b="1" dirty="0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A </a:t>
            </a:r>
            <a:r>
              <a:rPr kumimoji="1" lang="ja-JP" altLang="en-US" sz="2400" b="1" dirty="0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型（上行大動脈を含む）</a:t>
            </a:r>
          </a:p>
          <a:p>
            <a:pPr marL="171450" indent="-171450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endParaRPr kumimoji="1" lang="ja-JP" altLang="en-US" sz="10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marL="285750" indent="-285750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kumimoji="1" lang="ja-JP" altLang="en-US" sz="20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大動脈起始部から解離する</a:t>
            </a:r>
          </a:p>
          <a:p>
            <a:pPr marL="171450" indent="-171450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endParaRPr kumimoji="1" lang="ja-JP" altLang="en-US" sz="10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marL="285750" indent="-285750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kumimoji="1" lang="ja-JP" altLang="en-US" sz="20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大動脈弁閉鎖不全や心タンポナーデを合併</a:t>
            </a:r>
          </a:p>
          <a:p>
            <a:pPr marL="171450" indent="-171450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endParaRPr kumimoji="1" lang="ja-JP" altLang="en-US" sz="10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marL="285750" indent="-285750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kumimoji="1" lang="ja-JP" altLang="en-US" sz="20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冠動脈解離による急性心筋梗塞のリスク</a:t>
            </a:r>
          </a:p>
          <a:p>
            <a:pPr marL="171450" indent="-171450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endParaRPr kumimoji="1" lang="ja-JP" altLang="en-US" sz="10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marL="285750" indent="-285750">
              <a:lnSpc>
                <a:spcPct val="115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kumimoji="1" lang="ja-JP" altLang="en-US" sz="20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生命予後に直結するため緊急手術が原則</a:t>
            </a:r>
          </a:p>
          <a:p>
            <a:pPr>
              <a:lnSpc>
                <a:spcPct val="115000"/>
              </a:lnSpc>
              <a:spcAft>
                <a:spcPts val="400"/>
              </a:spcAft>
            </a:pPr>
            <a:r>
              <a:rPr kumimoji="1" lang="ja-JP" altLang="en-US" sz="20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（開胸による人工血管置換術）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DA1769A-4BFB-BEF9-673D-6D715F08BDB5}"/>
              </a:ext>
            </a:extLst>
          </p:cNvPr>
          <p:cNvSpPr txBox="1"/>
          <p:nvPr/>
        </p:nvSpPr>
        <p:spPr>
          <a:xfrm>
            <a:off x="6349999" y="1777999"/>
            <a:ext cx="5040455" cy="4819913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kumimoji="1" lang="en-US" altLang="ja-JP" sz="2400" b="1" dirty="0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B </a:t>
            </a:r>
            <a:r>
              <a:rPr kumimoji="1" lang="ja-JP" altLang="en-US" sz="2400" b="1" dirty="0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型（上行を含まない）</a:t>
            </a:r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1" lang="ja-JP" altLang="en-US" sz="105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比較的遠位に発生し心臓への影響は少ない</a:t>
            </a:r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1" lang="ja-JP" altLang="en-US" sz="105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症状は背部痛や腹痛が主</a:t>
            </a:r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1" lang="ja-JP" altLang="en-US" sz="105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腎虚血、腸管虚血に注意</a:t>
            </a:r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1" lang="ja-JP" altLang="en-US" sz="105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破裂や臓器虚血がなければ保存的治療（血圧管理）</a:t>
            </a: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進行時は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TEVAR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を検討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B6722A0-A500-BBA9-62F7-1156971E6F23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8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8261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BE6962-5722-9BF6-4638-942F9688A60C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治療の緊急性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1E774F7B-D0BB-0300-ED08-374A7F20789D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AA7E0F-F69C-F683-E36F-F9C0C9A0AA0A}"/>
              </a:ext>
            </a:extLst>
          </p:cNvPr>
          <p:cNvSpPr txBox="1"/>
          <p:nvPr/>
        </p:nvSpPr>
        <p:spPr>
          <a:xfrm>
            <a:off x="812800" y="1777999"/>
            <a:ext cx="10915612" cy="424498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en-US" altLang="ja-JP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A </a:t>
            </a: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型</a:t>
            </a:r>
            <a:r>
              <a:rPr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発症後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48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時間以内の致死率が急激に上昇する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早急な診断と外科的治療が必要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en-US" altLang="ja-JP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B </a:t>
            </a: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型</a:t>
            </a:r>
            <a:r>
              <a:rPr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比較的安定した経過をとることが多い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ただし腎機能障害、下肢虚血、解離の進展があれば介入が必要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いずれの型でも血圧の管理が最重要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収縮期血圧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100〜120mmHg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を目標にコントロールする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5B36DA9-DC3E-D091-16EB-0B1F07B86B1B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9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2038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6C98A1-E29A-6D10-A12E-722B4A1A3A31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手術の適応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AA084FD-A473-DADC-713E-442A5AEF16A2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79F189C-6241-74DF-140E-BA0BC46B4C1D}"/>
              </a:ext>
            </a:extLst>
          </p:cNvPr>
          <p:cNvSpPr txBox="1"/>
          <p:nvPr/>
        </p:nvSpPr>
        <p:spPr>
          <a:xfrm>
            <a:off x="812800" y="1630163"/>
            <a:ext cx="10566400" cy="5038934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瘤の最大径が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5.5cm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以上（腹部大動脈瘤）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※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胸部大動脈瘤では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6.0cm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以上が目安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7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瘤の拡大スピードが速い（年間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0.5cm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以上）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壁の脆弱性が高く、破裂リスクが増大する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7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症状が出現している場合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背部痛、腹痛、胸痛は破裂の前兆である可能性がある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圧迫症状（嚥下障害、気道の圧迫、下肢のしびれ）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画像上で瘤壁の菲薄化や血腫形成が認められた場合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90DEBFC-4580-DCF9-4377-D8BB09AA006B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10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8347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8DF4CE-0D9D-E604-5062-74DA26307296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 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つの術式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BBFEF363-C0C0-4E76-FE66-8364127DB873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0B6059A-2092-85A8-CBE0-861693A044D9}"/>
              </a:ext>
            </a:extLst>
          </p:cNvPr>
          <p:cNvSpPr txBox="1"/>
          <p:nvPr/>
        </p:nvSpPr>
        <p:spPr>
          <a:xfrm>
            <a:off x="812800" y="1602784"/>
            <a:ext cx="5082738" cy="5079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800" b="1" dirty="0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人工血管置換術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endParaRPr kumimoji="1" lang="ja-JP" altLang="en-US" sz="11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瘤を切除し人工血管に置換</a:t>
            </a:r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開胸または開腹が必要で術後管理も全身的になる</a:t>
            </a:r>
          </a:p>
          <a:p>
            <a:pPr marL="171450" indent="-17145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endParaRPr kumimoji="1" lang="ja-JP" altLang="en-US" sz="11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比較的若年で全身麻酔に耐えられる場合に選択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endParaRPr kumimoji="1" lang="ja-JP" altLang="en-US" sz="11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注意点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出血、感染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腎障害、脊髄梗塞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7468B7-5DE0-49D6-53C1-524C8E104C87}"/>
              </a:ext>
            </a:extLst>
          </p:cNvPr>
          <p:cNvSpPr txBox="1"/>
          <p:nvPr/>
        </p:nvSpPr>
        <p:spPr>
          <a:xfrm>
            <a:off x="6350000" y="1602784"/>
            <a:ext cx="5082738" cy="5079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800" b="1" dirty="0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ステントグラフト内挿術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endParaRPr kumimoji="1" lang="ja-JP" altLang="en-US" sz="11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カテーテルを大腿動脈から挿入しステントを展開する</a:t>
            </a:r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開腹・開胸を避けられる</a:t>
            </a:r>
          </a:p>
          <a:p>
            <a:pPr marL="171450" indent="-17145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endParaRPr kumimoji="1" lang="ja-JP" altLang="en-US" sz="11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高齢者やハイリスク症例（心肺機能が低いなど）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endParaRPr kumimoji="1" lang="ja-JP" altLang="en-US" sz="11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注意点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解剖学的条件が必要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エンドリークの定期確認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29AAAA6-9F52-A378-1C61-1D0BE82CBA30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11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0115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162191E-3115-8D29-E949-032212771A5D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術前の看護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D5D1F423-3616-A6B2-A9D4-317EE1E5B7CD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581C1CC-BBC0-9EF0-21AC-A89C12DE6CF8}"/>
              </a:ext>
            </a:extLst>
          </p:cNvPr>
          <p:cNvSpPr txBox="1"/>
          <p:nvPr/>
        </p:nvSpPr>
        <p:spPr>
          <a:xfrm>
            <a:off x="812800" y="1777999"/>
            <a:ext cx="10932038" cy="428332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血圧・脈拍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破裂を防ぐため、血圧が高くなりすぎないよう注意する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降圧薬の内服・点滴によるコントロール（医師の指示に基づく）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尿量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腎機能の指標。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時間あたり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0.5mL/kg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以上が保たれているか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意識レベル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術後の変化と比較できるよう、ベースラインを把握しておく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抗凝固薬　術前中止の指示（通常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2〜7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日前）とヘパリン置換の確認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B3BA276-ACCB-79C9-BBE8-7DB11DC5CB01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12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4177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212DAED-482E-99F2-9D26-1D8E82261F3B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術前の心理的支援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C831DD8-8C0D-9775-315D-92CB118EA457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5242BCD-7478-F056-1E08-884C46601D71}"/>
              </a:ext>
            </a:extLst>
          </p:cNvPr>
          <p:cNvSpPr txBox="1"/>
          <p:nvPr/>
        </p:nvSpPr>
        <p:spPr>
          <a:xfrm>
            <a:off x="812799" y="1778000"/>
            <a:ext cx="10942989" cy="463922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患者の不安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「大動脈瘤が破裂するのでは」「手術が怖い」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→　安全性や治療実績、回復の見込みを説明して安心感を促す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7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インフォームド・コンセントの支援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医師の説明に同席し、患者が理解できているか確認する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専門用語をわかりやすく言い換える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（例：「人工血管 ＝ パイプのようなもの」）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合併症や術後の流れも繰り返し説明する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C5D60A6-A353-5016-0D97-3DF5DBF7F295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13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084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836002-D54F-57BF-D3CE-9CC42A27CFFA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術後の観察 ①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588D3EC-D0B6-6987-FCA4-2DBCE9489DF3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4E62AC-6FE5-788C-F2A2-F40582EE6AC6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血圧</a:t>
            </a:r>
            <a:r>
              <a:rPr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収縮期血圧を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100〜120mmHg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に維持する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高血圧　→　吻合部の破裂・出血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低血圧　→　脊髄虚血・腎虚血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意識レベル：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術前と比較して言語・反応・覚醒レベルをチェックする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　　　脳梗塞・脳出血など神経合併症の早期発見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下肢麻痺：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両下肢の動き・感覚・冷感・チアノーゼを確認する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　　術直後および術後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24〜48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時間が特に重要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7C7347A-54AA-CC0A-9B3B-60ED84F38ABA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14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3483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4CCE2B2-C22C-E7D2-B10F-A09DD9EA138B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術後の観察 ②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3F29ED98-B287-1BDA-1793-D6FE701DE244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172969B-B2AB-97F8-8D7C-ABD163427658}"/>
              </a:ext>
            </a:extLst>
          </p:cNvPr>
          <p:cNvSpPr txBox="1"/>
          <p:nvPr/>
        </p:nvSpPr>
        <p:spPr>
          <a:xfrm>
            <a:off x="812800" y="1777999"/>
            <a:ext cx="11036072" cy="4770637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尿量：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時間尿量をモニターする（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0.5mL/kg/h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以上）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急激な減少は急性腎障害（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AKI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）の可能性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ドレーン排液</a:t>
            </a:r>
            <a:r>
              <a:rPr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量・色・性状・速度の変化を観察する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　　　　鮮紅色・増加 → 出血　／　混濁・膿性 → 感染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発熱・創部：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術後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日以降の発熱、創部の発赤・腫脹・滲出液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　　　人工血管感染は致命的になるため、微細な変化も察知する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1DFB5D2-A12B-7E5A-BB39-F24154303083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15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9413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4C51D74-758B-5DC6-F33F-52BEA2D80FF0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大血管術後　</a:t>
            </a:r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 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つの観察の柱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1C51C0BA-3A55-FB91-C8C7-8D92D7A4466F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0A2D444-EE94-3661-0AE2-B86AD1007A86}"/>
              </a:ext>
            </a:extLst>
          </p:cNvPr>
          <p:cNvSpPr txBox="1"/>
          <p:nvPr/>
        </p:nvSpPr>
        <p:spPr>
          <a:xfrm>
            <a:off x="812799" y="1777999"/>
            <a:ext cx="10882759" cy="430521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血圧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高すぎれば吻合部が裂ける。低すぎれば脊髄と腎臓が虚血に陥る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「高すぎず低すぎず」を維持する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神経（下肢の動きと感覚）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脊髄虚血による対麻痺は不可逆的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「足は動きますか」「触った感じはわかりますか」を定期的に確認する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尿量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腎血流の低下をいち早く示す指標。時間尿量の記録を欠かさない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47261A1-9689-D382-8B51-4597B39E458B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16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7878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5B50C3-0403-3653-847C-83DF4E24FA8D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術後のその他の看護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EB5973B3-8F38-040B-17F5-2B0878DA9AEE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60BF01F-BF43-6D70-64A8-C51BDDE7DC41}"/>
              </a:ext>
            </a:extLst>
          </p:cNvPr>
          <p:cNvSpPr txBox="1"/>
          <p:nvPr/>
        </p:nvSpPr>
        <p:spPr>
          <a:xfrm>
            <a:off x="812800" y="1777999"/>
            <a:ext cx="10975842" cy="428332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術後せん妄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高齢者や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ICU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入室者はリスクが高い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環境調整（照明・時計・声かけ）、急な性格変化や無表情にも注意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血栓症の予防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術後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6〜12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時間以内の離床開始が推奨される（医師の確認後）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下肢マッサージ、足関節の自動運動、弾性ストッキング、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IPC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家族との連携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ICU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滞在や意識の変化に驚く家族も多い。状況をていねいに説明する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72B24F-94AC-3280-BBBE-ECDAD837E13A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17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3432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B85F88C-8A1F-E6F7-5348-095DE5FE93D9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緊急手術時の対応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AEE0AA4E-C6D6-4690-B14A-254F8027985D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D1C6C44-505D-02FA-4833-F19AB0DE3DD9}"/>
              </a:ext>
            </a:extLst>
          </p:cNvPr>
          <p:cNvSpPr txBox="1"/>
          <p:nvPr/>
        </p:nvSpPr>
        <p:spPr>
          <a:xfrm>
            <a:off x="812799" y="1778000"/>
            <a:ext cx="10806103" cy="4365454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急変を確認したら、速やかにチームへ報告し緊急対応を開始する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準備するもの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・ストレッチャー（移動経路の確保も含む）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・搬送用モニター（心電図・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SpO2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・血圧計）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・酸素ボンベ・マスク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・輸液ルート（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18G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以上、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ルート推奨）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出血性ショックへの初期対応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酸素投与（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5〜10L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／分）、迅速な輸液、意識レベルの連続評価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BF22D9B-8938-B553-6549-37C69C4ED396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18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5560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2F936FB-EEA9-7034-FEB8-EA14D4BB11F8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手術室への引き継ぎ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14CD0DF8-CB13-DDF3-AF91-0809FF2FD4E4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F6F67B4-0F23-2081-70E9-837A9E51A57C}"/>
              </a:ext>
            </a:extLst>
          </p:cNvPr>
          <p:cNvSpPr txBox="1"/>
          <p:nvPr/>
        </p:nvSpPr>
        <p:spPr>
          <a:xfrm>
            <a:off x="812800" y="1778000"/>
            <a:ext cx="10800628" cy="44196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口頭だけでなく、引き継ぎシートや電子カルテに基づいて伝達する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必ず伝える項目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・直前のバイタルサイン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・症状の推移（いつ、何が、どう変化したか）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・処置状況（酸素、ルート、輸液量）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・内服・既往歴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・家族の到着予定や説明状況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慌てず、落ち着いた行動と声かけが患者・家族の不安を軽減する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43E3CC7-2902-6AB0-7F68-08A7F36E5EF8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19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7999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1A46EC5-EE5C-7907-C53E-10918B9BA72A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まとめ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5D758F27-74A7-715B-7BDB-9CBCB0B7B756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663E96D-E3A5-EB59-19EE-003CBC0B0975}"/>
              </a:ext>
            </a:extLst>
          </p:cNvPr>
          <p:cNvSpPr txBox="1"/>
          <p:nvPr/>
        </p:nvSpPr>
        <p:spPr>
          <a:xfrm>
            <a:off x="812800" y="1777999"/>
            <a:ext cx="10566400" cy="447039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42900" indent="-342900">
              <a:lnSpc>
                <a:spcPct val="115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大動脈瘤は無症状でも致命的リスクを伴う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早期発見と適切な治療介入が重要</a:t>
            </a:r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Stanford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分類により治療方針が大きく異なる</a:t>
            </a:r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術前・術後を通じて、血圧・神経・腎機能の観察が看護の中心となる</a:t>
            </a:r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看護師は、全身状態の把握に加え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患者と家族の不安への支援者としての役割も担う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4369421-9D86-5E88-F6FA-D558EC81F8CF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20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508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1614</Words>
  <Application>Microsoft Office PowerPoint</Application>
  <PresentationFormat>ワイド画面</PresentationFormat>
  <Paragraphs>205</Paragraphs>
  <Slides>20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5" baseType="lpstr">
      <vt:lpstr>Meiryo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2026-09-07T02:27:28Z</dcterms:created>
  <dcterms:modified xsi:type="dcterms:W3CDTF">2026-09-07T02:38:54Z</dcterms:modified>
</cp:coreProperties>
</file>