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5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E75830-386A-4F62-A8CC-97FDA3E8C368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6E0049-E115-4DEB-B485-8FDF5E8C62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1576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解答の要点は、</a:t>
            </a:r>
            <a:r>
              <a:rPr kumimoji="1" lang="en-US" altLang="ja-JP"/>
              <a:t>Word</a:t>
            </a:r>
            <a:r>
              <a:rPr kumimoji="1" lang="ja-JP" altLang="en-US"/>
              <a:t>の解答・解説（事例演習）を参照。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E0049-E115-4DEB-B485-8FDF5E8C62B2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536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正解：イ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E0049-E115-4DEB-B485-8FDF5E8C62B2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8904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正解：ウ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6E0049-E115-4DEB-B485-8FDF5E8C62B2}" type="slidenum">
              <a:rPr kumimoji="1" lang="ja-JP" altLang="en-US" smtClean="0"/>
              <a:t>46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2661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C9F478-C00A-6272-B2BE-5901B4F3C1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BDA04D2-E199-B1ED-EE16-ABFAEE4155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600D46E-FA26-66FA-EB79-BE55FE37B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4501-C735-48F6-9023-D5B382D3675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6365717-B549-ACFD-738C-A62701A06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9F15D08-5590-F615-2C1B-9154D856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6606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B59E9A-2226-FB19-961C-2984B885D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3C107B9-5746-E28C-7F9D-BB7201E0A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7204C8-0A18-BDEE-C16B-DB7DA13D2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4501-C735-48F6-9023-D5B382D3675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69B566A-C25A-69D1-AFC1-398847CB0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5C67900-ED26-0BBB-2706-CBE02A6ED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030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06FAEB-92FF-3262-2CF3-3C6B622BA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F0F4F0F-DF87-1091-8E4F-7071CCD4F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B5DD1C-F548-B820-4682-E3FB764A6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4501-C735-48F6-9023-D5B382D3675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038CD88-4B5C-F024-51E3-EE45EE821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CBC188-5CEE-BBAA-A890-FB5E6873C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456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5D9DFC-E28A-F73F-D220-1B7927814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E9AF44E-F2B1-686C-E14B-2B632BAEF9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BC6AA77-87EF-F89B-B24B-FA7BB80D9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B88A4FD-3949-AB82-D8D3-D69A8EA77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4501-C735-48F6-9023-D5B382D3675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19BD770-4E56-E3E8-E7FA-1685B1F01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B7068E-ACFB-6A0C-FE56-C4A293F7F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4301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0DCB2F-6FE0-BBF2-F800-F66680F9B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080C1B0-2C61-2815-651A-A4286E7C8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1D39FE-A6C7-2D4C-9BD7-CBC3B8D07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E730525-F0A2-8081-C551-7C1217CC42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9026FA0-961B-401F-F00B-5B49AF6159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E4DB70B-9032-0718-C925-B77B4B954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4501-C735-48F6-9023-D5B382D3675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89167D5-3272-D70B-6243-FC9FCAD0E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3E52595-FAE5-EF46-A580-318BEF51F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447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5AE704-DB2B-F42C-A497-1B1A1578F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307C883-78EC-D9DD-C931-D0BFEB656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4501-C735-48F6-9023-D5B382D3675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BB3B6DB-3ACA-CD64-A378-9E974BA6F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E972A7A-D63E-34EC-E067-B8BDA385F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8000" y="6350000"/>
            <a:ext cx="1143000" cy="355600"/>
          </a:xfrm>
        </p:spPr>
        <p:txBody>
          <a:bodyPr/>
          <a:lstStyle>
            <a:lvl1pPr algn="r">
              <a:defRPr sz="1400" b="0">
                <a:solidFill>
                  <a:srgbClr val="666666"/>
                </a:solidFill>
                <a:latin typeface="Yu Gothic" panose="020B0400000000000000" pitchFamily="50" charset="-128"/>
                <a:ea typeface="Yu Gothic" panose="020B0400000000000000" pitchFamily="50" charset="-128"/>
              </a:defRPr>
            </a:lvl1pPr>
          </a:lstStyle>
          <a:p>
            <a:fld id="{EA3C2D64-EDDB-401F-B27A-2AD609F09AA3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54806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2547725-AFCC-3378-096B-A3FBAA09D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4501-C735-48F6-9023-D5B382D3675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7F3B2F2-5590-503A-E6E4-43E9CA690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BA52D00-5E57-DD77-8C35-C1699EC4F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7854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7B1ABB-8127-40DA-D9B5-EBB70B4A3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5BB537-2A20-3382-E010-041D8DEF2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28D0DB9-A98F-0057-DF8D-7AC879481E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A372ED2-38BC-01BF-8AA8-3D36FC731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4501-C735-48F6-9023-D5B382D3675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C6C92E3-0087-AD2B-1A91-182E53160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361BE12-96B1-1074-6306-FE55D8D90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7858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99BCF7-7F5E-3909-195F-F9C8F0ED8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1B25A2CA-7B5E-D550-E71D-BDDD4A87710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1AE966F-6B10-1D10-B348-8870F794CC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797AC88-257F-F199-60E1-5AE5F5235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4501-C735-48F6-9023-D5B382D3675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BF11E9B-08BE-9703-0451-3D78405EF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8E491E8-42CC-F51C-9E0E-306F10F2C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2724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29476E-5394-B213-8BC6-F6F458B68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699019C-37A1-6851-275D-9AC3C9585A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5B0AC9A-AAFD-610C-6FA1-7A2C5AE1B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4501-C735-48F6-9023-D5B382D3675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E5D41C0-DE2F-70B4-3F9D-62A7854CA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A044B8-49AD-3F52-4394-66A342DC3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2673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B86F8EC-BD46-BF18-F64F-DBFE45B791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2EA4BCC-A84F-01E9-C176-C7E0D20390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95E288D-F9DB-2C62-13C6-8287B6B68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84501-C735-48F6-9023-D5B382D3675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5D90B6C-13CC-54B7-E33B-67FFCF891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87CD95-1E31-030E-9EEF-409F803B8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9313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0B4889B-78D5-9F6A-8C6A-FAF383425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0409683-E946-5E46-067E-9CF215A8F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694BC2C-882C-152A-44C4-DB929E4907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484501-C735-48F6-9023-D5B382D36756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AEA3438-0A8B-2491-F7EE-C02C6EE258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D167C84-AEDD-213E-C4FE-CEE6738352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3C2D64-EDDB-401F-B27A-2AD609F09A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6859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DC5136-EE35-507A-66D9-8F93D63DC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158999"/>
            <a:ext cx="10668000" cy="1905000"/>
          </a:xfrm>
        </p:spPr>
        <p:txBody>
          <a:bodyPr wrap="square" lIns="0" rIns="0" anchor="b">
            <a:noAutofit/>
          </a:bodyPr>
          <a:lstStyle/>
          <a:p>
            <a:r>
              <a:rPr kumimoji="1" lang="ja-JP" altLang="en-US" b="1">
                <a:solidFill>
                  <a:srgbClr val="FFFFF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排泄機能のしくみと腎疾患の基礎理解</a:t>
            </a:r>
          </a:p>
        </p:txBody>
      </p:sp>
      <p:sp>
        <p:nvSpPr>
          <p:cNvPr id="3" name="サブタイトル">
            <a:extLst>
              <a:ext uri="{FF2B5EF4-FFF2-40B4-BE49-F238E27FC236}">
                <a16:creationId xmlns:a16="http://schemas.microsoft.com/office/drawing/2014/main" id="{0F81CCCE-9E65-EC64-9404-EC602DBAB8B2}"/>
              </a:ext>
            </a:extLst>
          </p:cNvPr>
          <p:cNvSpPr txBox="1"/>
          <p:nvPr/>
        </p:nvSpPr>
        <p:spPr>
          <a:xfrm>
            <a:off x="762000" y="4318000"/>
            <a:ext cx="10668000" cy="15240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2800">
                <a:solidFill>
                  <a:srgbClr val="FFFFF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成人援助論</a:t>
            </a:r>
            <a:r>
              <a:rPr kumimoji="1" lang="en-US" altLang="ja-JP" sz="2800">
                <a:solidFill>
                  <a:srgbClr val="FFFFF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Ⅱ</a:t>
            </a:r>
            <a:r>
              <a:rPr kumimoji="1" lang="ja-JP" altLang="en-US" sz="2800">
                <a:solidFill>
                  <a:srgbClr val="FFFFF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（排泄機能障害の看護）　第</a:t>
            </a:r>
            <a:r>
              <a:rPr kumimoji="1" lang="en-US" altLang="ja-JP" sz="2800">
                <a:solidFill>
                  <a:srgbClr val="FFFFF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1</a:t>
            </a:r>
            <a:r>
              <a:rPr kumimoji="1" lang="ja-JP" altLang="en-US" sz="2800">
                <a:solidFill>
                  <a:srgbClr val="FFFFF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回</a:t>
            </a:r>
          </a:p>
        </p:txBody>
      </p:sp>
    </p:spTree>
    <p:extLst>
      <p:ext uri="{BB962C8B-B14F-4D97-AF65-F5344CB8AC3E}">
        <p14:creationId xmlns:p14="http://schemas.microsoft.com/office/powerpoint/2010/main" val="2558141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B6DE83-DF77-C74C-5D6B-0350FF8B6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学習目標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71899EC-9627-ED56-B315-0A83BB5FC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2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AA6CCDEA-5AF1-F493-F949-68244FC9EED1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腎臓・尿路系のしくみを説明できる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排泄障害が生活に及ぼす影響を理解する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腎炎・ネフローゼ症候群・腎不全の病態を説明できる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腎疾患の看護の視点を理解する</a:t>
            </a:r>
          </a:p>
        </p:txBody>
      </p:sp>
    </p:spTree>
    <p:extLst>
      <p:ext uri="{BB962C8B-B14F-4D97-AF65-F5344CB8AC3E}">
        <p14:creationId xmlns:p14="http://schemas.microsoft.com/office/powerpoint/2010/main" val="3758352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A2BA56-05DC-34B5-C2C5-BF82B0808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本日の流れ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A7F2EE-39CA-50B7-32F9-70DFE0D31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3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F1EC27BE-FB19-0994-E401-80FDCC0AA1B7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排泄機能と看護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腎臓・尿路系のしくみ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排尿障害と生活への影響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腎疾患（腎炎・ネフローゼ症候群・腎不全）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腎疾患の看護</a:t>
            </a:r>
          </a:p>
        </p:txBody>
      </p:sp>
    </p:spTree>
    <p:extLst>
      <p:ext uri="{BB962C8B-B14F-4D97-AF65-F5344CB8AC3E}">
        <p14:creationId xmlns:p14="http://schemas.microsoft.com/office/powerpoint/2010/main" val="2918928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C0DD82-47F0-4792-1C8B-1F74922FA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412999"/>
            <a:ext cx="10668000" cy="1524000"/>
          </a:xfrm>
        </p:spPr>
        <p:txBody>
          <a:bodyPr wrap="square" lIns="0" rIns="0" anchor="ctr">
            <a:noAutofit/>
          </a:bodyPr>
          <a:lstStyle/>
          <a:p>
            <a:r>
              <a:rPr kumimoji="1" lang="en-US" altLang="ja-JP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1</a:t>
            </a:r>
            <a:r>
              <a:rPr kumimoji="1" lang="ja-JP" altLang="en-US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．排泄機能と看護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6C3D7635-EB71-C608-78C0-54473346D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87221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76E836-51DA-49ED-9929-0EE00BD16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排泄の意義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6BC3CAA-E874-CDE8-35C3-316287622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5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C96F1F12-210E-4CF8-C7F4-1F77363EA98E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体内の不要物・老廃物を体外へ出す働き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水分・電解質・酸塩基のバランスを保つ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老廃物（尿素・クレアチニン）を除く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体内環境（恒常性）を保つ</a:t>
            </a:r>
          </a:p>
        </p:txBody>
      </p:sp>
    </p:spTree>
    <p:extLst>
      <p:ext uri="{BB962C8B-B14F-4D97-AF65-F5344CB8AC3E}">
        <p14:creationId xmlns:p14="http://schemas.microsoft.com/office/powerpoint/2010/main" val="1038507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31E931-1ED7-C8D4-201A-2FD8B0BA0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排泄と</a:t>
            </a:r>
            <a:r>
              <a:rPr kumimoji="1" lang="en-US" altLang="ja-JP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QOL</a:t>
            </a:r>
            <a:endParaRPr kumimoji="1" lang="ja-JP" altLang="en-US" sz="3400" b="1">
              <a:solidFill>
                <a:srgbClr val="1F3A5F"/>
              </a:solidFill>
              <a:latin typeface="Yu Gothic" panose="020B0400000000000000" pitchFamily="50" charset="-128"/>
              <a:ea typeface="Yu Gothic" panose="020B0400000000000000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E16D61D-C393-6D95-125D-50B048083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6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9B0DB32D-0191-AD4C-0637-AB00F426FF7A}"/>
              </a:ext>
            </a:extLst>
          </p:cNvPr>
          <p:cNvSpPr txBox="1"/>
          <p:nvPr/>
        </p:nvSpPr>
        <p:spPr>
          <a:xfrm>
            <a:off x="635000" y="1574800"/>
            <a:ext cx="10922000" cy="37846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失禁・頻尿・尿閉などの排尿障害</a:t>
            </a:r>
          </a:p>
          <a:p>
            <a:pPr marL="787400" indent="-355600">
              <a:spcAft>
                <a:spcPts val="600"/>
              </a:spcAft>
              <a:buFont typeface="+mj-lt"/>
              <a:buChar char="–"/>
            </a:pPr>
            <a:r>
              <a:rPr kumimoji="1" lang="en-US" altLang="ja-JP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ADL</a:t>
            </a: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の制限、羞恥心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外出・社会参加の制限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睡眠障害、精神的ストレス</a:t>
            </a:r>
          </a:p>
        </p:txBody>
      </p:sp>
      <p:sp>
        <p:nvSpPr>
          <p:cNvPr id="4" name="ポイント">
            <a:extLst>
              <a:ext uri="{FF2B5EF4-FFF2-40B4-BE49-F238E27FC236}">
                <a16:creationId xmlns:a16="http://schemas.microsoft.com/office/drawing/2014/main" id="{0ED783FC-ECCE-9E09-BCB0-E4A8C963F4AF}"/>
              </a:ext>
            </a:extLst>
          </p:cNvPr>
          <p:cNvSpPr txBox="1"/>
          <p:nvPr/>
        </p:nvSpPr>
        <p:spPr>
          <a:xfrm>
            <a:off x="635000" y="5435600"/>
            <a:ext cx="109220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kumimoji="1" lang="ja-JP" altLang="en-US" sz="2600" b="1">
                <a:solidFill>
                  <a:srgbClr val="A32B2B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排泄を支えることは、自立と尊厳を守ること</a:t>
            </a:r>
          </a:p>
        </p:txBody>
      </p:sp>
    </p:spTree>
    <p:extLst>
      <p:ext uri="{BB962C8B-B14F-4D97-AF65-F5344CB8AC3E}">
        <p14:creationId xmlns:p14="http://schemas.microsoft.com/office/powerpoint/2010/main" val="1974970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C572DD-BE5F-04EA-82B7-1A30C1D97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412999"/>
            <a:ext cx="10668000" cy="1524000"/>
          </a:xfrm>
        </p:spPr>
        <p:txBody>
          <a:bodyPr wrap="square" lIns="0" rIns="0" anchor="ctr">
            <a:noAutofit/>
          </a:bodyPr>
          <a:lstStyle/>
          <a:p>
            <a:r>
              <a:rPr kumimoji="1" lang="en-US" altLang="ja-JP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2</a:t>
            </a:r>
            <a:r>
              <a:rPr kumimoji="1" lang="ja-JP" altLang="en-US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．腎臓・尿路系のしくみ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9B4C70B-5427-8ED5-9435-3D7FA67A4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88005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19C24B-BC72-35D8-45B0-CF4932FB4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腎臓の位置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77F640-88DD-05B8-C604-55B604F25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8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477E5177-692F-6A20-F150-E46340391636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左右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1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対、後腹膜腔にある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第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12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胸椎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〜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第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3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腰椎の高さ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右腎は肝臓のため、左腎よりやや低い</a:t>
            </a:r>
          </a:p>
        </p:txBody>
      </p:sp>
    </p:spTree>
    <p:extLst>
      <p:ext uri="{BB962C8B-B14F-4D97-AF65-F5344CB8AC3E}">
        <p14:creationId xmlns:p14="http://schemas.microsoft.com/office/powerpoint/2010/main" val="1500750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861A18-FA5A-A813-ACF1-FAA7E305D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腎臓の構造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E89E44C-4C5C-FCF3-88AF-6EA58E773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9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EECBFC9C-7D7A-EF33-9150-6A0FF64757DE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皮質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：糸球体を含む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髄質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：腎錐体。尿の濃縮に関わる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腎杯・腎盂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：尿を集めて尿管へ送る</a:t>
            </a:r>
          </a:p>
        </p:txBody>
      </p:sp>
    </p:spTree>
    <p:extLst>
      <p:ext uri="{BB962C8B-B14F-4D97-AF65-F5344CB8AC3E}">
        <p14:creationId xmlns:p14="http://schemas.microsoft.com/office/powerpoint/2010/main" val="517128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85EBF9-3FB8-6765-753C-2562B4BD8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ネフロン（腎単位）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BF9E613-9308-7456-DCBD-66BD523FD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10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D7F4DC18-E496-FA30-8CC0-CC63A68BCECE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1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つの腎臓に約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100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万個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腎小体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：糸球体＋ボーマン嚢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尿細管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：再吸収と分泌を行う</a:t>
            </a:r>
          </a:p>
        </p:txBody>
      </p:sp>
    </p:spTree>
    <p:extLst>
      <p:ext uri="{BB962C8B-B14F-4D97-AF65-F5344CB8AC3E}">
        <p14:creationId xmlns:p14="http://schemas.microsoft.com/office/powerpoint/2010/main" val="2918184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313191-FFD7-9BCE-275F-196AF215B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尿のできかた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6D26745-38BC-02CF-6553-ECAD35F31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11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CC8B375C-3D51-87DD-6C70-29BC8BCBCB14}"/>
              </a:ext>
            </a:extLst>
          </p:cNvPr>
          <p:cNvSpPr txBox="1"/>
          <p:nvPr/>
        </p:nvSpPr>
        <p:spPr>
          <a:xfrm>
            <a:off x="635000" y="1574800"/>
            <a:ext cx="10922000" cy="37846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ろ過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：糸球体で血液をろ過（原尿 約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150L/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日）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再吸収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：尿細管で水・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Na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・糖などを血液へ戻す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分泌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：尿細管から不要物を尿へ出す</a:t>
            </a:r>
          </a:p>
        </p:txBody>
      </p:sp>
      <p:sp>
        <p:nvSpPr>
          <p:cNvPr id="4" name="ポイント">
            <a:extLst>
              <a:ext uri="{FF2B5EF4-FFF2-40B4-BE49-F238E27FC236}">
                <a16:creationId xmlns:a16="http://schemas.microsoft.com/office/drawing/2014/main" id="{604118C5-BF32-5B7C-8915-BA8180BD91BC}"/>
              </a:ext>
            </a:extLst>
          </p:cNvPr>
          <p:cNvSpPr txBox="1"/>
          <p:nvPr/>
        </p:nvSpPr>
        <p:spPr>
          <a:xfrm>
            <a:off x="635000" y="5435600"/>
            <a:ext cx="109220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kumimoji="1" lang="ja-JP" altLang="en-US" sz="2600" b="1">
                <a:solidFill>
                  <a:srgbClr val="A32B2B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最終的な尿量は 約</a:t>
            </a:r>
            <a:r>
              <a:rPr kumimoji="1" lang="en-US" altLang="ja-JP" sz="2600" b="1">
                <a:solidFill>
                  <a:srgbClr val="A32B2B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1.5L/</a:t>
            </a:r>
            <a:r>
              <a:rPr kumimoji="1" lang="ja-JP" altLang="en-US" sz="2600" b="1">
                <a:solidFill>
                  <a:srgbClr val="A32B2B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3012034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A77198-D297-4E5B-1790-E2C92450E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腎臓の</a:t>
            </a:r>
            <a:r>
              <a:rPr kumimoji="1" lang="en-US" altLang="ja-JP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6</a:t>
            </a:r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つの働き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0CA1EE4-BA69-C9D4-30D4-086A85986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12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137F5F1D-A957-FE0B-6E25-F2FFE94BF961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老廃物の排泄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水・電解質の調節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酸塩基平衡の維持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血圧の調節（レニン）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造血（エリスロポエチン）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ビタミン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D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の活性化</a:t>
            </a:r>
          </a:p>
        </p:txBody>
      </p:sp>
    </p:spTree>
    <p:extLst>
      <p:ext uri="{BB962C8B-B14F-4D97-AF65-F5344CB8AC3E}">
        <p14:creationId xmlns:p14="http://schemas.microsoft.com/office/powerpoint/2010/main" val="3237638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D47B8D-A1CE-6471-B451-451D72ABD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尿路の構造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5D9C73A-AB48-4395-D8D5-24B138751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13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86EE3E9D-7FCA-832A-A6FF-C22711D78C22}"/>
              </a:ext>
            </a:extLst>
          </p:cNvPr>
          <p:cNvSpPr txBox="1"/>
          <p:nvPr/>
        </p:nvSpPr>
        <p:spPr>
          <a:xfrm>
            <a:off x="635000" y="1574800"/>
            <a:ext cx="10922000" cy="37846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尿管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：腎盂から膀胱へ尿を運ぶ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膀胱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：尿をためる（約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300〜500mL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）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尿道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：女性 約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3〜4cm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、男性 約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16〜20cm</a:t>
            </a:r>
            <a:endParaRPr kumimoji="1" lang="ja-JP" altLang="en-US" sz="3000">
              <a:solidFill>
                <a:srgbClr val="222222"/>
              </a:solidFill>
              <a:latin typeface="Yu Gothic" panose="020B0400000000000000" pitchFamily="50" charset="-128"/>
              <a:ea typeface="Yu Gothic" panose="020B0400000000000000" pitchFamily="50" charset="-128"/>
            </a:endParaRPr>
          </a:p>
        </p:txBody>
      </p:sp>
      <p:sp>
        <p:nvSpPr>
          <p:cNvPr id="4" name="ポイント">
            <a:extLst>
              <a:ext uri="{FF2B5EF4-FFF2-40B4-BE49-F238E27FC236}">
                <a16:creationId xmlns:a16="http://schemas.microsoft.com/office/drawing/2014/main" id="{E1BAEB69-D6BC-A0CB-16B8-126791F8B455}"/>
              </a:ext>
            </a:extLst>
          </p:cNvPr>
          <p:cNvSpPr txBox="1"/>
          <p:nvPr/>
        </p:nvSpPr>
        <p:spPr>
          <a:xfrm>
            <a:off x="635000" y="5435600"/>
            <a:ext cx="109220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kumimoji="1" lang="ja-JP" altLang="en-US" sz="2600" b="1">
                <a:solidFill>
                  <a:srgbClr val="A32B2B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女性は尿道が短く、膀胱炎を起こしやすい</a:t>
            </a:r>
          </a:p>
        </p:txBody>
      </p:sp>
    </p:spTree>
    <p:extLst>
      <p:ext uri="{BB962C8B-B14F-4D97-AF65-F5344CB8AC3E}">
        <p14:creationId xmlns:p14="http://schemas.microsoft.com/office/powerpoint/2010/main" val="3307053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7EBD36-6BA4-57C0-26CE-B8688EC73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排尿のしくみ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2A8C04F-E537-8EF5-A801-A20B0119B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14</a:t>
            </a:fld>
            <a:endParaRPr lang="ja-JP" altLang="en-US"/>
          </a:p>
        </p:txBody>
      </p:sp>
      <p:sp>
        <p:nvSpPr>
          <p:cNvPr id="3" name="本文1">
            <a:extLst>
              <a:ext uri="{FF2B5EF4-FFF2-40B4-BE49-F238E27FC236}">
                <a16:creationId xmlns:a16="http://schemas.microsoft.com/office/drawing/2014/main" id="{5E67DAFA-6065-F55E-3F3D-0D82D9C8A209}"/>
              </a:ext>
            </a:extLst>
          </p:cNvPr>
          <p:cNvSpPr txBox="1"/>
          <p:nvPr/>
        </p:nvSpPr>
        <p:spPr>
          <a:xfrm>
            <a:off x="635000" y="1574800"/>
            <a:ext cx="5207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spcAft>
                <a:spcPts val="1400"/>
              </a:spcAft>
            </a:pPr>
            <a:r>
              <a:rPr kumimoji="1" lang="ja-JP" altLang="en-US" sz="28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蓄尿期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交感神経・陰部神経が働く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膀胱がゆるむ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尿道括約筋が締まる</a:t>
            </a:r>
          </a:p>
        </p:txBody>
      </p:sp>
      <p:sp>
        <p:nvSpPr>
          <p:cNvPr id="4" name="本文2">
            <a:extLst>
              <a:ext uri="{FF2B5EF4-FFF2-40B4-BE49-F238E27FC236}">
                <a16:creationId xmlns:a16="http://schemas.microsoft.com/office/drawing/2014/main" id="{C700075A-B653-79B1-157E-D0196C74A192}"/>
              </a:ext>
            </a:extLst>
          </p:cNvPr>
          <p:cNvSpPr txBox="1"/>
          <p:nvPr/>
        </p:nvSpPr>
        <p:spPr>
          <a:xfrm>
            <a:off x="6350000" y="1574800"/>
            <a:ext cx="5207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spcAft>
                <a:spcPts val="1400"/>
              </a:spcAft>
            </a:pPr>
            <a:r>
              <a:rPr kumimoji="1" lang="ja-JP" altLang="en-US" sz="28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排尿期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副交感神経が働く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排尿筋が収縮する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尿道括約筋がゆるむ</a:t>
            </a:r>
          </a:p>
        </p:txBody>
      </p:sp>
    </p:spTree>
    <p:extLst>
      <p:ext uri="{BB962C8B-B14F-4D97-AF65-F5344CB8AC3E}">
        <p14:creationId xmlns:p14="http://schemas.microsoft.com/office/powerpoint/2010/main" val="2729441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5BC8B9-D9E8-2009-69B0-83BC133A7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412999"/>
            <a:ext cx="10668000" cy="1524000"/>
          </a:xfrm>
        </p:spPr>
        <p:txBody>
          <a:bodyPr wrap="square" lIns="0" rIns="0" anchor="ctr">
            <a:noAutofit/>
          </a:bodyPr>
          <a:lstStyle/>
          <a:p>
            <a:r>
              <a:rPr kumimoji="1" lang="en-US" altLang="ja-JP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3</a:t>
            </a:r>
            <a:r>
              <a:rPr kumimoji="1" lang="ja-JP" altLang="en-US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．排尿障害と生活への影響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5F0B46B1-6BFA-51A0-F81E-E44EA929C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15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49308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4E25AA-F325-70E4-291E-84B5D9C1E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尿量の異常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DBABE6D-D62E-996C-7D44-9D2E42B33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16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B7CC4717-E73B-6083-AD88-9421EF34D52E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乏尿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1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日 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400mL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以下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無尿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1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日 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100mL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以下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多尿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1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日 約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2,500mL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以上</a:t>
            </a:r>
          </a:p>
          <a:p>
            <a:pPr marL="787400" indent="-355600">
              <a:spcAft>
                <a:spcPts val="600"/>
              </a:spcAft>
              <a:buFont typeface="+mj-lt"/>
              <a:buChar char="–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糖尿病、</a:t>
            </a:r>
            <a:r>
              <a:rPr kumimoji="1" lang="en-US" altLang="ja-JP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AKI</a:t>
            </a: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の利尿期など</a:t>
            </a:r>
          </a:p>
        </p:txBody>
      </p:sp>
    </p:spTree>
    <p:extLst>
      <p:ext uri="{BB962C8B-B14F-4D97-AF65-F5344CB8AC3E}">
        <p14:creationId xmlns:p14="http://schemas.microsoft.com/office/powerpoint/2010/main" val="3045497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0018237-4203-97E5-40E3-496825723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排尿の異常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D9FEE80-2EE7-CF1B-1FBB-DC4726CE1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17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8B9876C6-6E6B-2259-B603-11AFA5722B55}"/>
              </a:ext>
            </a:extLst>
          </p:cNvPr>
          <p:cNvSpPr txBox="1"/>
          <p:nvPr/>
        </p:nvSpPr>
        <p:spPr>
          <a:xfrm>
            <a:off x="635000" y="1574800"/>
            <a:ext cx="10922000" cy="37846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尿閉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：膀胱にあるのに出せない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排尿困難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：尿が出にくい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頻尿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：日中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8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回以上が目安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尿失禁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：意図せず尿がもれる</a:t>
            </a:r>
          </a:p>
        </p:txBody>
      </p:sp>
      <p:sp>
        <p:nvSpPr>
          <p:cNvPr id="4" name="ポイント">
            <a:extLst>
              <a:ext uri="{FF2B5EF4-FFF2-40B4-BE49-F238E27FC236}">
                <a16:creationId xmlns:a16="http://schemas.microsoft.com/office/drawing/2014/main" id="{86016000-A687-DAF2-48BF-1D27437D5D4C}"/>
              </a:ext>
            </a:extLst>
          </p:cNvPr>
          <p:cNvSpPr txBox="1"/>
          <p:nvPr/>
        </p:nvSpPr>
        <p:spPr>
          <a:xfrm>
            <a:off x="635000" y="5435600"/>
            <a:ext cx="109220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kumimoji="1" lang="ja-JP" altLang="en-US" sz="2600" b="1">
                <a:solidFill>
                  <a:srgbClr val="A32B2B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尿閉は「出せない」、無尿は「つくれない」</a:t>
            </a:r>
          </a:p>
        </p:txBody>
      </p:sp>
    </p:spTree>
    <p:extLst>
      <p:ext uri="{BB962C8B-B14F-4D97-AF65-F5344CB8AC3E}">
        <p14:creationId xmlns:p14="http://schemas.microsoft.com/office/powerpoint/2010/main" val="747433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D8F0EE-A1EC-695F-2B41-0182A1929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生活への影響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C6BC60A-6A08-920E-DCF7-0A1E9166A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18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F583DBA4-BB8E-40AE-7836-3122644E35D6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身体：皮膚トラブル、感染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活動：活動範囲・活動量の低下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心理：羞恥心、自尊感情の低下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社会：外出を避け、孤立しやすい</a:t>
            </a:r>
          </a:p>
        </p:txBody>
      </p:sp>
    </p:spTree>
    <p:extLst>
      <p:ext uri="{BB962C8B-B14F-4D97-AF65-F5344CB8AC3E}">
        <p14:creationId xmlns:p14="http://schemas.microsoft.com/office/powerpoint/2010/main" val="37189919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C1AC15-C8A3-1EE1-B79A-DEFAEF520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412999"/>
            <a:ext cx="10668000" cy="1524000"/>
          </a:xfrm>
        </p:spPr>
        <p:txBody>
          <a:bodyPr wrap="square" lIns="0" rIns="0" anchor="ctr">
            <a:noAutofit/>
          </a:bodyPr>
          <a:lstStyle/>
          <a:p>
            <a:r>
              <a:rPr kumimoji="1" lang="en-US" altLang="ja-JP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4</a:t>
            </a:r>
            <a:r>
              <a:rPr kumimoji="1" lang="ja-JP" altLang="en-US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．腎疾患の基礎理解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8810BDC-B0CD-227C-203C-8CC77CE33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19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35020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48450B-CC14-6079-8027-751D51F94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腎疾患の全体像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453DECD-18E3-8639-0018-C70C881A2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20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E4E0665D-3EB1-BCB9-2FBC-D269FA88E0FC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腎臓の構造・機能が障害される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老廃物の排泄、体液・電解質の調節が困難に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代表的な疾患</a:t>
            </a:r>
          </a:p>
          <a:p>
            <a:pPr marL="787400" indent="-355600">
              <a:spcAft>
                <a:spcPts val="600"/>
              </a:spcAft>
              <a:buFont typeface="+mj-lt"/>
              <a:buChar char="–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腎炎（糸球体腎炎）</a:t>
            </a:r>
          </a:p>
          <a:p>
            <a:pPr marL="787400" indent="-355600">
              <a:spcAft>
                <a:spcPts val="600"/>
              </a:spcAft>
              <a:buFont typeface="+mj-lt"/>
              <a:buChar char="–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ネフローゼ症候群</a:t>
            </a:r>
          </a:p>
          <a:p>
            <a:pPr marL="787400" indent="-355600">
              <a:spcAft>
                <a:spcPts val="600"/>
              </a:spcAft>
              <a:buFont typeface="+mj-lt"/>
              <a:buChar char="–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腎不全（急性・慢性）</a:t>
            </a:r>
          </a:p>
        </p:txBody>
      </p:sp>
    </p:spTree>
    <p:extLst>
      <p:ext uri="{BB962C8B-B14F-4D97-AF65-F5344CB8AC3E}">
        <p14:creationId xmlns:p14="http://schemas.microsoft.com/office/powerpoint/2010/main" val="3580492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8B3067-0262-53D7-0C30-B2D5476FC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急性糸球体腎炎①　原因と症状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2718D56-F4C1-6BF4-A583-918CF3D26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21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17F18645-534F-B83B-211C-7EEF571E1DD0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溶連菌感染の約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1〜3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週間後に発症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免疫反応で糸球体に炎症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小児・若年者に多い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症状：血尿（コーラ色）、蛋白尿、浮腫、高血圧、乏尿</a:t>
            </a:r>
          </a:p>
        </p:txBody>
      </p:sp>
    </p:spTree>
    <p:extLst>
      <p:ext uri="{BB962C8B-B14F-4D97-AF65-F5344CB8AC3E}">
        <p14:creationId xmlns:p14="http://schemas.microsoft.com/office/powerpoint/2010/main" val="18654920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DEF3AC-15E5-B29F-1420-AAF9EADC9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急性糸球体腎炎②　検査と治療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85DC9AB-07D3-1CDE-B45B-E563259F6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22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F5B89506-357C-CBF7-EF1F-490D45C461CB}"/>
              </a:ext>
            </a:extLst>
          </p:cNvPr>
          <p:cNvSpPr txBox="1"/>
          <p:nvPr/>
        </p:nvSpPr>
        <p:spPr>
          <a:xfrm>
            <a:off x="635000" y="1574800"/>
            <a:ext cx="10922000" cy="37846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検査：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ASO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上昇、血清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C3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の一過性低下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治療：安静、塩分・水分の制限、降圧薬・利尿薬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抗菌薬は、感染が残る場合のみ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ステロイドは通常使わない</a:t>
            </a:r>
          </a:p>
        </p:txBody>
      </p:sp>
      <p:sp>
        <p:nvSpPr>
          <p:cNvPr id="4" name="ポイント">
            <a:extLst>
              <a:ext uri="{FF2B5EF4-FFF2-40B4-BE49-F238E27FC236}">
                <a16:creationId xmlns:a16="http://schemas.microsoft.com/office/drawing/2014/main" id="{29F3504F-0870-F23D-410E-67F365F81C2F}"/>
              </a:ext>
            </a:extLst>
          </p:cNvPr>
          <p:cNvSpPr txBox="1"/>
          <p:nvPr/>
        </p:nvSpPr>
        <p:spPr>
          <a:xfrm>
            <a:off x="635000" y="5435600"/>
            <a:ext cx="109220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kumimoji="1" lang="ja-JP" altLang="en-US" sz="2600" b="1">
                <a:solidFill>
                  <a:srgbClr val="A32B2B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多くは数週間</a:t>
            </a:r>
            <a:r>
              <a:rPr kumimoji="1" lang="en-US" altLang="ja-JP" sz="2600" b="1">
                <a:solidFill>
                  <a:srgbClr val="A32B2B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〜</a:t>
            </a:r>
            <a:r>
              <a:rPr kumimoji="1" lang="ja-JP" altLang="en-US" sz="2600" b="1">
                <a:solidFill>
                  <a:srgbClr val="A32B2B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数か月で軽快する</a:t>
            </a:r>
          </a:p>
        </p:txBody>
      </p:sp>
    </p:spTree>
    <p:extLst>
      <p:ext uri="{BB962C8B-B14F-4D97-AF65-F5344CB8AC3E}">
        <p14:creationId xmlns:p14="http://schemas.microsoft.com/office/powerpoint/2010/main" val="35102611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7DBFA4-BB58-EAEE-BDD0-066271642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急性糸球体腎炎の合併症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866F11D-29A4-35FC-910E-48F665F03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23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F6E84A38-2E7D-B29B-4772-5E3834896DAC}"/>
              </a:ext>
            </a:extLst>
          </p:cNvPr>
          <p:cNvSpPr txBox="1"/>
          <p:nvPr/>
        </p:nvSpPr>
        <p:spPr>
          <a:xfrm>
            <a:off x="635000" y="1574800"/>
            <a:ext cx="10922000" cy="37846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高血圧性脳症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心不全・肺水腫（体液過剰）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急性腎不全</a:t>
            </a:r>
          </a:p>
        </p:txBody>
      </p:sp>
      <p:sp>
        <p:nvSpPr>
          <p:cNvPr id="4" name="ポイント">
            <a:extLst>
              <a:ext uri="{FF2B5EF4-FFF2-40B4-BE49-F238E27FC236}">
                <a16:creationId xmlns:a16="http://schemas.microsoft.com/office/drawing/2014/main" id="{5AFF0208-35C1-0F1F-8B88-75D4CB750C2C}"/>
              </a:ext>
            </a:extLst>
          </p:cNvPr>
          <p:cNvSpPr txBox="1"/>
          <p:nvPr/>
        </p:nvSpPr>
        <p:spPr>
          <a:xfrm>
            <a:off x="635000" y="5435600"/>
            <a:ext cx="109220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kumimoji="1" lang="ja-JP" altLang="en-US" sz="2600" b="1">
                <a:solidFill>
                  <a:srgbClr val="A32B2B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頭痛・嘔吐・息苦しさは要注意</a:t>
            </a:r>
          </a:p>
        </p:txBody>
      </p:sp>
    </p:spTree>
    <p:extLst>
      <p:ext uri="{BB962C8B-B14F-4D97-AF65-F5344CB8AC3E}">
        <p14:creationId xmlns:p14="http://schemas.microsoft.com/office/powerpoint/2010/main" val="5424800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283172-133E-1C5F-3489-7F17ACA44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zh-TW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慢性糸球体腎炎</a:t>
            </a:r>
            <a:endParaRPr kumimoji="1" lang="ja-JP" altLang="en-US" sz="3400" b="1">
              <a:solidFill>
                <a:srgbClr val="1F3A5F"/>
              </a:solidFill>
              <a:latin typeface="Yu Gothic" panose="020B0400000000000000" pitchFamily="50" charset="-128"/>
              <a:ea typeface="Yu Gothic" panose="020B0400000000000000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A7807B2-0F3C-B5B4-0CAD-FDB144961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24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CA9F2DD6-267D-73C9-5E22-E6F7CDD95A9F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蛋白尿・血尿が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1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年以上続く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代表は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IgA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腎症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無症状で、健診で見つかることが多い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治療：塩分制限、降圧薬（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ACE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阻害薬・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ARB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）</a:t>
            </a:r>
          </a:p>
          <a:p>
            <a:pPr marL="787400" indent="-355600">
              <a:spcAft>
                <a:spcPts val="600"/>
              </a:spcAft>
              <a:buFont typeface="+mj-lt"/>
              <a:buChar char="–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病型によりステロイドなど</a:t>
            </a:r>
          </a:p>
        </p:txBody>
      </p:sp>
    </p:spTree>
    <p:extLst>
      <p:ext uri="{BB962C8B-B14F-4D97-AF65-F5344CB8AC3E}">
        <p14:creationId xmlns:p14="http://schemas.microsoft.com/office/powerpoint/2010/main" val="3128656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7D7079-C74A-0FA0-E587-76770BD55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急性と慢性の腎炎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B6A636E-8051-926F-A559-6507D7F49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25</a:t>
            </a:fld>
            <a:endParaRPr lang="ja-JP" altLang="en-US"/>
          </a:p>
        </p:txBody>
      </p:sp>
      <p:sp>
        <p:nvSpPr>
          <p:cNvPr id="3" name="本文1">
            <a:extLst>
              <a:ext uri="{FF2B5EF4-FFF2-40B4-BE49-F238E27FC236}">
                <a16:creationId xmlns:a16="http://schemas.microsoft.com/office/drawing/2014/main" id="{C1616EFA-1AD1-912E-14BD-BD919614802E}"/>
              </a:ext>
            </a:extLst>
          </p:cNvPr>
          <p:cNvSpPr txBox="1"/>
          <p:nvPr/>
        </p:nvSpPr>
        <p:spPr>
          <a:xfrm>
            <a:off x="635000" y="1574800"/>
            <a:ext cx="5207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spcAft>
                <a:spcPts val="1400"/>
              </a:spcAft>
            </a:pPr>
            <a:r>
              <a:rPr kumimoji="1" lang="ja-JP" altLang="en-US" sz="28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急性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溶連菌感染後に発症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血尿・浮腫・高血圧が急に出現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多くは自然に軽快</a:t>
            </a:r>
          </a:p>
        </p:txBody>
      </p:sp>
      <p:sp>
        <p:nvSpPr>
          <p:cNvPr id="4" name="本文2">
            <a:extLst>
              <a:ext uri="{FF2B5EF4-FFF2-40B4-BE49-F238E27FC236}">
                <a16:creationId xmlns:a16="http://schemas.microsoft.com/office/drawing/2014/main" id="{D85AF86A-DFAD-EE22-D6F5-A7ADC2B9EDA9}"/>
              </a:ext>
            </a:extLst>
          </p:cNvPr>
          <p:cNvSpPr txBox="1"/>
          <p:nvPr/>
        </p:nvSpPr>
        <p:spPr>
          <a:xfrm>
            <a:off x="6350000" y="1574800"/>
            <a:ext cx="5207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spcAft>
                <a:spcPts val="1400"/>
              </a:spcAft>
            </a:pPr>
            <a:r>
              <a:rPr kumimoji="1" lang="ja-JP" altLang="en-US" sz="28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慢性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蛋白尿・血尿が持続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無症状で進行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一部は腎不全へ進行</a:t>
            </a:r>
          </a:p>
        </p:txBody>
      </p:sp>
    </p:spTree>
    <p:extLst>
      <p:ext uri="{BB962C8B-B14F-4D97-AF65-F5344CB8AC3E}">
        <p14:creationId xmlns:p14="http://schemas.microsoft.com/office/powerpoint/2010/main" val="32486858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C6039D-9ABB-5AE0-E8DF-9AB449CF0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ネフローゼ症候群①　特徴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53C785C-F633-E961-12EB-BCD79F538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26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9D454DAA-8523-CE83-1EF3-4F72EA86EDFA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診断の基準</a:t>
            </a:r>
          </a:p>
          <a:p>
            <a:pPr marL="787400" indent="-355600">
              <a:spcAft>
                <a:spcPts val="600"/>
              </a:spcAft>
              <a:buFont typeface="+mj-lt"/>
              <a:buChar char="–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蛋白尿 </a:t>
            </a:r>
            <a:r>
              <a:rPr kumimoji="1" lang="en-US" altLang="ja-JP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1</a:t>
            </a: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日</a:t>
            </a:r>
            <a:r>
              <a:rPr kumimoji="1" lang="en-US" altLang="ja-JP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3.5g</a:t>
            </a: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以上</a:t>
            </a:r>
          </a:p>
          <a:p>
            <a:pPr marL="787400" indent="-355600">
              <a:spcAft>
                <a:spcPts val="600"/>
              </a:spcAft>
              <a:buFont typeface="+mj-lt"/>
              <a:buChar char="–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血清アルブミン </a:t>
            </a:r>
            <a:r>
              <a:rPr kumimoji="1" lang="en-US" altLang="ja-JP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3.0g/dL</a:t>
            </a: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以下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特徴：大量蛋白尿、低アルブミン血症、浮腫、脂質異常症</a:t>
            </a:r>
          </a:p>
        </p:txBody>
      </p:sp>
    </p:spTree>
    <p:extLst>
      <p:ext uri="{BB962C8B-B14F-4D97-AF65-F5344CB8AC3E}">
        <p14:creationId xmlns:p14="http://schemas.microsoft.com/office/powerpoint/2010/main" val="14615500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9BDB61-5C4F-5E41-D37D-5C1198B38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ネフローゼ症候群②　浮腫のしくみ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1381730-39B7-9A44-A170-3A8FE2FC1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27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73E24CA4-332F-E4B1-3835-E240D6FE5EC6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大量の蛋白尿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血液中のアルブミンが減る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血漿の膠質浸透圧が下がる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水分が血管の外へ出る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浮腫</a:t>
            </a:r>
          </a:p>
        </p:txBody>
      </p:sp>
    </p:spTree>
    <p:extLst>
      <p:ext uri="{BB962C8B-B14F-4D97-AF65-F5344CB8AC3E}">
        <p14:creationId xmlns:p14="http://schemas.microsoft.com/office/powerpoint/2010/main" val="20797153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3AF200-5528-8B29-6F93-6F4D245C7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ネフローゼ症候群③　原因と治療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660E47A-A613-1BF0-273F-7F6BB6C3A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28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AFC877A7-3084-67A0-20EA-9B66EE38A232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一次性：微小変化型（小児）、膜性腎症など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二次性：糖尿病性腎症、ループス腎炎など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治療：ステロイド、利尿薬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食事：塩分制限（蛋白質の過度な制限はしない）</a:t>
            </a:r>
          </a:p>
        </p:txBody>
      </p:sp>
    </p:spTree>
    <p:extLst>
      <p:ext uri="{BB962C8B-B14F-4D97-AF65-F5344CB8AC3E}">
        <p14:creationId xmlns:p14="http://schemas.microsoft.com/office/powerpoint/2010/main" val="7144354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22B95F-59E6-5344-32E1-923D7E3A4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ネフローゼ症候群④　合併症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24DA2D8-B3CC-F7DD-FC24-DA2913C44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29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88D40366-9AEE-7423-0ABF-FDEC2BA99A9C}"/>
              </a:ext>
            </a:extLst>
          </p:cNvPr>
          <p:cNvSpPr txBox="1"/>
          <p:nvPr/>
        </p:nvSpPr>
        <p:spPr>
          <a:xfrm>
            <a:off x="635000" y="1574800"/>
            <a:ext cx="10922000" cy="37846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感染症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：免疫グロブリンの喪失、ステロイド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血栓塞栓症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：凝固が亢進する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ステロイドの副作用：高血糖、骨粗鬆症、満月様顔貌</a:t>
            </a:r>
          </a:p>
        </p:txBody>
      </p:sp>
      <p:sp>
        <p:nvSpPr>
          <p:cNvPr id="4" name="ポイント">
            <a:extLst>
              <a:ext uri="{FF2B5EF4-FFF2-40B4-BE49-F238E27FC236}">
                <a16:creationId xmlns:a16="http://schemas.microsoft.com/office/drawing/2014/main" id="{EFF799A0-BFA2-3605-387A-71DE35E7B0C4}"/>
              </a:ext>
            </a:extLst>
          </p:cNvPr>
          <p:cNvSpPr txBox="1"/>
          <p:nvPr/>
        </p:nvSpPr>
        <p:spPr>
          <a:xfrm>
            <a:off x="635000" y="5435600"/>
            <a:ext cx="109220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kumimoji="1" lang="ja-JP" altLang="en-US" sz="2600" b="1">
                <a:solidFill>
                  <a:srgbClr val="A32B2B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ステロイドは自己判断で中止しない</a:t>
            </a:r>
          </a:p>
        </p:txBody>
      </p:sp>
    </p:spTree>
    <p:extLst>
      <p:ext uri="{BB962C8B-B14F-4D97-AF65-F5344CB8AC3E}">
        <p14:creationId xmlns:p14="http://schemas.microsoft.com/office/powerpoint/2010/main" val="28931818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4EA9B3-4DBB-07D8-6E75-68927ADD2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腎不全とは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CE080C4-8022-6CBB-88B7-1D2FBF82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30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FE75FADA-850C-4AF8-4283-7CB3DBD8D0F9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腎機能が著しく低下した状態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老廃物の排泄・体液調節ができない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急性腎障害（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AKI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）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慢性腎臓病（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CKD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981759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722308-73DC-0130-0793-23E0BD5D2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en-US" altLang="ja-JP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AKI①</a:t>
            </a:r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　特徴と分類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D01964C-FA8D-E4FE-ACA0-917CC2EBD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31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63D71943-E55A-9D58-0B68-E3F7DB5B6B52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数時間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〜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数日で腎機能が急激に低下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原因を除けば回復しうる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腎前性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：腎血流の低下（脱水、出血、心不全）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腎性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：腎実質の障害（薬剤、尿細管壊死）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腎後性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：尿路の閉塞（結石、前立腺肥大）</a:t>
            </a:r>
          </a:p>
        </p:txBody>
      </p:sp>
    </p:spTree>
    <p:extLst>
      <p:ext uri="{BB962C8B-B14F-4D97-AF65-F5344CB8AC3E}">
        <p14:creationId xmlns:p14="http://schemas.microsoft.com/office/powerpoint/2010/main" val="41911341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B0D076-189F-0551-1E5A-BDD11EF08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en-US" altLang="ja-JP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AKI②</a:t>
            </a:r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　症状と経過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9FCA9BC-285D-2A7D-D7E9-7A5B748D2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32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C6AA26AD-0676-BEE3-74B9-D61EBFA6E215}"/>
              </a:ext>
            </a:extLst>
          </p:cNvPr>
          <p:cNvSpPr txBox="1"/>
          <p:nvPr/>
        </p:nvSpPr>
        <p:spPr>
          <a:xfrm>
            <a:off x="635000" y="1574800"/>
            <a:ext cx="10922000" cy="37846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乏尿・無尿（尿量が保たれる型もある）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浮腫、高血圧、高カリウム血症、アシドーシス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悪心・嘔吐、意識障害（尿毒症）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経過：乏尿期 → 利尿期 → 回復期</a:t>
            </a:r>
          </a:p>
        </p:txBody>
      </p:sp>
      <p:sp>
        <p:nvSpPr>
          <p:cNvPr id="4" name="ポイント">
            <a:extLst>
              <a:ext uri="{FF2B5EF4-FFF2-40B4-BE49-F238E27FC236}">
                <a16:creationId xmlns:a16="http://schemas.microsoft.com/office/drawing/2014/main" id="{EF8411A6-91DD-274B-0335-B16E3161B314}"/>
              </a:ext>
            </a:extLst>
          </p:cNvPr>
          <p:cNvSpPr txBox="1"/>
          <p:nvPr/>
        </p:nvSpPr>
        <p:spPr>
          <a:xfrm>
            <a:off x="635000" y="5435600"/>
            <a:ext cx="109220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kumimoji="1" lang="ja-JP" altLang="en-US" sz="2600" b="1">
                <a:solidFill>
                  <a:srgbClr val="A32B2B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利尿期は脱水・低カリウム血症に注意</a:t>
            </a:r>
          </a:p>
        </p:txBody>
      </p:sp>
    </p:spTree>
    <p:extLst>
      <p:ext uri="{BB962C8B-B14F-4D97-AF65-F5344CB8AC3E}">
        <p14:creationId xmlns:p14="http://schemas.microsoft.com/office/powerpoint/2010/main" val="29775075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B53C2B-D928-F353-B90D-0E141BA4F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en-US" altLang="ja-JP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AKI③</a:t>
            </a:r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　治療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8A2F6C7-746A-8B1D-B0B7-552167A41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33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31C0E306-691C-AE21-EFAB-044903404711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原因の除去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輸液（腎前性）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水分・カリウム・蛋白の制限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緊急透析の適応</a:t>
            </a:r>
          </a:p>
          <a:p>
            <a:pPr marL="787400" indent="-355600">
              <a:spcAft>
                <a:spcPts val="600"/>
              </a:spcAft>
              <a:buFont typeface="+mj-lt"/>
              <a:buChar char="–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高カリウム血症、肺水腫</a:t>
            </a:r>
          </a:p>
          <a:p>
            <a:pPr marL="787400" indent="-355600">
              <a:spcAft>
                <a:spcPts val="600"/>
              </a:spcAft>
              <a:buFont typeface="+mj-lt"/>
              <a:buChar char="–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重度のアシドーシス、尿毒症症状</a:t>
            </a:r>
          </a:p>
        </p:txBody>
      </p:sp>
    </p:spTree>
    <p:extLst>
      <p:ext uri="{BB962C8B-B14F-4D97-AF65-F5344CB8AC3E}">
        <p14:creationId xmlns:p14="http://schemas.microsoft.com/office/powerpoint/2010/main" val="23534773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F4CE05-8421-7D5B-06B3-6787394EF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en-US" altLang="ja-JP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CKD①</a:t>
            </a:r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　定義と原因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1505D12-98D9-62FD-FD7A-68557B685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34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A5BD8CF3-AF3C-EE6D-9292-F274B91C4117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腎障害、または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GFR60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未満が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3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か月以上続く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原因：糖尿病性腎症（透析導入の第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1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位）、慢性糸球体腎炎、腎硬化症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GFR15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未満（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G5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）：末期腎不全</a:t>
            </a:r>
          </a:p>
          <a:p>
            <a:pPr marL="787400" indent="-355600">
              <a:spcAft>
                <a:spcPts val="600"/>
              </a:spcAft>
              <a:buFont typeface="+mj-lt"/>
              <a:buChar char="–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腎代替療法の準備・導入を検討</a:t>
            </a:r>
          </a:p>
        </p:txBody>
      </p:sp>
    </p:spTree>
    <p:extLst>
      <p:ext uri="{BB962C8B-B14F-4D97-AF65-F5344CB8AC3E}">
        <p14:creationId xmlns:p14="http://schemas.microsoft.com/office/powerpoint/2010/main" val="4920141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51D00F-5BD5-0484-760B-9CF18E86B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en-US" altLang="ja-JP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CKD②</a:t>
            </a:r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　症状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F7FBE89-14D7-F40E-4FA7-BD921D8F7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35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90C5B55B-3071-98D8-0BE8-779FFE093F6E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初期は無症状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体液過剰：浮腫、高血圧、心不全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腎性貧血（エリスロポエチンの低下）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高カリウム血症、代謝性アシドーシス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骨・ミネラル代謝異常、尿毒症症状</a:t>
            </a:r>
          </a:p>
        </p:txBody>
      </p:sp>
    </p:spTree>
    <p:extLst>
      <p:ext uri="{BB962C8B-B14F-4D97-AF65-F5344CB8AC3E}">
        <p14:creationId xmlns:p14="http://schemas.microsoft.com/office/powerpoint/2010/main" val="32245293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48BB97-2076-8655-8888-B631D173E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en-US" altLang="ja-JP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CKD③</a:t>
            </a:r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　治療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F99E2C6-1213-B62F-5210-348A7AEF9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36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223A221B-74CC-3A25-9D5A-2EFB2B12F9D4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原疾患の治療、血圧・血糖の管理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食事療法：塩分制限、病期により蛋白質・カリウム・リン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貧血・高リン血症などの薬物療法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末期：腎代替療法（第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3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回）</a:t>
            </a:r>
          </a:p>
        </p:txBody>
      </p:sp>
    </p:spTree>
    <p:extLst>
      <p:ext uri="{BB962C8B-B14F-4D97-AF65-F5344CB8AC3E}">
        <p14:creationId xmlns:p14="http://schemas.microsoft.com/office/powerpoint/2010/main" val="30553283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70AB089-3467-BC18-A36D-0D58694B1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en-US" altLang="ja-JP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AKI</a:t>
            </a:r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と</a:t>
            </a:r>
            <a:r>
              <a:rPr kumimoji="1" lang="en-US" altLang="ja-JP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CKD</a:t>
            </a:r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の比較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E84EF9F-0C5B-AE7C-0330-20086D497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37</a:t>
            </a:fld>
            <a:endParaRPr lang="ja-JP" altLang="en-US"/>
          </a:p>
        </p:txBody>
      </p:sp>
      <p:sp>
        <p:nvSpPr>
          <p:cNvPr id="3" name="本文1">
            <a:extLst>
              <a:ext uri="{FF2B5EF4-FFF2-40B4-BE49-F238E27FC236}">
                <a16:creationId xmlns:a16="http://schemas.microsoft.com/office/drawing/2014/main" id="{F397B397-6A86-B400-1C5A-EB6A69869235}"/>
              </a:ext>
            </a:extLst>
          </p:cNvPr>
          <p:cNvSpPr txBox="1"/>
          <p:nvPr/>
        </p:nvSpPr>
        <p:spPr>
          <a:xfrm>
            <a:off x="635000" y="1574800"/>
            <a:ext cx="5207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spcAft>
                <a:spcPts val="1400"/>
              </a:spcAft>
            </a:pPr>
            <a:r>
              <a:rPr kumimoji="1" lang="en-US" altLang="ja-JP" sz="28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AKI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数時間</a:t>
            </a:r>
            <a:r>
              <a:rPr kumimoji="1" lang="en-US" altLang="ja-JP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〜</a:t>
            </a: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数日で低下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原因除去で回復しうる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乏尿・無尿が多い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水分・電解質の管理、透析</a:t>
            </a:r>
          </a:p>
        </p:txBody>
      </p:sp>
      <p:sp>
        <p:nvSpPr>
          <p:cNvPr id="4" name="本文2">
            <a:extLst>
              <a:ext uri="{FF2B5EF4-FFF2-40B4-BE49-F238E27FC236}">
                <a16:creationId xmlns:a16="http://schemas.microsoft.com/office/drawing/2014/main" id="{4A7DA015-1B24-0481-E32B-8D35F3F75866}"/>
              </a:ext>
            </a:extLst>
          </p:cNvPr>
          <p:cNvSpPr txBox="1"/>
          <p:nvPr/>
        </p:nvSpPr>
        <p:spPr>
          <a:xfrm>
            <a:off x="6350000" y="1574800"/>
            <a:ext cx="5207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spcAft>
                <a:spcPts val="1400"/>
              </a:spcAft>
            </a:pPr>
            <a:r>
              <a:rPr kumimoji="1" lang="en-US" altLang="ja-JP" sz="28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CKD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en-US" altLang="ja-JP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3</a:t>
            </a: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か月以上かけて低下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多くは不可逆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初期は尿量の変化が少ない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食事・血圧管理、進行時は腎代替療法</a:t>
            </a:r>
          </a:p>
        </p:txBody>
      </p:sp>
    </p:spTree>
    <p:extLst>
      <p:ext uri="{BB962C8B-B14F-4D97-AF65-F5344CB8AC3E}">
        <p14:creationId xmlns:p14="http://schemas.microsoft.com/office/powerpoint/2010/main" val="16878026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BB0B8D-30EE-6EB4-3F18-5AB143FA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412999"/>
            <a:ext cx="10668000" cy="1524000"/>
          </a:xfrm>
        </p:spPr>
        <p:txBody>
          <a:bodyPr wrap="square" lIns="0" rIns="0" anchor="ctr">
            <a:noAutofit/>
          </a:bodyPr>
          <a:lstStyle/>
          <a:p>
            <a:r>
              <a:rPr kumimoji="1" lang="en-US" altLang="ja-JP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5</a:t>
            </a:r>
            <a:r>
              <a:rPr kumimoji="1" lang="ja-JP" altLang="en-US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．腎疾患の看護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85CADB1-9175-67BB-37E5-D8078C26D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38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042472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BC995D-2E77-383A-B1B3-C8CD29F47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観察のポイント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BB2C17A-6BCF-5970-53E2-1C4C77D1F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39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1135B544-4C9C-C941-152C-2E9031383A51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尿量、尿の色・性状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浮腫、体重の増減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血圧、呼吸状態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検査値：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Cr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、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BUN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、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K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、アルブミン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皮膚（かゆみ）、意識、食欲・悪心</a:t>
            </a:r>
          </a:p>
        </p:txBody>
      </p:sp>
    </p:spTree>
    <p:extLst>
      <p:ext uri="{BB962C8B-B14F-4D97-AF65-F5344CB8AC3E}">
        <p14:creationId xmlns:p14="http://schemas.microsoft.com/office/powerpoint/2010/main" val="36959421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D25B94-C7C3-56B4-DD72-9B2035F7A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看護援助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AA38BF5-06F6-A928-ADA5-DF0C2248C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40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F4AE2E16-98DD-C025-5512-3D9E576DFAB4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安静の保持</a:t>
            </a:r>
          </a:p>
          <a:p>
            <a:pPr marL="787400" indent="-355600">
              <a:spcAft>
                <a:spcPts val="600"/>
              </a:spcAft>
              <a:buFont typeface="+mj-lt"/>
              <a:buChar char="–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過度の安静は血栓症のリスク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食事・水分の管理（塩分制限が基本）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尿量の正確な測定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清潔の保持、感染予防</a:t>
            </a:r>
          </a:p>
        </p:txBody>
      </p:sp>
    </p:spTree>
    <p:extLst>
      <p:ext uri="{BB962C8B-B14F-4D97-AF65-F5344CB8AC3E}">
        <p14:creationId xmlns:p14="http://schemas.microsoft.com/office/powerpoint/2010/main" val="7209691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B8ECCE-8D26-ABE9-F5CA-E9AEE19DC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服薬と患者教育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3CD8DA9-620D-43F9-B10A-403DB1F65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41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945F9497-1AF6-AEE6-2FB0-8E90333BC9D6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ステロイドは自己中断しない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NSAIDs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などの自己判断の使用を避ける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体重・血圧の測定と記録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かぜ症状は早めに対応</a:t>
            </a:r>
          </a:p>
        </p:txBody>
      </p:sp>
    </p:spTree>
    <p:extLst>
      <p:ext uri="{BB962C8B-B14F-4D97-AF65-F5344CB8AC3E}">
        <p14:creationId xmlns:p14="http://schemas.microsoft.com/office/powerpoint/2010/main" val="3113311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3399C9-9557-E751-87E7-EB2BCB511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心理的支援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2512728-E4F5-ED32-B7C6-DC2538BB5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42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04C3011B-D7F9-76D9-1ED1-BC954789A5AE}"/>
              </a:ext>
            </a:extLst>
          </p:cNvPr>
          <p:cNvSpPr txBox="1"/>
          <p:nvPr/>
        </p:nvSpPr>
        <p:spPr>
          <a:xfrm>
            <a:off x="635000" y="1574800"/>
            <a:ext cx="10922000" cy="37846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慢性化・長期治療への不安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将来への不確かさを受け止める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傾聴、家族との連携</a:t>
            </a:r>
          </a:p>
        </p:txBody>
      </p:sp>
      <p:sp>
        <p:nvSpPr>
          <p:cNvPr id="4" name="ポイント">
            <a:extLst>
              <a:ext uri="{FF2B5EF4-FFF2-40B4-BE49-F238E27FC236}">
                <a16:creationId xmlns:a16="http://schemas.microsoft.com/office/drawing/2014/main" id="{036B2D94-A9E0-4338-48DC-6D7E11FC8EDA}"/>
              </a:ext>
            </a:extLst>
          </p:cNvPr>
          <p:cNvSpPr txBox="1"/>
          <p:nvPr/>
        </p:nvSpPr>
        <p:spPr>
          <a:xfrm>
            <a:off x="635000" y="5435600"/>
            <a:ext cx="109220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kumimoji="1" lang="ja-JP" altLang="en-US" sz="2600" b="1">
                <a:solidFill>
                  <a:srgbClr val="A32B2B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「透析になるかもしれない」不安にも向き合う</a:t>
            </a:r>
          </a:p>
        </p:txBody>
      </p:sp>
    </p:spTree>
    <p:extLst>
      <p:ext uri="{BB962C8B-B14F-4D97-AF65-F5344CB8AC3E}">
        <p14:creationId xmlns:p14="http://schemas.microsoft.com/office/powerpoint/2010/main" val="38587626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EA08A1-94D2-7C29-7EA0-8B791DB47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事例演習　</a:t>
            </a:r>
            <a:r>
              <a:rPr kumimoji="1" lang="en-US" altLang="ja-JP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A</a:t>
            </a:r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さん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2A37409-32CC-06B1-EDB1-59BFD1DB9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43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A3D43B70-3CCE-26CC-B5E6-02FDD23F2451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spcAft>
                <a:spcPts val="1400"/>
              </a:spcAft>
            </a:pP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45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歳・男性。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10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日前に咽頭痛と発熱があった。</a:t>
            </a:r>
          </a:p>
          <a:p>
            <a:pPr>
              <a:spcAft>
                <a:spcPts val="1400"/>
              </a:spcAft>
            </a:pP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3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日前から顔のむくみとコーラ色の尿。尿量は約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400mL/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日、体重は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1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週間で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3kg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増加。</a:t>
            </a:r>
          </a:p>
          <a:p>
            <a:pPr>
              <a:spcAft>
                <a:spcPts val="1400"/>
              </a:spcAft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血圧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156/94mmHg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、尿蛋白（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2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＋）、尿潜血（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3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＋）、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ASO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上昇、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C3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低下。</a:t>
            </a:r>
          </a:p>
          <a:p>
            <a:pPr>
              <a:spcAft>
                <a:spcPts val="1400"/>
              </a:spcAft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急性糸球体腎炎で入院した。</a:t>
            </a:r>
          </a:p>
        </p:txBody>
      </p:sp>
    </p:spTree>
    <p:extLst>
      <p:ext uri="{BB962C8B-B14F-4D97-AF65-F5344CB8AC3E}">
        <p14:creationId xmlns:p14="http://schemas.microsoft.com/office/powerpoint/2010/main" val="25480465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438F13-26B8-7614-3A82-2B3FD908B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zh-TW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事例演習　設問</a:t>
            </a:r>
            <a:endParaRPr kumimoji="1" lang="ja-JP" altLang="en-US" sz="3400" b="1">
              <a:solidFill>
                <a:srgbClr val="1F3A5F"/>
              </a:solidFill>
              <a:latin typeface="Yu Gothic" panose="020B0400000000000000" pitchFamily="50" charset="-128"/>
              <a:ea typeface="Yu Gothic" panose="020B0400000000000000" pitchFamily="50" charset="-128"/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E49D5FE-B727-DACE-8848-AEEA8951C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44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B9B2D7ED-6C30-7ECD-391D-B90025ABD80D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① 症状（乏尿・浮腫・血尿・高血圧）のしくみ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② 悪化時に考えられる合併症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③ 入院中の治療と、看護の観察・援助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④ 退院後の生活指導</a:t>
            </a:r>
          </a:p>
        </p:txBody>
      </p:sp>
    </p:spTree>
    <p:extLst>
      <p:ext uri="{BB962C8B-B14F-4D97-AF65-F5344CB8AC3E}">
        <p14:creationId xmlns:p14="http://schemas.microsoft.com/office/powerpoint/2010/main" val="35320653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74C918-4F38-44EA-CE6A-C55C0AC64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確認問題①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A97E1B0-E7CB-71FE-4270-BCE47A851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45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44A2B4F3-C387-37AC-03A6-6B57274A6283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尿閉の説明として正しいのは？</a:t>
            </a:r>
          </a:p>
          <a:p>
            <a:pPr marL="787400" indent="-355600">
              <a:spcAft>
                <a:spcPts val="600"/>
              </a:spcAft>
              <a:buFont typeface="+mj-lt"/>
              <a:buChar char="–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ア．</a:t>
            </a:r>
            <a:r>
              <a:rPr kumimoji="1" lang="en-US" altLang="ja-JP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1</a:t>
            </a: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日尿量が</a:t>
            </a:r>
            <a:r>
              <a:rPr kumimoji="1" lang="en-US" altLang="ja-JP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400mL</a:t>
            </a: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以下</a:t>
            </a:r>
          </a:p>
          <a:p>
            <a:pPr marL="787400" indent="-355600">
              <a:spcAft>
                <a:spcPts val="600"/>
              </a:spcAft>
              <a:buFont typeface="+mj-lt"/>
              <a:buChar char="–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イ．膀胱に尿がたまっているのに出せない</a:t>
            </a:r>
          </a:p>
          <a:p>
            <a:pPr marL="787400" indent="-355600">
              <a:spcAft>
                <a:spcPts val="600"/>
              </a:spcAft>
              <a:buFont typeface="+mj-lt"/>
              <a:buChar char="–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ウ．意図せず尿がもれる</a:t>
            </a:r>
          </a:p>
          <a:p>
            <a:pPr marL="787400" indent="-355600">
              <a:spcAft>
                <a:spcPts val="600"/>
              </a:spcAft>
              <a:buFont typeface="+mj-lt"/>
              <a:buChar char="–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エ．排尿回数が多い</a:t>
            </a:r>
          </a:p>
        </p:txBody>
      </p:sp>
    </p:spTree>
    <p:extLst>
      <p:ext uri="{BB962C8B-B14F-4D97-AF65-F5344CB8AC3E}">
        <p14:creationId xmlns:p14="http://schemas.microsoft.com/office/powerpoint/2010/main" val="3300910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1504EA-3CDA-8E6E-2DF7-C358C02E0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確認問題②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EC588D1-9CA6-B69E-BD8B-0360562E7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46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6BECABE2-2EE6-2E37-E405-FE2F42C77C85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急性糸球体腎炎の治療で、通常は使わない薬は？</a:t>
            </a:r>
          </a:p>
          <a:p>
            <a:pPr marL="787400" indent="-355600">
              <a:spcAft>
                <a:spcPts val="600"/>
              </a:spcAft>
              <a:buFont typeface="+mj-lt"/>
              <a:buChar char="–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ア．降圧薬　イ．利尿薬</a:t>
            </a:r>
          </a:p>
          <a:p>
            <a:pPr marL="787400" indent="-355600">
              <a:spcAft>
                <a:spcPts val="600"/>
              </a:spcAft>
              <a:buFont typeface="+mj-lt"/>
              <a:buChar char="–"/>
            </a:pPr>
            <a:r>
              <a:rPr kumimoji="1" lang="ja-JP" altLang="en-US" sz="26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ウ．免疫抑制薬　エ．抗菌薬（感染が残る場合）</a:t>
            </a:r>
          </a:p>
        </p:txBody>
      </p:sp>
    </p:spTree>
    <p:extLst>
      <p:ext uri="{BB962C8B-B14F-4D97-AF65-F5344CB8AC3E}">
        <p14:creationId xmlns:p14="http://schemas.microsoft.com/office/powerpoint/2010/main" val="6817673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90539B-359C-A77A-F3E2-CBAD6CAA3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まとめ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675138F-FE87-CBCD-2FA1-022F487D5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47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8028D5A8-6ACC-CE1E-DEFA-2D1E4F4BCFF2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腎臓は、排泄・調節・造血・ビタミン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D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活性化を担う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急性腎炎は溶連菌感染後に発症し、予後は良好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ネフローゼ症候群は、感染症と血栓症に注意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AKI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は回復しうる。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CKD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は進行を遅らせる管理</a:t>
            </a:r>
          </a:p>
        </p:txBody>
      </p:sp>
    </p:spTree>
    <p:extLst>
      <p:ext uri="{BB962C8B-B14F-4D97-AF65-F5344CB8AC3E}">
        <p14:creationId xmlns:p14="http://schemas.microsoft.com/office/powerpoint/2010/main" val="10357694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3C5E2EC-4868-2BD1-9A6F-9F864405A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355600"/>
            <a:ext cx="10922000" cy="1016000"/>
          </a:xfrm>
        </p:spPr>
        <p:txBody>
          <a:bodyPr wrap="square" lIns="0" rIns="0" anchor="ctr">
            <a:noAutofit/>
          </a:bodyPr>
          <a:lstStyle/>
          <a:p>
            <a:r>
              <a:rPr kumimoji="1" lang="ja-JP" altLang="en-US" sz="3400" b="1">
                <a:solidFill>
                  <a:srgbClr val="1F3A5F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次回予告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0C44AC8-DEA4-BE34-CF49-368B71F0C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C2D64-EDDB-401F-B27A-2AD609F09AA3}" type="slidenum">
              <a:rPr lang="ja-JP" altLang="en-US" smtClean="0"/>
              <a:pPr/>
              <a:t>48</a:t>
            </a:fld>
            <a:endParaRPr lang="ja-JP" altLang="en-US"/>
          </a:p>
        </p:txBody>
      </p:sp>
      <p:sp>
        <p:nvSpPr>
          <p:cNvPr id="3" name="本文">
            <a:extLst>
              <a:ext uri="{FF2B5EF4-FFF2-40B4-BE49-F238E27FC236}">
                <a16:creationId xmlns:a16="http://schemas.microsoft.com/office/drawing/2014/main" id="{3F4F202A-06A4-741B-B61F-38527E593BAC}"/>
              </a:ext>
            </a:extLst>
          </p:cNvPr>
          <p:cNvSpPr txBox="1"/>
          <p:nvPr/>
        </p:nvSpPr>
        <p:spPr>
          <a:xfrm>
            <a:off x="635000" y="1574800"/>
            <a:ext cx="10922000" cy="47752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腎機能検査（尿検査・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BUN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・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Cr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・</a:t>
            </a:r>
            <a:r>
              <a:rPr kumimoji="1" lang="en-US" altLang="ja-JP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eGFR</a:t>
            </a: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）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腎生検と看護</a:t>
            </a:r>
          </a:p>
          <a:p>
            <a:pPr marL="381000" indent="-381000">
              <a:spcAft>
                <a:spcPts val="1400"/>
              </a:spcAft>
              <a:buFont typeface="+mj-lt"/>
              <a:buChar char="•"/>
            </a:pPr>
            <a:r>
              <a:rPr kumimoji="1" lang="ja-JP" altLang="en-US" sz="3000">
                <a:solidFill>
                  <a:srgbClr val="222222"/>
                </a:solidFill>
                <a:latin typeface="Yu Gothic" panose="020B0400000000000000" pitchFamily="50" charset="-128"/>
                <a:ea typeface="Yu Gothic" panose="020B0400000000000000" pitchFamily="50" charset="-128"/>
              </a:rPr>
              <a:t>浮腫と脱水の理解</a:t>
            </a:r>
          </a:p>
        </p:txBody>
      </p:sp>
    </p:spTree>
    <p:extLst>
      <p:ext uri="{BB962C8B-B14F-4D97-AF65-F5344CB8AC3E}">
        <p14:creationId xmlns:p14="http://schemas.microsoft.com/office/powerpoint/2010/main" val="2505269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1800</Words>
  <Application>Microsoft Office PowerPoint</Application>
  <PresentationFormat>ワイド画面</PresentationFormat>
  <Paragraphs>297</Paragraphs>
  <Slides>48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48</vt:i4>
      </vt:variant>
    </vt:vector>
  </HeadingPairs>
  <TitlesOfParts>
    <vt:vector size="53" baseType="lpstr">
      <vt:lpstr>Yu Gothic</vt:lpstr>
      <vt:lpstr>Yu Gothic</vt:lpstr>
      <vt:lpstr>游ゴシック Light</vt:lpstr>
      <vt:lpstr>Arial</vt:lpstr>
      <vt:lpstr>Office テーマ</vt:lpstr>
      <vt:lpstr>排泄機能のしくみと腎疾患の基礎理解</vt:lpstr>
      <vt:lpstr>学習目標</vt:lpstr>
      <vt:lpstr>本日の流れ</vt:lpstr>
      <vt:lpstr>1．排泄機能と看護</vt:lpstr>
      <vt:lpstr>排泄の意義</vt:lpstr>
      <vt:lpstr>排泄とQOL</vt:lpstr>
      <vt:lpstr>2．腎臓・尿路系のしくみ</vt:lpstr>
      <vt:lpstr>腎臓の位置</vt:lpstr>
      <vt:lpstr>腎臓の構造</vt:lpstr>
      <vt:lpstr>ネフロン（腎単位）</vt:lpstr>
      <vt:lpstr>尿のできかた</vt:lpstr>
      <vt:lpstr>腎臓の6つの働き</vt:lpstr>
      <vt:lpstr>尿路の構造</vt:lpstr>
      <vt:lpstr>排尿のしくみ</vt:lpstr>
      <vt:lpstr>3．排尿障害と生活への影響</vt:lpstr>
      <vt:lpstr>尿量の異常</vt:lpstr>
      <vt:lpstr>排尿の異常</vt:lpstr>
      <vt:lpstr>生活への影響</vt:lpstr>
      <vt:lpstr>4．腎疾患の基礎理解</vt:lpstr>
      <vt:lpstr>腎疾患の全体像</vt:lpstr>
      <vt:lpstr>急性糸球体腎炎①　原因と症状</vt:lpstr>
      <vt:lpstr>急性糸球体腎炎②　検査と治療</vt:lpstr>
      <vt:lpstr>急性糸球体腎炎の合併症</vt:lpstr>
      <vt:lpstr>慢性糸球体腎炎</vt:lpstr>
      <vt:lpstr>急性と慢性の腎炎</vt:lpstr>
      <vt:lpstr>ネフローゼ症候群①　特徴</vt:lpstr>
      <vt:lpstr>ネフローゼ症候群②　浮腫のしくみ</vt:lpstr>
      <vt:lpstr>ネフローゼ症候群③　原因と治療</vt:lpstr>
      <vt:lpstr>ネフローゼ症候群④　合併症</vt:lpstr>
      <vt:lpstr>腎不全とは</vt:lpstr>
      <vt:lpstr>AKI①　特徴と分類</vt:lpstr>
      <vt:lpstr>AKI②　症状と経過</vt:lpstr>
      <vt:lpstr>AKI③　治療</vt:lpstr>
      <vt:lpstr>CKD①　定義と原因</vt:lpstr>
      <vt:lpstr>CKD②　症状</vt:lpstr>
      <vt:lpstr>CKD③　治療</vt:lpstr>
      <vt:lpstr>AKIとCKDの比較</vt:lpstr>
      <vt:lpstr>5．腎疾患の看護</vt:lpstr>
      <vt:lpstr>観察のポイント</vt:lpstr>
      <vt:lpstr>看護援助</vt:lpstr>
      <vt:lpstr>服薬と患者教育</vt:lpstr>
      <vt:lpstr>心理的支援</vt:lpstr>
      <vt:lpstr>事例演習　Aさん</vt:lpstr>
      <vt:lpstr>事例演習　設問</vt:lpstr>
      <vt:lpstr>確認問題①</vt:lpstr>
      <vt:lpstr>確認問題②</vt:lpstr>
      <vt:lpstr>まとめ</vt:lpstr>
      <vt:lpstr>次回予告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2026-10-08T03:23:05Z</dcterms:created>
  <dcterms:modified xsi:type="dcterms:W3CDTF">2026-10-08T03:23:24Z</dcterms:modified>
</cp:coreProperties>
</file>