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ja-JP"/>
    </a:defPPr>
    <a:lvl1pPr marL="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kumimoji="1"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66A7452-541C-61D2-169E-5BEF4CE9FC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D0CA5CA-9899-5C26-AC13-2493BAB594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C367F53-C80D-26D4-71C6-36C4C7811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AE762CD-793A-F27C-B863-5B0F512C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E8101C9-58D7-1411-7A5A-53C05AA3D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5888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C21934-DF4A-298C-602A-0ACD0ED1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3C1D54F-4D0F-140F-1B7A-BD1E8DCC8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610684-D859-6991-C30B-D9845F1D4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23377A-17C3-F2BF-8593-4BDC7FB34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9054191-64FA-0693-EBC9-245F19F3E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587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364FE7-1A4C-4E64-B01F-86DB7E092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86BF3D-DA59-F219-2368-9DF56023EF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CA94ED-B498-D8B7-C26D-FC0F259AD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4A07C05-7AE2-5236-6E71-A09118229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8E18F42-BEF8-055A-10A7-E6479575D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1598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38E78F-00E0-E9BD-7385-F208F8F4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928E2A2-ABC7-4401-E3AE-0215A7F2F6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83A4A66-3275-87A4-3CF8-ACBC81B79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40741C9-1FF7-FE84-29A5-83CF34280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5C4D21A-CED4-174A-8D8F-3A5632A74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B81F81-0437-019B-851F-54B6C3365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153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F6D2ED-6108-09A9-DD10-506FA4B5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715B5D2-76C4-0C7F-30C2-307DB35D6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F9AC7A7-F469-DD06-10A4-2653A62254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7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A58A8E18-41A4-A6A5-DB2B-3FF1269BD6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4EFEF6C-25BE-8692-BB7A-635CD57540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7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12315CC-E80E-411F-3AC4-618986D42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4022BE9-E5CB-66D9-74D6-FD21110C8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A8EF5A7-BB4F-B2F3-218F-4191DA006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4974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0AD228-ECCC-3151-68C1-6A5F7896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D8EF560-7E69-6355-2C74-4585FAA69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3D879F0-CEA0-5170-806A-41E86726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76F9487-8D12-7DCA-BA3C-9030E656C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8252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7F4B9765-E95C-AC8C-F0FA-6FB1603DF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682CF9-ABCC-6BDE-70A4-84F46B96E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C01364D-BF9A-7570-C388-A0F399AD8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2094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82E554-C6FF-C817-7D26-DE088AB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0B6B10D-9761-7147-BAFF-685873D4B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16DE5F0-7D24-1C3E-FED6-E7B6B7A06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125945B-8471-D39E-34EC-0A8613A75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33DC18D-B7E1-9893-7129-F6BBE7CF9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EC08E17-39A4-5AA9-C2D6-B3DA24971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9558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C9B01B-C26F-58A5-D0C7-B32AF9182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D61FF3D-58E5-9D37-FE86-7CCCD42707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DC6DA97-51CB-EC98-781C-59DA59F70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7EA9588-EB84-75B8-E061-3853F3C89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C368FF8-631D-3EE4-2889-4FCBFD746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CEBB1C-E1E4-B051-86F6-69F52816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336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7F0DA1-CC6A-1291-B9B5-9BA153A6D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666FB1C-D8AE-8E6C-7F47-89EC96801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C533A6-2C6B-BED5-A37D-79A9BA216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6C8CC6-5598-2334-7FD8-463C59A9E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BD0274-717A-24D4-0667-D2FAF3A34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62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68FBAA28-4EAF-65CC-2891-DC2BFFB958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7"/>
            <a:ext cx="2628900" cy="5811839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62973804-34FD-CA58-E692-9A059ABF3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7"/>
            <a:ext cx="7734300" cy="5811839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08D042-D483-F31F-C519-7291FA627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141CE5E-5C87-5A9F-EFD9-9FD653F3B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6FDBABC-93B9-A83A-F9F2-D8EF670E1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1811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14241C8-6B47-F088-387A-61AE9AB7E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7701885-59F0-B7B2-083F-46541A9E4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FC40388-C555-1000-EC2B-491F5DDB2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DDB5ED-4F75-489C-A227-A3480C7653CE}" type="datetimeFigureOut">
              <a:rPr kumimoji="1" lang="ja-JP" altLang="en-US" smtClean="0"/>
              <a:t>2026/9/4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4BA2DD-170D-E189-C6F9-04382ED04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990148-66F0-1875-16DA-53A7670583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FA0091-01F7-4AE7-B783-96A97AFDE8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55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2081D6B-9673-DA0C-E5DB-818C11539B8D}"/>
              </a:ext>
            </a:extLst>
          </p:cNvPr>
          <p:cNvSpPr/>
          <p:nvPr/>
        </p:nvSpPr>
        <p:spPr>
          <a:xfrm>
            <a:off x="0" y="2489200"/>
            <a:ext cx="12192000" cy="1905000"/>
          </a:xfrm>
          <a:prstGeom prst="rect">
            <a:avLst/>
          </a:prstGeom>
          <a:solidFill>
            <a:srgbClr val="F0F1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5E62D75-2DCD-CCF9-0CFC-FF167355E927}"/>
              </a:ext>
            </a:extLst>
          </p:cNvPr>
          <p:cNvSpPr txBox="1"/>
          <p:nvPr/>
        </p:nvSpPr>
        <p:spPr>
          <a:xfrm>
            <a:off x="812800" y="2865637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32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第 </a:t>
            </a:r>
            <a:r>
              <a:rPr kumimoji="1" lang="en-US" altLang="ja-JP" sz="32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 </a:t>
            </a:r>
            <a:r>
              <a:rPr kumimoji="1" lang="ja-JP" altLang="en-US" sz="3200" b="1">
                <a:solidFill>
                  <a:srgbClr val="5A6E8C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回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41E5E0A-77E4-C896-3B1D-2A25D5F95CE4}"/>
              </a:ext>
            </a:extLst>
          </p:cNvPr>
          <p:cNvSpPr txBox="1"/>
          <p:nvPr/>
        </p:nvSpPr>
        <p:spPr>
          <a:xfrm>
            <a:off x="812800" y="3475237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/>
            <a:r>
              <a:rPr kumimoji="1" lang="ja-JP" altLang="en-US" sz="4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虚血性心疾患の病態と治療</a:t>
            </a:r>
          </a:p>
        </p:txBody>
      </p:sp>
    </p:spTree>
    <p:extLst>
      <p:ext uri="{BB962C8B-B14F-4D97-AF65-F5344CB8AC3E}">
        <p14:creationId xmlns:p14="http://schemas.microsoft.com/office/powerpoint/2010/main" val="1603470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ED890B-604F-1A5F-F6C1-173A7840B8D5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この回のねらい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5AF261A-158D-0C76-5DDE-2F63690A55BF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407ADB-0298-CB15-4976-37F06868CE2F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虚血性心疾患は、心筋に血液を送る冠動脈の異常で起こる。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日本人の死因の上位を占める、生命に直結した疾患である。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今日学ぶこと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・狭心症と急性心筋梗塞の病態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・リスク因子と症状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・診断に用いる検査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・治療（薬物療法・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PCI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・生活指導）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9EDFD3D-3448-AD2D-8F6D-BC35A29FC0C2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4707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6F656B1-1367-67E4-4931-E4F627EC5483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到達目標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AE195DCA-5CEE-FF68-3370-2883CF5C8F2A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0CF5853-EAB8-114C-747E-35A99266AB11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ea"/>
              <a:buAutoNum type="circleNumDbPlain"/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狭心症および急性心筋梗塞の病態生理を説明できる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ea"/>
              <a:buAutoNum type="circleNumDbPlain"/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虚血性心疾患のリスク因子と症状を理解し、説明できる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ea"/>
              <a:buAutoNum type="circleNumDbPlain"/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診断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に用いられる検査とその意義を理解する</a:t>
            </a:r>
          </a:p>
          <a:p>
            <a:pPr marL="514350" indent="-514350">
              <a:lnSpc>
                <a:spcPct val="115000"/>
              </a:lnSpc>
              <a:spcAft>
                <a:spcPts val="1000"/>
              </a:spcAft>
              <a:buFont typeface="+mj-ea"/>
              <a:buAutoNum type="circleNumDbPlain"/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治療法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（薬物療法・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PCI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・生活指導）について説明できる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3A26246-712E-B3ED-9338-60480C468250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48465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4A5FFD7-11B8-3700-94A1-7813A29A8E7C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虚血性心疾患とは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83D95AF-F94F-2AB1-693A-80EFA4260A03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D9F2F63-EC92-F15A-D1BA-5AD62176E7BB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心筋に血液と酸素を送る冠動脈が十分に機能しなくなり、心筋が酸素不足（虚血）になる疾患。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冠動脈は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本：左前下行枝・左回旋枝・右冠動脈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加齢や生活習慣病でプラークがたまり、内腔が狭くなる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＝　動脈硬化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9D44742-DAAC-7263-BAD3-A22AF68ED61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686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C16A302-7CB5-6AC6-6ACE-AAD23E8B793B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狭心症　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―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一時的な血流不足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0D93E1E8-7FC9-0E3C-C4D4-2FD027B6B1D6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41B23D3-97C2-AEF5-D794-AEED3C3410A7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状態：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冠動脈が部分的に狭くなり、酸素需要が増えたときに血流が不足する</a:t>
            </a:r>
            <a:endParaRPr kumimoji="1" lang="en-US" altLang="ja-JP" sz="28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ja-JP" altLang="en-US" sz="1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症状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胸の圧迫感、締めつけられるような痛み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安静やニトログリセリンで軽減する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kumimoji="1" lang="en-US" altLang="ja-JP" sz="16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持続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数分以内（通常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分以内）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イメージ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一時的な交通渋滞。休めばまた流れ出す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68F5E10-9AB3-52AF-EC20-6D2D841536BA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68843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6933797-9F6A-BAD8-3C54-F366C6E58A85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急性心筋梗塞　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―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完全に詰まる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B3D3C905-5326-261E-DFFD-192683671A97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AFA63B-6F39-784B-2D53-97BCA8A42829}"/>
              </a:ext>
            </a:extLst>
          </p:cNvPr>
          <p:cNvSpPr txBox="1"/>
          <p:nvPr/>
        </p:nvSpPr>
        <p:spPr>
          <a:xfrm>
            <a:off x="812800" y="1778000"/>
            <a:ext cx="10566400" cy="419024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状態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プラークが破裂し血栓ができて、冠動脈が完全に閉塞する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結果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詰まった先の心筋が壊死する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症状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激しい胸痛、冷汗、呼吸困難、意識障害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　安静にしても改善しない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持続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20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分以上（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時間以上のことも）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イメージ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高速道路の完全通行止め。酸素が全く届かない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3156FB0-3E4A-4474-DFC6-14466EDCA0BB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8153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D62BC5-5649-8900-D829-95FE7A14F2A1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この </a:t>
            </a:r>
            <a:r>
              <a:rPr kumimoji="1" lang="en-US" altLang="ja-JP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 </a:t>
            </a:r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つを分ける最大の違い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29EF1E8F-3B26-3931-3272-9F91067402E4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C416A9-AE6F-01B5-19E5-5F6ABE8C445D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心筋が壊死しているかどうか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狭心症：虚血　→　血流が戻れば心筋は回復する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心筋梗塞：壊死　→　失われた心筋は戻らない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だからこそ「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分でも早く血流を再開させる」ことが治療の原則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8BCFE8-7EF7-1147-C588-0476E7726F13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7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416990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1AF3090-C012-8999-C147-5B5D6F6E32CC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リスク因子は動脈硬化を進めるもの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223B838-2E81-E9B8-4695-1B99B67F2FA9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E30BA1F-BA79-48F1-8FBE-B52720DC8D20}"/>
              </a:ext>
            </a:extLst>
          </p:cNvPr>
          <p:cNvSpPr txBox="1"/>
          <p:nvPr/>
        </p:nvSpPr>
        <p:spPr>
          <a:xfrm>
            <a:off x="812800" y="1777999"/>
            <a:ext cx="11074400" cy="4376397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高血圧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血管の内皮細胞が傷つき、プラーク形成の土台になる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脂質異常症：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余分な脂質が血管壁に沈着し、プラークの材料になる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糖尿病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血管の壁がもろくなり、炎症や動脈硬化が進む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喫煙：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血管を収縮させ、酸素供給を妨げる（リスク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2〜3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倍）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肥満・運動不足：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インスリン抵抗性、脂質異常、高血圧を招く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加齢・性別・家族歴：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変えられない因子として把握しておく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8A8A2D-CC69-C481-B921-8471D7ECE3B8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8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12613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96A54EB-C67D-E0CF-BDB9-5B112040CB8A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看護師だからできるリスクアセスメント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EBBA3CD0-8326-ED40-737E-701EF1CA0293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25B78A4-32BF-A3E5-E22F-FE3677994165}"/>
              </a:ext>
            </a:extLst>
          </p:cNvPr>
          <p:cNvSpPr txBox="1"/>
          <p:nvPr/>
        </p:nvSpPr>
        <p:spPr>
          <a:xfrm>
            <a:off x="812799" y="1778000"/>
            <a:ext cx="10669217" cy="414096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生活習慣（食事・運動・喫煙歴）、既往歴、家族歴をていねいに聴き取る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入院時は、看護師が最初に生活背景を聞き取る機会が多い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例）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50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代男性、喫煙歴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30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年、高血圧と脂質異常症の既往あり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　→　高リスク群と判断し、医師へ情報提供する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B6F417C-0549-84AC-F299-3F90A94172AD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9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8806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7C4931-7F24-2070-7C5E-AE06141C75CC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典型的な症状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BE69BBCA-7CC2-D50F-A164-06ACCF1A756A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D757D5E-3B3C-57FF-1583-F19BAC628429}"/>
              </a:ext>
            </a:extLst>
          </p:cNvPr>
          <p:cNvSpPr txBox="1"/>
          <p:nvPr/>
        </p:nvSpPr>
        <p:spPr>
          <a:xfrm>
            <a:off x="812799" y="1777999"/>
            <a:ext cx="10729447" cy="400847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前胸部痛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「押しつぶされる」「締めつけられる」と表現される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放散痛：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左肩、左腕、首、背中、顎に広がる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呼吸困難：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「息が吸いにくい」「空気が足りない」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冷汗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顔面蒼白でシャツが濡れるほどの冷汗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悪心・嘔吐：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特に下壁梗塞でみられる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意識障害：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重症例では失神や傾眠傾向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2E91768-85F7-894D-4D4A-B63AF81EF521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10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87742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1D7D3F-964C-23E7-7CD9-903B416100A5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見落としやすい「無痛性心筋梗塞」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A22FE06C-0776-113F-3352-9B109E73C9A0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FCC7289-7B40-53EA-1093-4BFB119AF181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高齢者や糖尿病患者では、胸痛を伴わないことがある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非典型的な症状から疑う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・なんとなく元気がない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・食欲がない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・息切れ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・理由のない発熱や嘔吐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「いつもと違う」に気づくことが看護師の役割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B7239E8-8BBF-DC27-745E-7864012E947D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11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079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4ED379-1F20-AD73-51C1-5BCF04707E2B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診断に用いる検査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B080E4E-EBEF-C621-0DA8-D53F4973F073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523E236-4613-74F7-E194-756FE2B8EE24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心電図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上昇 → 急性心筋梗塞　／　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低下 → 狭心症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心エコー</a:t>
            </a:r>
            <a:r>
              <a:rPr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壁運動の低下・無収縮、左室駆出率（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EF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）の低下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血液検査：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トロポニン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T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I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（高感度マーカー）、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CK-MB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冠動脈造影：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狭窄・閉塞の部位と程度を直接確認、そのまま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PCI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へ移行できる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A72892D-CAE0-D2B9-7A84-8E2C49466F99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12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3465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8F940DE-5399-F238-24C4-CA8744F9D62A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検査の流れ（救急外来のイメージ）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84DE6C7D-28EB-299B-A71C-6F3DA2A93783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0BB18B9-B555-8BC1-E79B-D9623242A9B3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1.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胸痛の訴え　→　救急外来到着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2. 12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誘導心電図とトロポニン検査（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15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分以内が目標）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3.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心エコーで壁運動を評価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4.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必要に応じて緊急冠動脈造影へ（特に 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ST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上昇型）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3ACF8DD-2A4D-2AA9-0382-8B1B7E70AF47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13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3053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2EB26F7-2E42-D19D-C6EF-CCC8C86B5B46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薬物療法 ①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9973D596-5CC5-58ED-4FBD-5C28BB986810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06A9100-B046-1002-6F23-9EDD215A1C88}"/>
              </a:ext>
            </a:extLst>
          </p:cNvPr>
          <p:cNvSpPr txBox="1"/>
          <p:nvPr/>
        </p:nvSpPr>
        <p:spPr>
          <a:xfrm>
            <a:off x="812800" y="1777999"/>
            <a:ext cx="10346165" cy="4732007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抗血小板薬（アスピリンなど）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血栓形成を防ぐ　→　出血徴候の観察、自己中断しないよう説明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硝酸薬（ニトログリセリン）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冠動脈を拡張し酸素供給を増やす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→　舌下錠は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3〜5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分おきに最大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回まで、使用後は安静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β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遮断薬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心筋の酸素需要を減らす　→　徐脈・血圧低下に注意、急な中止は禁忌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783D041-94B2-1637-3A62-88DC169A8292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14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9123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7CD00CB-1D2A-15BF-E21C-A61660ADF2A5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薬物療法 ②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6431853C-9C13-86CD-0AE0-B4DEF92CA99B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38576DD-57EF-02A4-ABE5-1DB9A1807F3F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スタチン系薬剤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LDL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コレステロールを下げ、動脈硬化の進行を抑える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→　肝機能のチェック、筋肉痛や脱力感は横紋筋融解症を疑う</a:t>
            </a:r>
            <a:endParaRPr kumimoji="1" lang="en-US" altLang="ja-JP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endParaRPr kumimoji="1" lang="ja-JP" altLang="en-US" sz="2400" dirty="0">
              <a:solidFill>
                <a:srgbClr val="22222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ACE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阻害薬／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ARB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心臓の負担を軽減し、心筋のリモデリングを抑制する</a:t>
            </a:r>
          </a:p>
          <a:p>
            <a:pPr>
              <a:lnSpc>
                <a:spcPct val="115000"/>
              </a:lnSpc>
              <a:spcAft>
                <a:spcPts val="9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→　乾いた咳、高カリウム血症、腎機能障害に注意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D890FBB-2365-974F-C613-BF2D3408D6D3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15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5882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06A2414-E707-A882-09A5-DBBC235BD15C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en-US" altLang="zh-TW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PCI</a:t>
            </a:r>
            <a:r>
              <a:rPr kumimoji="1" lang="zh-TW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（経皮的冠動脈形成術）</a:t>
            </a:r>
            <a:endParaRPr kumimoji="1" lang="ja-JP" altLang="en-US" sz="3000" b="1">
              <a:solidFill>
                <a:srgbClr val="1A2D4E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4739C7C6-9C6F-3BF2-A5D5-693B274EBF75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0E17BB-57E1-AE83-51AA-47FC87A1A441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狭窄・閉塞をバルーンとステントで広げ、血流を再開させる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急性心筋梗塞の第一選択治療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術前：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説明とインフォームド・コンセント、禁食、服薬指導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術中・直後：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バイタル頻回測定、穿刺部位の出血・腫脹の観察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4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術後：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安静保持（大腿動脈では </a:t>
            </a:r>
            <a:r>
              <a:rPr kumimoji="1" lang="en-US" altLang="ja-JP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 </a:t>
            </a:r>
            <a:r>
              <a:rPr kumimoji="1" lang="ja-JP" altLang="en-US" sz="24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時間以上）、早期離床の支援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6F79A90-EE8F-2932-F6E3-FAF680BA0007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16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5056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EC8164F-2119-E8FD-783E-4AC544CA8065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生活指導（再発予防の柱）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C7F25C30-FF3F-236C-DEDA-B8B7174744A3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531B308-2543-7C9A-3033-92841D61C3D0}"/>
              </a:ext>
            </a:extLst>
          </p:cNvPr>
          <p:cNvSpPr txBox="1"/>
          <p:nvPr/>
        </p:nvSpPr>
        <p:spPr>
          <a:xfrm>
            <a:off x="812800" y="17780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禁煙：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最も重要な再発予防対策。禁煙外来の紹介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食事：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減塩（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日 </a:t>
            </a:r>
            <a:r>
              <a:rPr kumimoji="1" lang="en-US" altLang="ja-JP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6g 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未満）、低脂肪、高食物繊維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運動：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医師の許可のもと、軽い有酸素運動を継続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服薬管理：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長期服薬の必要性の理解、飲み忘れ防止の工夫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kumimoji="1" lang="ja-JP" altLang="en-US" sz="2800" b="1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心臓リハビリ：</a:t>
            </a:r>
            <a:r>
              <a:rPr kumimoji="1" lang="ja-JP" altLang="en-US" sz="2800" dirty="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多職種と連携した安全なプログラム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63F5860-9093-81C4-B577-F605F8A91A0D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17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95055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9E4C98-032A-5DB0-0C7A-B7FF4B45289D}"/>
              </a:ext>
            </a:extLst>
          </p:cNvPr>
          <p:cNvSpPr txBox="1"/>
          <p:nvPr/>
        </p:nvSpPr>
        <p:spPr>
          <a:xfrm>
            <a:off x="812800" y="660400"/>
            <a:ext cx="10566400" cy="30008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kumimoji="1" lang="ja-JP" altLang="en-US" sz="3000" b="1">
                <a:solidFill>
                  <a:srgbClr val="1A2D4E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まとめ</a:t>
            </a:r>
          </a:p>
        </p:txBody>
      </p:sp>
      <p:cxnSp>
        <p:nvCxnSpPr>
          <p:cNvPr id="3" name="直線コネクタ 2">
            <a:extLst>
              <a:ext uri="{FF2B5EF4-FFF2-40B4-BE49-F238E27FC236}">
                <a16:creationId xmlns:a16="http://schemas.microsoft.com/office/drawing/2014/main" id="{482C787E-ADB9-B0CF-D85E-60F6096D3329}"/>
              </a:ext>
            </a:extLst>
          </p:cNvPr>
          <p:cNvCxnSpPr/>
          <p:nvPr/>
        </p:nvCxnSpPr>
        <p:spPr>
          <a:xfrm>
            <a:off x="812800" y="1422400"/>
            <a:ext cx="10566400" cy="0"/>
          </a:xfrm>
          <a:prstGeom prst="line">
            <a:avLst/>
          </a:prstGeom>
          <a:ln w="15875">
            <a:solidFill>
              <a:srgbClr val="8282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83C7CC6-E950-CAF0-E3C1-38DA9374CDE7}"/>
              </a:ext>
            </a:extLst>
          </p:cNvPr>
          <p:cNvSpPr txBox="1"/>
          <p:nvPr/>
        </p:nvSpPr>
        <p:spPr>
          <a:xfrm>
            <a:off x="812800" y="1777999"/>
            <a:ext cx="11019646" cy="3347015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虚血性心疾患は冠動脈の動脈硬化から始まる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狭心症は「虚血」、心筋梗塞は「壊死」　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―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　時間が命を分ける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高齢者・糖尿病患者では典型的な胸痛が出ないことがある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治療は薬物療法・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PCI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・生活指導の </a:t>
            </a:r>
            <a:r>
              <a:rPr kumimoji="1" lang="en-US" altLang="ja-JP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3 </a:t>
            </a: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本柱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kumimoji="1" lang="ja-JP" altLang="en-US" sz="2800">
                <a:solidFill>
                  <a:srgbClr val="22222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次回は、この患者に看護師が何をするのかを学ぶ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3A0A24A-584F-42C7-F9F5-6738D1716BA0}"/>
              </a:ext>
            </a:extLst>
          </p:cNvPr>
          <p:cNvSpPr txBox="1"/>
          <p:nvPr/>
        </p:nvSpPr>
        <p:spPr>
          <a:xfrm>
            <a:off x="10236200" y="6248400"/>
            <a:ext cx="1143000" cy="261610"/>
          </a:xfrm>
          <a:prstGeom prst="rect">
            <a:avLst/>
          </a:prstGeom>
          <a:noFill/>
        </p:spPr>
        <p:txBody>
          <a:bodyPr vert="horz" lIns="0" rIns="0" rtlCol="0">
            <a:spAutoFit/>
          </a:bodyPr>
          <a:lstStyle/>
          <a:p>
            <a:pPr algn="r"/>
            <a:r>
              <a:rPr kumimoji="1" lang="en-US" altLang="ja-JP" sz="1100">
                <a:solidFill>
                  <a:srgbClr val="828282"/>
                </a:solidFill>
                <a:latin typeface="Meiryo" panose="020B0604030504040204" pitchFamily="50" charset="-128"/>
                <a:ea typeface="Meiryo" panose="020B0604030504040204" pitchFamily="50" charset="-128"/>
              </a:rPr>
              <a:t>18</a:t>
            </a:r>
            <a:endParaRPr kumimoji="1" lang="ja-JP" altLang="en-US" sz="1100">
              <a:solidFill>
                <a:srgbClr val="828282"/>
              </a:solidFill>
              <a:latin typeface="Meiryo" panose="020B0604030504040204" pitchFamily="50" charset="-128"/>
              <a:ea typeface="Meiryo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2858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1196</Words>
  <Application>Microsoft Office PowerPoint</Application>
  <PresentationFormat>ワイド画面</PresentationFormat>
  <Paragraphs>133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Meiryo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2026-09-04T05:07:49Z</dcterms:created>
  <dcterms:modified xsi:type="dcterms:W3CDTF">2026-09-04T05:16:10Z</dcterms:modified>
</cp:coreProperties>
</file>