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59E0D1-6208-889D-6582-8D26B329B2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7A514DB-18DC-7ED0-110D-A48859E26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92F678-B032-BB40-1F35-4AF554B90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AC1B83F-ACAD-F67A-6940-26C3F9D5B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66D729-EC8B-2CD0-4737-9AC855132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11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88E339-BA5B-15B5-D8D6-4658EF168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105CA9-31AD-2578-4AE8-A356E9D5F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F90ED4-081D-D84E-1EAC-42E24088F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501B6F-921C-C310-032E-D9F0C9553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D810CB-0450-0DBA-3E7F-CF0C3D10F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3228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F7B1AE-09D9-C55D-8C1D-6134E6DEA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E959D6-7E18-D268-93B3-3E8BC2707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3F965C-A810-71FD-6B10-CBA98EF2D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7C7F0D-29FC-8B73-1FF4-EC156F48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50E2E2-8FBF-EF65-55BB-C495C16AF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73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BDF16F-AED1-73A2-A816-11D864B7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93D405-AFDF-5851-B265-3663C0E04F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A21F751-91B1-0B7E-8FC1-CF2D23EA1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DC3D523-906B-A032-716B-5F5A6FC3D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9AF4A6B-4D71-1886-03A4-94FF620E7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518289E-A6B4-3923-94C1-585EDD1AC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2991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605CAC-10D7-9013-D515-504BCB06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2C65BD-F670-AAC1-D6BE-C846B8E7A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C4D8DE6-2B77-A1F1-CF58-99C8D8875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7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EE5F9FB-02F5-770A-41FB-5AFA28987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4BDD1FC-F171-6D4C-40FB-DEF18C877A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7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8FEFEAD-4E64-CFEE-0614-77D051F02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1C1F65C-99F7-4F95-510F-45301C70A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57A39F4-7845-8FD1-F6A6-A9431832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260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5BBB85-5EF7-4569-49DD-5FC65000B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6CE264A-ACB8-BA71-8E9A-2722AF0E1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6964FF0-6871-E311-4B0D-89A51B8D1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D74CEFA-5A8D-D5DE-8AD7-CDD65B38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92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455DDA6-F84B-B912-DE27-3E1682522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FD2BEDC-F9E9-1C03-D9F6-ED911073D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0A76BB-C46F-A4B8-E484-F9419C61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179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390FEC-9E49-72BD-04F4-80E353F1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ABEDFD-4483-CF47-3786-92D61F99E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CB7305A-2568-A066-373A-2277B1D4B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9378C84-2579-B4FE-7D82-BC002CA8D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72854B1-A14D-2711-290A-59AF4E9AA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DE3ECF3-6931-28E0-B76A-E5FD02C2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7435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55D714-CF29-48BC-3D36-AA7A3DB9B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2C31237-7AC0-F571-1F77-2415EB2934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E561571-A4B9-A285-4C32-1BB31D80D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70BD33-A4D7-DDC5-DC36-E52FD28F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D216460-2900-72B7-7C42-AA89F8CEB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842963-4108-7559-C772-F28F362B1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139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50CC57-DBA7-9A0D-16B6-9E487777E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6F97855-3715-4DA0-146C-5E7C3E57CE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D6C5F96-E126-0BF6-68B8-15AD80ECF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F088815-9672-B1D8-469E-292FE4C99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2A3A75-3241-98D8-C804-A887A2869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5201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94D90BB-F5C2-E1AE-E0DA-679E7440E1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7"/>
            <a:ext cx="2628900" cy="581183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9570B36-FB48-B3A7-B842-0D34E96964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7"/>
            <a:ext cx="7734300" cy="581183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F42231-9CF9-0196-A612-84C95C56B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7163D0F-2C49-BBCE-EE93-8DAC4D6CB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AFAF659-E1F5-323E-A2CC-9E9DA6C0C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7506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5904091-9AF4-A6DA-FA93-A5D1AD4B4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5EFB3A6-D7A9-B91F-0A94-365ECEC88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6A232A-3B9A-87D8-EF60-A9C45BDBC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789AC8-51C5-4F2E-B52F-803B0E1E0F63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5553CC-908F-29ED-57AC-BF3B50A75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3006C4-FA51-5974-FFA8-596D1DCD51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3FBA38-995C-4CB6-8DBB-0D4C8EBF3FC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4419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DCA3D95-FD97-B60D-E5A6-D44FE1F7776D}"/>
              </a:ext>
            </a:extLst>
          </p:cNvPr>
          <p:cNvSpPr/>
          <p:nvPr/>
        </p:nvSpPr>
        <p:spPr>
          <a:xfrm>
            <a:off x="0" y="2489200"/>
            <a:ext cx="12192000" cy="1905000"/>
          </a:xfrm>
          <a:prstGeom prst="rect">
            <a:avLst/>
          </a:prstGeom>
          <a:solidFill>
            <a:srgbClr val="F0F1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F4305DC-0BCC-1B21-7062-3B013300C1C7}"/>
              </a:ext>
            </a:extLst>
          </p:cNvPr>
          <p:cNvSpPr txBox="1"/>
          <p:nvPr/>
        </p:nvSpPr>
        <p:spPr>
          <a:xfrm>
            <a:off x="812800" y="2860161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kumimoji="1" lang="ja-JP" altLang="en-US" sz="40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第 </a:t>
            </a:r>
            <a:r>
              <a:rPr kumimoji="1" lang="en-US" altLang="ja-JP" sz="40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40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回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EA86EE-4850-0623-2F67-9A8A9F3F345C}"/>
              </a:ext>
            </a:extLst>
          </p:cNvPr>
          <p:cNvSpPr txBox="1"/>
          <p:nvPr/>
        </p:nvSpPr>
        <p:spPr>
          <a:xfrm>
            <a:off x="812800" y="3469761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kumimoji="1" lang="ja-JP" altLang="en-US" sz="4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循環器系の構造と機能／循環器疾患の概要</a:t>
            </a:r>
          </a:p>
        </p:txBody>
      </p:sp>
    </p:spTree>
    <p:extLst>
      <p:ext uri="{BB962C8B-B14F-4D97-AF65-F5344CB8AC3E}">
        <p14:creationId xmlns:p14="http://schemas.microsoft.com/office/powerpoint/2010/main" val="4038480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585E058-98FE-2E22-A9E5-050918C01DDC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この回のねらい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85F0813-3DE2-DE4E-2109-BFE0D9DF9509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CBB45FE-C40A-C465-4B08-E46EA5887335}"/>
              </a:ext>
            </a:extLst>
          </p:cNvPr>
          <p:cNvSpPr txBox="1"/>
          <p:nvPr/>
        </p:nvSpPr>
        <p:spPr>
          <a:xfrm>
            <a:off x="812800" y="1777999"/>
            <a:ext cx="10877284" cy="3834333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循環器は「全身に血液を送り続ける」働きを担う。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心臓・血管に異常が起きると、その影響は全身に及ぶ。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今日学ぶこと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・心臓と血管の構造と働き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・心拍出量の調整のしくみ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・心電図の基本波形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・代表的な循環器疾患の全体像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3A9900C-F247-4304-0A61-DAED10AD60FE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457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978B69-553A-AE30-5773-430946F82713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到達目標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B537C1D5-708B-C702-62A1-2E3F2D265C35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35288E6-813D-D58B-96CF-E4F892681CB5}"/>
              </a:ext>
            </a:extLst>
          </p:cNvPr>
          <p:cNvSpPr txBox="1"/>
          <p:nvPr/>
        </p:nvSpPr>
        <p:spPr>
          <a:xfrm>
            <a:off x="812799" y="1777999"/>
            <a:ext cx="11068925" cy="4650177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知識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・心臓と血管の解剖生理を説明できる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・心拍出量の調整メカニズムを説明できる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・心電図の基本波形（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P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QRS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T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）の意味を説明できる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技術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・心電図の基本波形を心拍のしくみと関連づけて考察できる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態度</a:t>
            </a:r>
          </a:p>
          <a:p>
            <a:pPr>
              <a:lnSpc>
                <a:spcPct val="115000"/>
              </a:lnSpc>
              <a:spcAft>
                <a:spcPts val="7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・早期発見・予防の視点から患者を理解しようとする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BF5AF9F-2BE3-BE89-A666-35CA7D67D73D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0074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48C0368-EB1F-95C3-D20C-80D12ABFBF78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心臓は 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つの部屋でできている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9ABBD479-E634-C25A-D865-79FFB2FB0E60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49A49B-9523-D2C5-6C4E-33E8C455A5C5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右心房（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RA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　全身から戻る、酸素の少ない血液を受け取る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右心室（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RV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　血液を肺へ送り出す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左心房（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LA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　肺から戻る、酸素の多い血液を受け取る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左心室（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LV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　全身へ血液を送り出す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左心室は最も心筋が厚く、強いポンプ力をもつ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0592A86-DB2A-C745-B813-B06AE1E3AC16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1370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E41E043-25D7-B0C2-3236-6A8BFF291345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つの弁は「逆流を防ぐ扉」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305A7215-F1AE-3A9F-AA61-D1A32E05F14E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B95E0A-D798-A4E6-BFE3-AFF01C444113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三尖弁　　　右心房 ⇔ 右心室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肺動脈弁　　右心室 ⇔ 肺動脈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僧帽弁　　　左心房 ⇔ 左心室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大動脈弁　　左心室 ⇔ 大動脈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開きにくい ＝ 狭窄　／　閉じきらない ＝ 閉鎖不全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60FC33C-C4BF-35DC-9E67-966A5BEA4B34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7280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176964-FBD5-3E0B-7563-071264D61946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血液は 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つの輪を回っている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BDC15DEB-A2B7-2AE4-7BCF-A14F3A3BB2EB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8CF19A8-991D-74B2-E37C-896372D03B2B}"/>
              </a:ext>
            </a:extLst>
          </p:cNvPr>
          <p:cNvSpPr txBox="1"/>
          <p:nvPr/>
        </p:nvSpPr>
        <p:spPr>
          <a:xfrm>
            <a:off x="812800" y="1652065"/>
            <a:ext cx="50292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8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体循環（全身へ）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endParaRPr kumimoji="1" lang="ja-JP" altLang="en-US" sz="110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左心室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大動脈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各臓器・組織（酸素と栄養を供給）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上・下大静脈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右心房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207D3E-92E1-5BFA-8B6A-62862D1DB49D}"/>
              </a:ext>
            </a:extLst>
          </p:cNvPr>
          <p:cNvSpPr txBox="1"/>
          <p:nvPr/>
        </p:nvSpPr>
        <p:spPr>
          <a:xfrm>
            <a:off x="6350000" y="1652065"/>
            <a:ext cx="50292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8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肺循環（肺でのガス交換）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endParaRPr kumimoji="1" lang="ja-JP" altLang="en-US" sz="110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右心室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肺動脈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肺（酸素と二酸化炭素の交換）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肺静脈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↓</a:t>
            </a:r>
          </a:p>
          <a:p>
            <a:pPr>
              <a:lnSpc>
                <a:spcPct val="115000"/>
              </a:lnSpc>
              <a:spcAft>
                <a:spcPts val="500"/>
              </a:spcAft>
            </a:pPr>
            <a:r>
              <a:rPr kumimoji="1" lang="ja-JP" altLang="en-US" sz="24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左心房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C9C8EBC-D001-B502-FB41-E71C015C9A40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719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670C07E-FDBB-B797-E9C9-53AAEDC3A696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血管の 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つの種類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81F5E88-F331-80C5-F76C-558E5E3D2C48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00BC53-4A07-3E64-6C43-8F4B794B5AD0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動脈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心臓から出て酸素と栄養を運ぶ。壁が厚く弾力がある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　　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※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肺動脈だけは酸素の少ない血液を運ぶ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静脈　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血液を心臓へ戻す。弁があり逆流を防ぐ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　　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※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肺静脈だけは酸素の多い血液を運ぶ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毛細血管　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層の内皮細胞。酸素・栄養と老廃物を交換する場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276F5F-E79D-43B0-BCDD-14E20886CF32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7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6613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4F60B8-B53B-6178-3108-9C902DFA2B9B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構造がわかれば、観察する場所がわかる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9CDB7684-67B2-87E2-3992-9F875803DC45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BC723DA-47D3-04AE-5FE5-7E69563342C3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動脈　　　→　脈拍の触知、皮膚温、血圧測定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静脈　　　→　点滴ルートの確保、浮腫、頸静脈怒張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毛細血管　→　爪床の色（チアノーゼ）、毛細血管再充満時間（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CRT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解剖の知識は、そのまま「どこを見るか」に直結する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6B09CD8-2721-1C69-9A13-E323B0EA897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8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4236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BC4721-66F6-43F3-2F48-0A6C6C79B7A2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心拍出量（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CO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）とは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C44965E2-BD27-59BB-D520-04D0AE3652FB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FC6414-DD75-F7F7-C455-2FF41FAEE6C9}"/>
              </a:ext>
            </a:extLst>
          </p:cNvPr>
          <p:cNvSpPr txBox="1"/>
          <p:nvPr/>
        </p:nvSpPr>
        <p:spPr>
          <a:xfrm>
            <a:off x="812799" y="1777999"/>
            <a:ext cx="10915613" cy="483634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分間に心臓が全身へ送り出す血液の量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心拍出量（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CO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）＝ 一回拍出量（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SV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×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心拍数（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HR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一回拍出量（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SV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）：左心室が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回の収縮で送り出す量（約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60〜100mL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心拍数（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HR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）：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分間の心拍の回数（正常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60〜100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回／分）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例）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SV 70mL × HR 75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回／分 ＝ 約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5L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／分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5399A78-9EBB-F2F7-8C32-E3E9BF6A3D62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9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0915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02487CF-ECDF-65D7-AB1A-3832171748F8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心拍出量を調整する 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つの因子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FEB84EF4-DB3D-39E0-0A47-B8D877A4999E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3D4F8DE-020B-9DB5-DCA5-5E67571D8013}"/>
              </a:ext>
            </a:extLst>
          </p:cNvPr>
          <p:cNvSpPr txBox="1"/>
          <p:nvPr/>
        </p:nvSpPr>
        <p:spPr>
          <a:xfrm>
            <a:off x="812799" y="1777999"/>
            <a:ext cx="11260565" cy="417928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自律神経系：交感神経で心拍数↑・収縮力↑／副交感神経で心拍数↓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血圧　　　　高い→後負荷が増え心臓の負担が増大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　　　低い→組織への血流が減り臓器虚血のリスク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体液量　　　出血・脱水→前負荷↓→心拍出量↓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運動・情動　運動、緊張、発熱、疼痛、不安などで変動する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C496263-2F8A-292A-CADF-CCE920817ABA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10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2815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5C0735-ECEB-8A29-DCBC-77514294C67B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前負荷・後負荷・心収縮力・心拍数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5BB9CBFA-B878-7685-EE19-4345DEE85BAD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29C0B81-C9EF-F42E-04CF-648A14C7B604}"/>
              </a:ext>
            </a:extLst>
          </p:cNvPr>
          <p:cNvSpPr txBox="1"/>
          <p:nvPr/>
        </p:nvSpPr>
        <p:spPr>
          <a:xfrm>
            <a:off x="812800" y="1777999"/>
            <a:ext cx="11118204" cy="4688503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前負荷：拡張期に心室へ戻る血液量　→　輸液量、出血量、尿量の観察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後負荷：送り出すときにかかる抵抗　→　血圧管理、降圧薬の管理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心収縮力：心筋が収縮する強さ　→　薬の効果、心エコーでの評価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心拍数：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分間の拍動数　→　脈拍測定、心電図モニタリング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※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心拍数が上がりすぎると拡張期が短くなり、かえって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CO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は低下する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429E759-A6C1-3F6E-4D34-3B83A38FB3F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11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9196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AD0193E-81DA-D5B5-6F65-88E5051A162E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臨床ではこう現れる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F7CA907-4341-52C2-F149-4A77632BDCD6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276605F-9778-10BE-E87A-F1C5CC71B10B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脱水・出血で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CO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が低下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→　血圧低下、頻脈、尿量減少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高血圧や大動脈弁狭窄症で後負荷が増大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→　心臓に負担がかかり心不全のリスクが上昇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心筋梗塞後などで収縮力が低下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→　倦怠感、冷感、末梢循環不全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F88C813-A3FC-DF3F-7797-CB516C7197A9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12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5603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96858A-12D1-EC8F-AF7C-B0F6D88FCE01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心電図（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ECG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）が示すもの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C2B85303-DC32-2B0C-7B2C-B98B9E848540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1EA32AC-80B7-BEB3-060D-86CFDEC1299F}"/>
              </a:ext>
            </a:extLst>
          </p:cNvPr>
          <p:cNvSpPr txBox="1"/>
          <p:nvPr/>
        </p:nvSpPr>
        <p:spPr>
          <a:xfrm>
            <a:off x="812800" y="1663014"/>
            <a:ext cx="10975842" cy="491847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心筋の電気的な興奮の変化を、体表から記録した波形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P </a:t>
            </a: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心房の興奮（収縮）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異常例：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P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波がない（心房細動）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en-US" altLang="ja-JP" sz="2400" b="1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QRS </a:t>
            </a: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心室の興奮（収縮）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異常例：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幅の広い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QRS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（脚ブロックなど）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T </a:t>
            </a: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心室の再分極（回復）</a:t>
            </a:r>
            <a:endParaRPr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異常例：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高く尖った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T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波（高カリウム血症）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9C2E8FE-7633-8CFE-B186-10B75E6B177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13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1020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DDBF78-8F2F-8CA5-2C04-04A9583018AE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心電図を読む 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つのチェック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A49EAA0F-4B69-CFA0-4564-4B6DCDCA3D51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8EBB6C3-C16B-E71A-9164-05CDA785E7EF}"/>
              </a:ext>
            </a:extLst>
          </p:cNvPr>
          <p:cNvSpPr txBox="1"/>
          <p:nvPr/>
        </p:nvSpPr>
        <p:spPr>
          <a:xfrm>
            <a:off x="812800" y="1777999"/>
            <a:ext cx="10313313" cy="3806957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1.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リズムは規則的か（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RR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間隔）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2.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心拍数（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HR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）はどのくらいか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3. P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波はあるか、形は正常か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4. PQ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間隔（正常 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0.12〜0.20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秒）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5. QRS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幅（正常 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0.10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秒以下）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6. ST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部分・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T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波に異常はないか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B970397-C0E5-0AC9-582A-6335BEA75FC7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14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8915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8071CD-8A98-8C3B-DDA7-414F61903750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看護で心電図を使う場面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CD56AFA-3052-E4F7-BB8A-8D421C25CD72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33CE43C-62C3-0FBB-2D91-4818A73A0EA4}"/>
              </a:ext>
            </a:extLst>
          </p:cNvPr>
          <p:cNvSpPr txBox="1"/>
          <p:nvPr/>
        </p:nvSpPr>
        <p:spPr>
          <a:xfrm>
            <a:off x="812800" y="1777999"/>
            <a:ext cx="10521380" cy="44703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脈拍の異常　　　→　リズムの乱れ　→　不整脈の可能性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胸痛・意識消失　→　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の変化　　→　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上昇なら急性心筋梗塞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呼吸困難　　　　→　心拍数、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T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　→　電解質異常や低酸素も考える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波形は「数値」ではなく「変化の兆候」として読む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前のシフトの波形と比べることが大切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C7F4790-F00A-8264-DED4-2FBF363EE2C6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15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0047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DB08FF-A5BA-56C4-153D-B0CABFDF1D6E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主な循環器疾患 ①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96F4A29-DCFC-3775-86ED-7DBD156EE3DA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6D2CC32-379B-B24A-F8EA-9F1FBC29C828}"/>
              </a:ext>
            </a:extLst>
          </p:cNvPr>
          <p:cNvSpPr txBox="1"/>
          <p:nvPr/>
        </p:nvSpPr>
        <p:spPr>
          <a:xfrm>
            <a:off x="812799" y="1778000"/>
            <a:ext cx="10630889" cy="44704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虚血性心疾患（狭心症・心筋梗塞）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冠動脈の狭窄・閉塞　→　心筋の酸素不足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胸部圧迫感、冷汗　／　心電図の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変化、トロポニン上昇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心不全（左心不全・右心不全）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ポンプ機能の低下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左＝肺うっ血で呼吸困難　／　右＝浮腫、頸静脈怒張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B60B22-4E2E-C989-832A-3890222BF8B6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16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498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8B7CFF-1520-E461-279C-98AF6E40AC91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主な循環器疾患 ②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37D8B619-728C-F167-4A21-21E227E3C167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A4B2D5B-AC02-2477-3773-5D9323C5FC94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不整脈（心房細動・心室細動など）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電気刺激のリズム異常　→　心房細動は脳梗塞、心室細動は心停止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心臓弁膜症（狭窄・閉鎖不全）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血液の逆流やうっ滞　→　心肥大、心不全へ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大血管疾患（大動脈瘤・大動脈解離）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突然の激痛とショック　→　破裂すれば致命的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100C0A9-84D0-E03D-085F-2B720014BC69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17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0290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A483AA6-C64D-2688-2742-63D3F046EF38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まとめ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CC57C762-FDE9-0B0C-125E-3236A95BB9C1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F38521-54ED-A078-BCDB-C7DAFECFBB9D}"/>
              </a:ext>
            </a:extLst>
          </p:cNvPr>
          <p:cNvSpPr txBox="1"/>
          <p:nvPr/>
        </p:nvSpPr>
        <p:spPr>
          <a:xfrm>
            <a:off x="812800" y="1777999"/>
            <a:ext cx="10806103" cy="400848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循環器疾患では、心機能の変化が全身に影響を及ぼす</a:t>
            </a:r>
          </a:p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心臓だけを見るのではなく、全身の状態から心臓の状態を推測する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（共通の観察ポイント）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呼吸状態・浮腫・脈拍のリズムと強さ・意識レベル・血圧・尿量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解剖生理の理解は、そのままケアの根拠になる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FE2A4C4-EEE2-2AB0-A4AA-2723CD8EF174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18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0585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1230</Words>
  <Application>Microsoft Office PowerPoint</Application>
  <PresentationFormat>ワイド画面</PresentationFormat>
  <Paragraphs>166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Meiryo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2026-09-04T03:37:04Z</dcterms:created>
  <dcterms:modified xsi:type="dcterms:W3CDTF">2026-09-04T03:38:09Z</dcterms:modified>
</cp:coreProperties>
</file>